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34"/>
  </p:notesMasterIdLst>
  <p:sldIdLst>
    <p:sldId id="386" r:id="rId2"/>
    <p:sldId id="387" r:id="rId3"/>
    <p:sldId id="300" r:id="rId4"/>
    <p:sldId id="388" r:id="rId5"/>
    <p:sldId id="389" r:id="rId6"/>
    <p:sldId id="390" r:id="rId7"/>
    <p:sldId id="391" r:id="rId8"/>
    <p:sldId id="392" r:id="rId9"/>
    <p:sldId id="393" r:id="rId10"/>
    <p:sldId id="394" r:id="rId11"/>
    <p:sldId id="395" r:id="rId12"/>
    <p:sldId id="301" r:id="rId13"/>
    <p:sldId id="396" r:id="rId14"/>
    <p:sldId id="397" r:id="rId15"/>
    <p:sldId id="398" r:id="rId16"/>
    <p:sldId id="399" r:id="rId17"/>
    <p:sldId id="400" r:id="rId18"/>
    <p:sldId id="401" r:id="rId19"/>
    <p:sldId id="402" r:id="rId20"/>
    <p:sldId id="299" r:id="rId21"/>
    <p:sldId id="403" r:id="rId22"/>
    <p:sldId id="404" r:id="rId23"/>
    <p:sldId id="405" r:id="rId24"/>
    <p:sldId id="406" r:id="rId25"/>
    <p:sldId id="407" r:id="rId26"/>
    <p:sldId id="408" r:id="rId27"/>
    <p:sldId id="409" r:id="rId28"/>
    <p:sldId id="410" r:id="rId29"/>
    <p:sldId id="411" r:id="rId30"/>
    <p:sldId id="412" r:id="rId31"/>
    <p:sldId id="326" r:id="rId32"/>
    <p:sldId id="44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574" autoAdjust="0"/>
  </p:normalViewPr>
  <p:slideViewPr>
    <p:cSldViewPr>
      <p:cViewPr varScale="1">
        <p:scale>
          <a:sx n="114" d="100"/>
          <a:sy n="114" d="100"/>
        </p:scale>
        <p:origin x="1560" y="10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Book Antiqua" pitchFamily="18" charset="0"/>
              </a:defRPr>
            </a:lvl1pPr>
          </a:lstStyle>
          <a:p>
            <a:endParaRPr lang="en-US"/>
          </a:p>
        </p:txBody>
      </p:sp>
      <p:sp>
        <p:nvSpPr>
          <p:cNvPr id="1167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Book Antiqua" pitchFamily="18" charset="0"/>
              </a:defRPr>
            </a:lvl1pPr>
          </a:lstStyle>
          <a:p>
            <a:fld id="{E78C2456-6A9D-4FD9-A24B-E6447D1C2BE6}" type="datetimeFigureOut">
              <a:rPr lang="en-US"/>
              <a:pPr/>
              <a:t>10/1/2020</a:t>
            </a:fld>
            <a:endParaRPr lang="en-US"/>
          </a:p>
        </p:txBody>
      </p:sp>
      <p:sp>
        <p:nvSpPr>
          <p:cNvPr id="1167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67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67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Book Antiqua" pitchFamily="18" charset="0"/>
              </a:defRPr>
            </a:lvl1pPr>
          </a:lstStyle>
          <a:p>
            <a:endParaRPr lang="en-US"/>
          </a:p>
        </p:txBody>
      </p:sp>
      <p:sp>
        <p:nvSpPr>
          <p:cNvPr id="1167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Book Antiqua" pitchFamily="18" charset="0"/>
              </a:defRPr>
            </a:lvl1pPr>
          </a:lstStyle>
          <a:p>
            <a:fld id="{2FF30003-0E1B-40E8-8FDA-AB2E7D92CBF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ctrTitle" hasCustomPrompt="1"/>
          </p:nvPr>
        </p:nvSpPr>
        <p:spPr>
          <a:xfrm>
            <a:off x="457201" y="1964267"/>
            <a:ext cx="7912894" cy="1813653"/>
          </a:xfrm>
        </p:spPr>
        <p:txBody>
          <a:bodyPr anchor="b">
            <a:normAutofit/>
          </a:bodyPr>
          <a:lstStyle>
            <a:lvl1pPr algn="ctr">
              <a:defRPr sz="4800" cap="none">
                <a:effectLst/>
                <a:latin typeface="Lucida Sans" panose="020B0602030504020204" pitchFamily="34" charset="0"/>
              </a:defRPr>
            </a:lvl1pPr>
          </a:lstStyle>
          <a:p>
            <a:r>
              <a:rPr lang="en-US" dirty="0"/>
              <a:t>Click To Edit Master Title Style</a:t>
            </a:r>
          </a:p>
        </p:txBody>
      </p:sp>
      <p:sp>
        <p:nvSpPr>
          <p:cNvPr id="3" name="Subtitle 2"/>
          <p:cNvSpPr>
            <a:spLocks noGrp="1"/>
          </p:cNvSpPr>
          <p:nvPr>
            <p:ph type="subTitle" idx="1"/>
          </p:nvPr>
        </p:nvSpPr>
        <p:spPr>
          <a:xfrm>
            <a:off x="457201" y="3886201"/>
            <a:ext cx="7912893" cy="1905000"/>
          </a:xfrm>
        </p:spPr>
        <p:txBody>
          <a:bodyPr anchor="t">
            <a:normAutofit/>
          </a:bodyPr>
          <a:lstStyle>
            <a:lvl1pPr marL="0" indent="0" algn="ctr">
              <a:buNone/>
              <a:defRPr sz="2800" cap="all">
                <a:solidFill>
                  <a:schemeClr val="tx1"/>
                </a:solidFill>
                <a:latin typeface="Book Antiqua" panose="02040602050305030304" pitchFamily="18"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699419" y="5870576"/>
            <a:ext cx="1200150" cy="377825"/>
          </a:xfrm>
        </p:spPr>
        <p:txBody>
          <a:bodyPr/>
          <a:lstStyle/>
          <a:p>
            <a:pPr>
              <a:defRPr/>
            </a:pPr>
            <a:fld id="{0AF1472B-C81E-43B2-AF36-404F10779DE2}" type="datetimeFigureOut">
              <a:rPr lang="en-US" smtClean="0"/>
              <a:pPr>
                <a:defRPr/>
              </a:pPr>
              <a:t>10/1/2020</a:t>
            </a:fld>
            <a:endParaRPr lang="en-US"/>
          </a:p>
        </p:txBody>
      </p:sp>
      <p:sp>
        <p:nvSpPr>
          <p:cNvPr id="5" name="Footer Placeholder 4"/>
          <p:cNvSpPr>
            <a:spLocks noGrp="1"/>
          </p:cNvSpPr>
          <p:nvPr>
            <p:ph type="ftr" sz="quarter" idx="11"/>
          </p:nvPr>
        </p:nvSpPr>
        <p:spPr>
          <a:xfrm>
            <a:off x="914401" y="5870576"/>
            <a:ext cx="5727868" cy="377825"/>
          </a:xfrm>
        </p:spPr>
        <p:txBody>
          <a:bodyPr/>
          <a:lstStyle/>
          <a:p>
            <a:pPr>
              <a:defRPr/>
            </a:pPr>
            <a:endParaRPr lang="en-US" dirty="0"/>
          </a:p>
        </p:txBody>
      </p:sp>
      <p:sp>
        <p:nvSpPr>
          <p:cNvPr id="6" name="Slide Number Placeholder 5"/>
          <p:cNvSpPr>
            <a:spLocks noGrp="1"/>
          </p:cNvSpPr>
          <p:nvPr>
            <p:ph type="sldNum" sz="quarter" idx="12"/>
          </p:nvPr>
        </p:nvSpPr>
        <p:spPr>
          <a:xfrm>
            <a:off x="7956719" y="5870576"/>
            <a:ext cx="413375" cy="377825"/>
          </a:xfrm>
        </p:spPr>
        <p:txBody>
          <a:bodyPr/>
          <a:lstStyle/>
          <a:p>
            <a:pPr>
              <a:defRPr/>
            </a:pPr>
            <a:fld id="{47D6FCBF-E12B-40F5-A8EC-D90EEFBC1F54}" type="slidenum">
              <a:rPr lang="en-US" smtClean="0"/>
              <a:pPr>
                <a:defRPr/>
              </a:pPr>
              <a:t>‹#›</a:t>
            </a:fld>
            <a:endParaRPr lang="en-US" dirty="0"/>
          </a:p>
        </p:txBody>
      </p:sp>
    </p:spTree>
    <p:extLst>
      <p:ext uri="{BB962C8B-B14F-4D97-AF65-F5344CB8AC3E}">
        <p14:creationId xmlns:p14="http://schemas.microsoft.com/office/powerpoint/2010/main" val="11780625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86"/>
            <a:ext cx="9141619" cy="6856214"/>
          </a:xfrm>
          <a:prstGeom prst="rect">
            <a:avLst/>
          </a:prstGeom>
        </p:spPr>
      </p:pic>
      <p:sp>
        <p:nvSpPr>
          <p:cNvPr id="2" name="Title 1"/>
          <p:cNvSpPr>
            <a:spLocks noGrp="1"/>
          </p:cNvSpPr>
          <p:nvPr>
            <p:ph type="title" hasCustomPrompt="1"/>
          </p:nvPr>
        </p:nvSpPr>
        <p:spPr>
          <a:xfrm>
            <a:off x="935830" y="576262"/>
            <a:ext cx="7598570" cy="566738"/>
          </a:xfrm>
        </p:spPr>
        <p:txBody>
          <a:bodyPr anchor="b">
            <a:normAutofit/>
          </a:bodyPr>
          <a:lstStyle>
            <a:lvl1pPr algn="ctr">
              <a:defRPr sz="2000" b="0" cap="none"/>
            </a:lvl1pPr>
          </a:lstStyle>
          <a:p>
            <a:r>
              <a:rPr lang="en-US" dirty="0"/>
              <a:t>Click To Edit Master Title Style</a:t>
            </a:r>
          </a:p>
        </p:txBody>
      </p:sp>
      <p:sp>
        <p:nvSpPr>
          <p:cNvPr id="3" name="Picture Placeholder 2"/>
          <p:cNvSpPr>
            <a:spLocks noGrp="1" noChangeAspect="1"/>
          </p:cNvSpPr>
          <p:nvPr>
            <p:ph type="pic" idx="1"/>
          </p:nvPr>
        </p:nvSpPr>
        <p:spPr>
          <a:xfrm>
            <a:off x="1066800" y="1851258"/>
            <a:ext cx="7229490" cy="3482742"/>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935830" y="1219200"/>
            <a:ext cx="7598570" cy="493712"/>
          </a:xfrm>
        </p:spPr>
        <p:txBody>
          <a:bodyPr anchor="t">
            <a:normAutofit/>
          </a:bodyPr>
          <a:lstStyle>
            <a:lvl1pPr marL="0" indent="0" algn="ctr">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068FBF24-0207-4BC0-BFA6-1072D0CA7C3C}" type="datetimeFigureOut">
              <a:rPr lang="en-US" smtClean="0"/>
              <a:pPr>
                <a:defRPr/>
              </a:pPr>
              <a:t>10/1/2020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4D2B31E-5714-4F1D-95C8-83B9822ED632}" type="slidenum">
              <a:rPr lang="en-US" smtClean="0"/>
              <a:pPr>
                <a:defRPr/>
              </a:pPr>
              <a:t>‹#›</a:t>
            </a:fld>
            <a:endParaRPr lang="en-US"/>
          </a:p>
        </p:txBody>
      </p:sp>
    </p:spTree>
    <p:extLst>
      <p:ext uri="{BB962C8B-B14F-4D97-AF65-F5344CB8AC3E}">
        <p14:creationId xmlns:p14="http://schemas.microsoft.com/office/powerpoint/2010/main" val="2209141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1" y="609602"/>
            <a:ext cx="7598570" cy="3124199"/>
          </a:xfrm>
        </p:spPr>
        <p:txBody>
          <a:bodyPr anchor="ctr">
            <a:normAutofit/>
          </a:bodyPr>
          <a:lstStyle>
            <a:lvl1pPr algn="ctr">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514350" y="4343400"/>
            <a:ext cx="7598571" cy="1447800"/>
          </a:xfrm>
        </p:spPr>
        <p:txBody>
          <a:bodyPr anchor="ctr">
            <a:normAutofit/>
          </a:bodyPr>
          <a:lstStyle>
            <a:lvl1pPr marL="0" indent="0" algn="l">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068FBF24-0207-4BC0-BFA6-1072D0CA7C3C}" type="datetimeFigureOut">
              <a:rPr lang="en-US" smtClean="0"/>
              <a:pPr>
                <a:defRPr/>
              </a:pPr>
              <a:t>10/1/2020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4D2B31E-5714-4F1D-95C8-83B9822ED632}" type="slidenum">
              <a:rPr lang="en-US" smtClean="0"/>
              <a:pPr>
                <a:defRPr/>
              </a:pPr>
              <a:t>‹#›</a:t>
            </a:fld>
            <a:endParaRPr lang="en-US"/>
          </a:p>
        </p:txBody>
      </p:sp>
    </p:spTree>
    <p:extLst>
      <p:ext uri="{BB962C8B-B14F-4D97-AF65-F5344CB8AC3E}">
        <p14:creationId xmlns:p14="http://schemas.microsoft.com/office/powerpoint/2010/main" val="440339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981" y="0"/>
            <a:ext cx="9141619" cy="6856214"/>
          </a:xfrm>
          <a:prstGeom prst="rect">
            <a:avLst/>
          </a:prstGeom>
        </p:spPr>
      </p:pic>
      <p:sp>
        <p:nvSpPr>
          <p:cNvPr id="2" name="Title 1"/>
          <p:cNvSpPr>
            <a:spLocks noGrp="1"/>
          </p:cNvSpPr>
          <p:nvPr>
            <p:ph type="title" hasCustomPrompt="1"/>
          </p:nvPr>
        </p:nvSpPr>
        <p:spPr>
          <a:xfrm>
            <a:off x="304801" y="220133"/>
            <a:ext cx="8534400" cy="1456267"/>
          </a:xfrm>
        </p:spPr>
        <p:txBody>
          <a:bodyPr>
            <a:normAutofit/>
          </a:bodyPr>
          <a:lstStyle>
            <a:lvl1pPr algn="ctr">
              <a:defRPr sz="4400" cap="none">
                <a:solidFill>
                  <a:srgbClr val="FFC000"/>
                </a:solidFill>
                <a:latin typeface="Lucida Sans" panose="020B0602030504020204" pitchFamily="34" charset="0"/>
              </a:defRPr>
            </a:lvl1pPr>
          </a:lstStyle>
          <a:p>
            <a:r>
              <a:rPr lang="en-US" dirty="0"/>
              <a:t>Click To Edit Master Title Style</a:t>
            </a:r>
          </a:p>
        </p:txBody>
      </p:sp>
      <p:sp>
        <p:nvSpPr>
          <p:cNvPr id="3" name="Content Placeholder 2"/>
          <p:cNvSpPr>
            <a:spLocks noGrp="1"/>
          </p:cNvSpPr>
          <p:nvPr>
            <p:ph idx="1"/>
          </p:nvPr>
        </p:nvSpPr>
        <p:spPr>
          <a:xfrm>
            <a:off x="304801" y="1828800"/>
            <a:ext cx="8608217" cy="3649133"/>
          </a:xfrm>
        </p:spPr>
        <p:txBody>
          <a:bodyPr anchor="ctr">
            <a:normAutofit/>
          </a:bodyPr>
          <a:lstStyle>
            <a:lvl1pPr>
              <a:defRPr sz="3200">
                <a:latin typeface="Book Antiqua" panose="02040602050305030304" pitchFamily="18" charset="0"/>
              </a:defRPr>
            </a:lvl1pPr>
            <a:lvl2pPr>
              <a:defRPr sz="2000">
                <a:latin typeface="Book Antiqua" panose="02040602050305030304" pitchFamily="18" charset="0"/>
              </a:defRPr>
            </a:lvl2pPr>
            <a:lvl3pPr>
              <a:defRPr sz="2000">
                <a:latin typeface="Book Antiqua" panose="02040602050305030304" pitchFamily="18" charset="0"/>
              </a:defRPr>
            </a:lvl3pPr>
            <a:lvl4pPr>
              <a:defRPr sz="2000">
                <a:latin typeface="Book Antiqua" panose="02040602050305030304" pitchFamily="18" charset="0"/>
              </a:defRPr>
            </a:lvl4pPr>
            <a:lvl5pPr>
              <a:defRPr sz="20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C2E91820-14E3-4503-B790-A03E06B077EE}" type="datetimeFigureOut">
              <a:rPr lang="en-US" smtClean="0"/>
              <a:pPr>
                <a:defRPr/>
              </a:pPr>
              <a:t>10/1/2020</a:t>
            </a:fld>
            <a:endParaRPr lang="en-US"/>
          </a:p>
        </p:txBody>
      </p:sp>
      <p:sp>
        <p:nvSpPr>
          <p:cNvPr id="5" name="Footer Placeholder 4"/>
          <p:cNvSpPr>
            <a:spLocks noGrp="1"/>
          </p:cNvSpPr>
          <p:nvPr>
            <p:ph type="ftr" sz="quarter" idx="11"/>
          </p:nvPr>
        </p:nvSpPr>
        <p:spPr/>
        <p:txBody>
          <a:bodyPr/>
          <a:lstStyle/>
          <a:p>
            <a:pPr>
              <a:defRPr/>
            </a:pPr>
            <a:r>
              <a:rPr lang="en-US"/>
              <a:t>Masonic Leadership Training</a:t>
            </a:r>
          </a:p>
        </p:txBody>
      </p:sp>
      <p:sp>
        <p:nvSpPr>
          <p:cNvPr id="6" name="Slide Number Placeholder 5"/>
          <p:cNvSpPr>
            <a:spLocks noGrp="1"/>
          </p:cNvSpPr>
          <p:nvPr>
            <p:ph type="sldNum" sz="quarter" idx="12"/>
          </p:nvPr>
        </p:nvSpPr>
        <p:spPr/>
        <p:txBody>
          <a:bodyPr/>
          <a:lstStyle/>
          <a:p>
            <a:pPr>
              <a:defRPr/>
            </a:pPr>
            <a:fld id="{16A2491E-CB9A-423E-968B-F1B848817E05}" type="slidenum">
              <a:rPr lang="en-US" smtClean="0"/>
              <a:pPr>
                <a:defRPr/>
              </a:pPr>
              <a:t>‹#›</a:t>
            </a:fld>
            <a:endParaRPr lang="en-US"/>
          </a:p>
        </p:txBody>
      </p:sp>
    </p:spTree>
    <p:extLst>
      <p:ext uri="{BB962C8B-B14F-4D97-AF65-F5344CB8AC3E}">
        <p14:creationId xmlns:p14="http://schemas.microsoft.com/office/powerpoint/2010/main" val="2957942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a:xfrm>
            <a:off x="514350" y="1371600"/>
            <a:ext cx="8172449" cy="1468800"/>
          </a:xfrm>
        </p:spPr>
        <p:txBody>
          <a:bodyPr anchor="b">
            <a:noAutofit/>
          </a:bodyPr>
          <a:lstStyle>
            <a:lvl1pPr algn="ctr">
              <a:defRPr sz="4800" b="0" cap="none">
                <a:solidFill>
                  <a:srgbClr val="FFC000"/>
                </a:solidFill>
                <a:latin typeface="Lucida Sans" panose="020B0602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771523" y="2826325"/>
            <a:ext cx="7598571" cy="2436438"/>
          </a:xfrm>
        </p:spPr>
        <p:txBody>
          <a:bodyPr anchor="t">
            <a:normAutofit/>
          </a:bodyPr>
          <a:lstStyle>
            <a:lvl1pPr marL="0" indent="0" algn="ctr">
              <a:buNone/>
              <a:defRPr sz="2800" cap="all">
                <a:solidFill>
                  <a:schemeClr val="tx1"/>
                </a:solidFill>
                <a:latin typeface="Book Antiqua" panose="02040602050305030304" pitchFamily="18"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63581" y="6339663"/>
            <a:ext cx="1200150" cy="377825"/>
          </a:xfrm>
        </p:spPr>
        <p:txBody>
          <a:bodyPr/>
          <a:lstStyle/>
          <a:p>
            <a:pPr>
              <a:defRPr/>
            </a:pPr>
            <a:fld id="{BD9086A4-36BD-4495-8112-481AD8581E9B}" type="datetimeFigureOut">
              <a:rPr lang="en-US" smtClean="0"/>
              <a:pPr>
                <a:defRPr/>
              </a:pPr>
              <a:t>10/1/2020</a:t>
            </a:fld>
            <a:endParaRPr lang="en-US"/>
          </a:p>
        </p:txBody>
      </p:sp>
      <p:sp>
        <p:nvSpPr>
          <p:cNvPr id="5" name="Footer Placeholder 4"/>
          <p:cNvSpPr>
            <a:spLocks noGrp="1"/>
          </p:cNvSpPr>
          <p:nvPr>
            <p:ph type="ftr" sz="quarter" idx="11"/>
          </p:nvPr>
        </p:nvSpPr>
        <p:spPr>
          <a:xfrm>
            <a:off x="812296" y="6248401"/>
            <a:ext cx="5629949" cy="469087"/>
          </a:xfrm>
        </p:spPr>
        <p:txBody>
          <a:bodyPr/>
          <a:lstStyle/>
          <a:p>
            <a:pPr>
              <a:defRPr/>
            </a:pPr>
            <a:endParaRPr lang="en-US" dirty="0"/>
          </a:p>
        </p:txBody>
      </p:sp>
      <p:sp>
        <p:nvSpPr>
          <p:cNvPr id="6" name="Slide Number Placeholder 5"/>
          <p:cNvSpPr>
            <a:spLocks noGrp="1"/>
          </p:cNvSpPr>
          <p:nvPr>
            <p:ph type="sldNum" sz="quarter" idx="12"/>
          </p:nvPr>
        </p:nvSpPr>
        <p:spPr>
          <a:xfrm>
            <a:off x="7685067" y="6339663"/>
            <a:ext cx="413375" cy="377825"/>
          </a:xfrm>
        </p:spPr>
        <p:txBody>
          <a:bodyPr/>
          <a:lstStyle/>
          <a:p>
            <a:pPr>
              <a:defRPr/>
            </a:pPr>
            <a:fld id="{E390771D-A63E-4BE7-BC9B-12660E1CCAC7}" type="slidenum">
              <a:rPr lang="en-US" smtClean="0"/>
              <a:pPr>
                <a:defRPr/>
              </a:pPr>
              <a:t>‹#›</a:t>
            </a:fld>
            <a:endParaRPr lang="en-US"/>
          </a:p>
        </p:txBody>
      </p:sp>
    </p:spTree>
    <p:extLst>
      <p:ext uri="{BB962C8B-B14F-4D97-AF65-F5344CB8AC3E}">
        <p14:creationId xmlns:p14="http://schemas.microsoft.com/office/powerpoint/2010/main" val="2654716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p:txBody>
          <a:bodyPr>
            <a:normAutofit/>
          </a:bodyPr>
          <a:lstStyle>
            <a:lvl1pPr algn="ctr">
              <a:defRPr sz="4000" cap="none">
                <a:solidFill>
                  <a:srgbClr val="FFC000"/>
                </a:solidFill>
                <a:latin typeface="Lucida Sans" panose="020B0602030504020204" pitchFamily="34" charset="0"/>
              </a:defRPr>
            </a:lvl1pPr>
          </a:lstStyle>
          <a:p>
            <a:r>
              <a:rPr lang="en-US" dirty="0"/>
              <a:t>Click To Edit Master Title Style</a:t>
            </a:r>
          </a:p>
        </p:txBody>
      </p:sp>
      <p:sp>
        <p:nvSpPr>
          <p:cNvPr id="3" name="Content Placeholder 2"/>
          <p:cNvSpPr>
            <a:spLocks noGrp="1"/>
          </p:cNvSpPr>
          <p:nvPr>
            <p:ph sz="half" idx="1"/>
          </p:nvPr>
        </p:nvSpPr>
        <p:spPr>
          <a:xfrm>
            <a:off x="228600" y="1828799"/>
            <a:ext cx="4051301" cy="4114799"/>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A8D62D4B-A6E5-4B5E-AF63-D57C6BED30C5}" type="datetimeFigureOut">
              <a:rPr lang="en-US" smtClean="0"/>
              <a:pPr>
                <a:defRPr/>
              </a:pPr>
              <a:t>10/1/2020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5DE0086-F162-4D40-85A6-EB00098B6169}" type="slidenum">
              <a:rPr lang="en-US" smtClean="0"/>
              <a:pPr>
                <a:defRPr/>
              </a:pPr>
              <a:t>‹#›</a:t>
            </a:fld>
            <a:endParaRPr lang="en-US"/>
          </a:p>
        </p:txBody>
      </p:sp>
      <p:sp>
        <p:nvSpPr>
          <p:cNvPr id="9" name="Content Placeholder 2">
            <a:extLst>
              <a:ext uri="{FF2B5EF4-FFF2-40B4-BE49-F238E27FC236}">
                <a16:creationId xmlns:a16="http://schemas.microsoft.com/office/drawing/2014/main" id="{0BABF2CA-663D-4097-B3E0-21334714BC62}"/>
              </a:ext>
            </a:extLst>
          </p:cNvPr>
          <p:cNvSpPr>
            <a:spLocks noGrp="1"/>
          </p:cNvSpPr>
          <p:nvPr>
            <p:ph sz="half" idx="13"/>
          </p:nvPr>
        </p:nvSpPr>
        <p:spPr>
          <a:xfrm>
            <a:off x="4406899" y="1828800"/>
            <a:ext cx="4508501" cy="4114800"/>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34943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1" y="304800"/>
            <a:ext cx="8610600" cy="1456267"/>
          </a:xfrm>
        </p:spPr>
        <p:txBody>
          <a:bodyPr>
            <a:normAutofit/>
          </a:bodyPr>
          <a:lstStyle>
            <a:lvl1pPr algn="ctr">
              <a:defRPr sz="4100" cap="none">
                <a:solidFill>
                  <a:srgbClr val="FFC000"/>
                </a:solidFill>
                <a:latin typeface="Lucida Sans" panose="020B0602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514352" y="1840443"/>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14351" y="2870201"/>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5BCCE4E-C0C8-4D34-B184-3B47152F6D26}" type="datetimeFigureOut">
              <a:rPr lang="en-US" smtClean="0"/>
              <a:pPr>
                <a:defRPr/>
              </a:pPr>
              <a:t>10/1/2020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1DFCE26-B758-43C9-9262-B24A9783ABD9}" type="slidenum">
              <a:rPr lang="en-US" smtClean="0"/>
              <a:pPr>
                <a:defRPr/>
              </a:pPr>
              <a:t>‹#›</a:t>
            </a:fld>
            <a:endParaRPr lang="en-US"/>
          </a:p>
        </p:txBody>
      </p:sp>
      <p:sp>
        <p:nvSpPr>
          <p:cNvPr id="10" name="Content Placeholder 3">
            <a:extLst>
              <a:ext uri="{FF2B5EF4-FFF2-40B4-BE49-F238E27FC236}">
                <a16:creationId xmlns:a16="http://schemas.microsoft.com/office/drawing/2014/main" id="{52F97B1C-76FF-4E7B-8767-099F32C80DD4}"/>
              </a:ext>
            </a:extLst>
          </p:cNvPr>
          <p:cNvSpPr>
            <a:spLocks noGrp="1"/>
          </p:cNvSpPr>
          <p:nvPr>
            <p:ph sz="half" idx="13"/>
          </p:nvPr>
        </p:nvSpPr>
        <p:spPr>
          <a:xfrm>
            <a:off x="4329508" y="2870202"/>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2">
            <a:extLst>
              <a:ext uri="{FF2B5EF4-FFF2-40B4-BE49-F238E27FC236}">
                <a16:creationId xmlns:a16="http://schemas.microsoft.com/office/drawing/2014/main" id="{0D96EB9F-9AF5-40A3-BBD0-6EA0655B4165}"/>
              </a:ext>
            </a:extLst>
          </p:cNvPr>
          <p:cNvSpPr>
            <a:spLocks noGrp="1"/>
          </p:cNvSpPr>
          <p:nvPr>
            <p:ph type="body" idx="14"/>
          </p:nvPr>
        </p:nvSpPr>
        <p:spPr>
          <a:xfrm>
            <a:off x="4343400" y="1865314"/>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Tree>
    <p:extLst>
      <p:ext uri="{BB962C8B-B14F-4D97-AF65-F5344CB8AC3E}">
        <p14:creationId xmlns:p14="http://schemas.microsoft.com/office/powerpoint/2010/main" val="2273495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3" name="Date Placeholder 2"/>
          <p:cNvSpPr>
            <a:spLocks noGrp="1"/>
          </p:cNvSpPr>
          <p:nvPr>
            <p:ph type="dt" sz="half" idx="10"/>
          </p:nvPr>
        </p:nvSpPr>
        <p:spPr/>
        <p:txBody>
          <a:bodyPr/>
          <a:lstStyle/>
          <a:p>
            <a:pPr>
              <a:defRPr/>
            </a:pPr>
            <a:fld id="{C773B396-A85B-4686-B357-BFEF9E69BCE1}" type="datetimeFigureOut">
              <a:rPr lang="en-US" smtClean="0"/>
              <a:pPr>
                <a:defRPr/>
              </a:pPr>
              <a:t>10/1/2020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99B92EA-2360-449D-A344-C429608F315F}" type="slidenum">
              <a:rPr lang="en-US" smtClean="0"/>
              <a:pPr>
                <a:defRPr/>
              </a:pPr>
              <a:t>‹#›</a:t>
            </a:fld>
            <a:endParaRPr lang="en-US"/>
          </a:p>
        </p:txBody>
      </p:sp>
      <p:sp>
        <p:nvSpPr>
          <p:cNvPr id="7" name="Title 1">
            <a:extLst>
              <a:ext uri="{FF2B5EF4-FFF2-40B4-BE49-F238E27FC236}">
                <a16:creationId xmlns:a16="http://schemas.microsoft.com/office/drawing/2014/main" id="{A2567A85-1027-40E1-BC62-749C5D9F8A2A}"/>
              </a:ext>
            </a:extLst>
          </p:cNvPr>
          <p:cNvSpPr>
            <a:spLocks noGrp="1"/>
          </p:cNvSpPr>
          <p:nvPr>
            <p:ph type="title" hasCustomPrompt="1"/>
          </p:nvPr>
        </p:nvSpPr>
        <p:spPr>
          <a:xfrm>
            <a:off x="304801" y="304800"/>
            <a:ext cx="8610600" cy="1456267"/>
          </a:xfrm>
        </p:spPr>
        <p:txBody>
          <a:bodyPr>
            <a:normAutofit/>
          </a:bodyPr>
          <a:lstStyle>
            <a:lvl1pPr algn="ctr">
              <a:defRPr sz="4100" cap="none">
                <a:solidFill>
                  <a:srgbClr val="FFC000"/>
                </a:solidFill>
                <a:latin typeface="Lucida Sans" panose="020B0602030504020204" pitchFamily="34" charset="0"/>
              </a:defRPr>
            </a:lvl1pPr>
          </a:lstStyle>
          <a:p>
            <a:r>
              <a:rPr lang="en-US" dirty="0"/>
              <a:t>Click To Edit Master Title Style</a:t>
            </a:r>
          </a:p>
        </p:txBody>
      </p:sp>
    </p:spTree>
    <p:extLst>
      <p:ext uri="{BB962C8B-B14F-4D97-AF65-F5344CB8AC3E}">
        <p14:creationId xmlns:p14="http://schemas.microsoft.com/office/powerpoint/2010/main" val="835261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Date Placeholder 1"/>
          <p:cNvSpPr>
            <a:spLocks noGrp="1"/>
          </p:cNvSpPr>
          <p:nvPr>
            <p:ph type="dt" sz="half" idx="10"/>
          </p:nvPr>
        </p:nvSpPr>
        <p:spPr/>
        <p:txBody>
          <a:bodyPr/>
          <a:lstStyle/>
          <a:p>
            <a:pPr>
              <a:defRPr/>
            </a:pPr>
            <a:fld id="{06E49314-C03A-4E7F-AEDB-2CD61B96C8FE}" type="datetimeFigureOut">
              <a:rPr lang="en-US" smtClean="0"/>
              <a:pPr>
                <a:defRPr/>
              </a:pPr>
              <a:t>10/1/2020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EC52FB2-6661-4DA1-83E6-49273CF992AF}" type="slidenum">
              <a:rPr lang="en-US" smtClean="0"/>
              <a:pPr>
                <a:defRPr/>
              </a:pPr>
              <a:t>‹#›</a:t>
            </a:fld>
            <a:endParaRPr lang="en-US"/>
          </a:p>
        </p:txBody>
      </p:sp>
    </p:spTree>
    <p:extLst>
      <p:ext uri="{BB962C8B-B14F-4D97-AF65-F5344CB8AC3E}">
        <p14:creationId xmlns:p14="http://schemas.microsoft.com/office/powerpoint/2010/main" val="2576557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14400"/>
            <a:ext cx="9141619" cy="6856214"/>
          </a:xfrm>
          <a:prstGeom prst="rect">
            <a:avLst/>
          </a:prstGeom>
        </p:spPr>
      </p:pic>
      <p:sp>
        <p:nvSpPr>
          <p:cNvPr id="2" name="Title 1"/>
          <p:cNvSpPr>
            <a:spLocks noGrp="1"/>
          </p:cNvSpPr>
          <p:nvPr>
            <p:ph type="title" hasCustomPrompt="1"/>
          </p:nvPr>
        </p:nvSpPr>
        <p:spPr>
          <a:xfrm>
            <a:off x="514350" y="685800"/>
            <a:ext cx="2760664" cy="1371600"/>
          </a:xfrm>
        </p:spPr>
        <p:txBody>
          <a:bodyPr anchor="b">
            <a:normAutofit/>
          </a:bodyPr>
          <a:lstStyle>
            <a:lvl1pPr algn="l">
              <a:defRPr sz="2400" b="0" cap="none"/>
            </a:lvl1pPr>
          </a:lstStyle>
          <a:p>
            <a:r>
              <a:rPr lang="en-US" dirty="0"/>
              <a:t>Click To Edit Master Title Style</a:t>
            </a:r>
          </a:p>
        </p:txBody>
      </p:sp>
      <p:sp>
        <p:nvSpPr>
          <p:cNvPr id="3" name="Content Placeholder 2"/>
          <p:cNvSpPr>
            <a:spLocks noGrp="1"/>
          </p:cNvSpPr>
          <p:nvPr>
            <p:ph idx="1"/>
          </p:nvPr>
        </p:nvSpPr>
        <p:spPr>
          <a:xfrm>
            <a:off x="3486151" y="609601"/>
            <a:ext cx="4626770"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14350" y="2133600"/>
            <a:ext cx="2760664" cy="3581400"/>
          </a:xfrm>
        </p:spPr>
        <p:txBody>
          <a:bodyPr anchor="t">
            <a:normAutofit/>
          </a:bodyPr>
          <a:lstStyle>
            <a:lvl1pPr marL="0" indent="0">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1450525A-4A93-485B-9AB1-AA5A8DEFD871}" type="datetimeFigureOut">
              <a:rPr lang="en-US" smtClean="0"/>
              <a:pPr>
                <a:defRPr/>
              </a:pPr>
              <a:t>10/1/2020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0D3DE0C-A853-4C4B-8345-33BC52EE506D}" type="slidenum">
              <a:rPr lang="en-US" smtClean="0"/>
              <a:pPr>
                <a:defRPr/>
              </a:pPr>
              <a:t>‹#›</a:t>
            </a:fld>
            <a:endParaRPr lang="en-US"/>
          </a:p>
        </p:txBody>
      </p:sp>
    </p:spTree>
    <p:extLst>
      <p:ext uri="{BB962C8B-B14F-4D97-AF65-F5344CB8AC3E}">
        <p14:creationId xmlns:p14="http://schemas.microsoft.com/office/powerpoint/2010/main" val="2150985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a:xfrm>
            <a:off x="514350" y="1600200"/>
            <a:ext cx="4623490" cy="1371600"/>
          </a:xfrm>
        </p:spPr>
        <p:txBody>
          <a:bodyPr anchor="b">
            <a:normAutofit/>
          </a:bodyPr>
          <a:lstStyle>
            <a:lvl1pPr algn="l">
              <a:defRPr sz="2100" b="0" cap="none"/>
            </a:lvl1pPr>
          </a:lstStyle>
          <a:p>
            <a:r>
              <a:rPr lang="en-US" dirty="0"/>
              <a:t>Click To Edit Master Title Style</a:t>
            </a:r>
          </a:p>
        </p:txBody>
      </p:sp>
      <p:sp>
        <p:nvSpPr>
          <p:cNvPr id="14" name="Picture Placeholder 2"/>
          <p:cNvSpPr>
            <a:spLocks noGrp="1" noChangeAspect="1"/>
          </p:cNvSpPr>
          <p:nvPr>
            <p:ph type="pic" idx="1"/>
          </p:nvPr>
        </p:nvSpPr>
        <p:spPr>
          <a:xfrm>
            <a:off x="5652190" y="914400"/>
            <a:ext cx="2460731"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14350" y="2971800"/>
            <a:ext cx="4623490" cy="1828800"/>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CF26E1C-87E3-4CF0-8B1C-3F64A9744427}" type="datetimeFigureOut">
              <a:rPr lang="en-US" smtClean="0"/>
              <a:pPr>
                <a:defRPr/>
              </a:pPr>
              <a:t>10/1/2020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EF00481-DCB1-4504-BA34-EFE8376E7E45}" type="slidenum">
              <a:rPr lang="en-US" smtClean="0"/>
              <a:pPr>
                <a:defRPr/>
              </a:pPr>
              <a:t>‹#›</a:t>
            </a:fld>
            <a:endParaRPr lang="en-US"/>
          </a:p>
        </p:txBody>
      </p:sp>
    </p:spTree>
    <p:extLst>
      <p:ext uri="{BB962C8B-B14F-4D97-AF65-F5344CB8AC3E}">
        <p14:creationId xmlns:p14="http://schemas.microsoft.com/office/powerpoint/2010/main" val="424851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 y="228600"/>
            <a:ext cx="896720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29000" y="1776943"/>
            <a:ext cx="8357800" cy="403373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13694" y="6248400"/>
            <a:ext cx="1200150"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68FBF24-0207-4BC0-BFA6-1072D0CA7C3C}" type="datetimeFigureOut">
              <a:rPr lang="en-US" smtClean="0"/>
              <a:pPr>
                <a:defRPr/>
              </a:pPr>
              <a:t>10/1/2020</a:t>
            </a:fld>
            <a:endParaRPr lang="en-US"/>
          </a:p>
        </p:txBody>
      </p:sp>
      <p:sp>
        <p:nvSpPr>
          <p:cNvPr id="5" name="Footer Placeholder 4"/>
          <p:cNvSpPr>
            <a:spLocks noGrp="1"/>
          </p:cNvSpPr>
          <p:nvPr>
            <p:ph type="ftr" sz="quarter" idx="3"/>
          </p:nvPr>
        </p:nvSpPr>
        <p:spPr>
          <a:xfrm>
            <a:off x="685800" y="6248400"/>
            <a:ext cx="5870744" cy="377825"/>
          </a:xfrm>
          <a:prstGeom prst="rect">
            <a:avLst/>
          </a:prstGeom>
        </p:spPr>
        <p:txBody>
          <a:bodyPr vert="horz" lIns="91440" tIns="45720" rIns="91440" bIns="45720" rtlCol="0" anchor="ctr"/>
          <a:lstStyle>
            <a:lvl1pPr algn="l">
              <a:defRPr sz="75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7870995" y="6248400"/>
            <a:ext cx="413375"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4D2B31E-5714-4F1D-95C8-83B9822ED632}" type="slidenum">
              <a:rPr lang="en-US" smtClean="0"/>
              <a:pPr>
                <a:defRPr/>
              </a:pPr>
              <a:t>‹#›</a:t>
            </a:fld>
            <a:endParaRPr lang="en-US"/>
          </a:p>
        </p:txBody>
      </p:sp>
      <p:pic>
        <p:nvPicPr>
          <p:cNvPr id="8" name="Picture 7" descr="A close up of a sign&#10;&#10;Description automatically generated">
            <a:extLst>
              <a:ext uri="{FF2B5EF4-FFF2-40B4-BE49-F238E27FC236}">
                <a16:creationId xmlns:a16="http://schemas.microsoft.com/office/drawing/2014/main" id="{82659B82-82B5-CE4D-923A-272C7CDBBEB2}"/>
              </a:ext>
            </a:extLst>
          </p:cNvPr>
          <p:cNvPicPr>
            <a:picLocks noChangeAspect="1"/>
          </p:cNvPicPr>
          <p:nvPr/>
        </p:nvPicPr>
        <p:blipFill>
          <a:blip r:embed="rId13">
            <a:alphaModFix amt="70000"/>
          </a:blip>
          <a:stretch>
            <a:fillRect/>
          </a:stretch>
        </p:blipFill>
        <p:spPr>
          <a:xfrm>
            <a:off x="8401627" y="5810680"/>
            <a:ext cx="679879" cy="906505"/>
          </a:xfrm>
          <a:prstGeom prst="rect">
            <a:avLst/>
          </a:prstGeom>
        </p:spPr>
      </p:pic>
      <p:pic>
        <p:nvPicPr>
          <p:cNvPr id="10" name="Picture 9" descr="A picture containing clock, drawing&#10;&#10;Description automatically generated">
            <a:extLst>
              <a:ext uri="{FF2B5EF4-FFF2-40B4-BE49-F238E27FC236}">
                <a16:creationId xmlns:a16="http://schemas.microsoft.com/office/drawing/2014/main" id="{AFC794E6-202C-8147-979A-830A3611D87B}"/>
              </a:ext>
            </a:extLst>
          </p:cNvPr>
          <p:cNvPicPr>
            <a:picLocks noChangeAspect="1"/>
          </p:cNvPicPr>
          <p:nvPr/>
        </p:nvPicPr>
        <p:blipFill>
          <a:blip r:embed="rId14">
            <a:alphaModFix amt="70000"/>
          </a:blip>
          <a:stretch>
            <a:fillRect/>
          </a:stretch>
        </p:blipFill>
        <p:spPr>
          <a:xfrm>
            <a:off x="114300" y="5937480"/>
            <a:ext cx="679879" cy="755421"/>
          </a:xfrm>
          <a:prstGeom prst="rect">
            <a:avLst/>
          </a:prstGeom>
        </p:spPr>
      </p:pic>
    </p:spTree>
    <p:extLst>
      <p:ext uri="{BB962C8B-B14F-4D97-AF65-F5344CB8AC3E}">
        <p14:creationId xmlns:p14="http://schemas.microsoft.com/office/powerpoint/2010/main" val="1543424801"/>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342900" rtl="0" eaLnBrk="1" latinLnBrk="0" hangingPunct="1">
        <a:spcBef>
          <a:spcPct val="0"/>
        </a:spcBef>
        <a:buNone/>
        <a:defRPr sz="3800" kern="1200" cap="all">
          <a:ln w="3175" cmpd="sng">
            <a:noFill/>
          </a:ln>
          <a:solidFill>
            <a:srgbClr val="FFC000"/>
          </a:solidFill>
          <a:effectLst/>
          <a:latin typeface="Lucida Sans" panose="020B0602030504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1pPr>
      <a:lvl2pPr marL="5572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2pPr>
      <a:lvl3pPr marL="900113" indent="-214313" algn="l" defTabSz="342900" rtl="0" eaLnBrk="1" latinLnBrk="0" hangingPunct="1">
        <a:spcBef>
          <a:spcPts val="0"/>
        </a:spcBef>
        <a:spcAft>
          <a:spcPts val="750"/>
        </a:spcAft>
        <a:buClr>
          <a:schemeClr val="tx1"/>
        </a:buClr>
        <a:buSzPct val="100000"/>
        <a:buFont typeface="Arial"/>
        <a:buChar char="•"/>
        <a:defRPr sz="2000" kern="1200" cap="none">
          <a:solidFill>
            <a:schemeClr val="tx1"/>
          </a:solidFill>
          <a:effectLst/>
          <a:latin typeface="Book Antiqua" panose="02040602050305030304" pitchFamily="18" charset="0"/>
          <a:ea typeface="+mn-ea"/>
          <a:cs typeface="+mn-cs"/>
        </a:defRPr>
      </a:lvl3pPr>
      <a:lvl4pPr marL="11572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4pPr>
      <a:lvl5pPr marL="15001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5pPr>
      <a:lvl6pPr marL="18859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6pPr>
      <a:lvl7pPr marL="22288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7pPr>
      <a:lvl8pPr marL="25717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8pPr>
      <a:lvl9pPr marL="29146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ailto:Richard.Lynn@glflamason.org"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40F7F-0629-4A78-8956-721BD5A90605}"/>
              </a:ext>
            </a:extLst>
          </p:cNvPr>
          <p:cNvSpPr>
            <a:spLocks noGrp="1"/>
          </p:cNvSpPr>
          <p:nvPr>
            <p:ph type="ctrTitle"/>
          </p:nvPr>
        </p:nvSpPr>
        <p:spPr>
          <a:xfrm>
            <a:off x="76200" y="2743200"/>
            <a:ext cx="9067800" cy="1219200"/>
          </a:xfrm>
        </p:spPr>
        <p:txBody>
          <a:bodyPr>
            <a:normAutofit fontScale="90000"/>
          </a:bodyPr>
          <a:lstStyle/>
          <a:p>
            <a:pPr eaLnBrk="1" fontAlgn="auto" hangingPunct="1">
              <a:spcAft>
                <a:spcPts val="0"/>
              </a:spcAft>
              <a:defRPr/>
            </a:pPr>
            <a:r>
              <a:rPr lang="es-PE" sz="4400" dirty="0"/>
              <a:t>Entrenamiento de Liderazgo Masónico</a:t>
            </a:r>
          </a:p>
        </p:txBody>
      </p:sp>
      <p:sp>
        <p:nvSpPr>
          <p:cNvPr id="3" name="Subtitle 2">
            <a:extLst>
              <a:ext uri="{FF2B5EF4-FFF2-40B4-BE49-F238E27FC236}">
                <a16:creationId xmlns:a16="http://schemas.microsoft.com/office/drawing/2014/main" id="{BA292376-BF19-44F3-B670-A4C7D2FC1520}"/>
              </a:ext>
            </a:extLst>
          </p:cNvPr>
          <p:cNvSpPr>
            <a:spLocks noGrp="1"/>
          </p:cNvSpPr>
          <p:nvPr>
            <p:ph type="subTitle" idx="1"/>
          </p:nvPr>
        </p:nvSpPr>
        <p:spPr>
          <a:xfrm>
            <a:off x="533400" y="4038600"/>
            <a:ext cx="8229600" cy="1371600"/>
          </a:xfrm>
        </p:spPr>
        <p:txBody>
          <a:bodyPr>
            <a:normAutofit/>
          </a:bodyPr>
          <a:lstStyle/>
          <a:p>
            <a:pPr eaLnBrk="1" fontAlgn="auto" hangingPunct="1">
              <a:spcAft>
                <a:spcPts val="0"/>
              </a:spcAft>
              <a:buClr>
                <a:schemeClr val="tx1">
                  <a:shade val="95000"/>
                </a:schemeClr>
              </a:buClr>
              <a:buFont typeface="Wingdings 2"/>
              <a:buNone/>
              <a:defRPr/>
            </a:pPr>
            <a:endParaRPr lang="en-US" sz="3600" dirty="0"/>
          </a:p>
          <a:p>
            <a:pPr>
              <a:defRPr/>
            </a:pPr>
            <a:r>
              <a:rPr lang="en-US" sz="3600" cap="none" dirty="0"/>
              <a:t>11. </a:t>
            </a:r>
            <a:r>
              <a:rPr lang="es-PE" sz="3600" cap="none" dirty="0"/>
              <a:t>Renovación</a:t>
            </a:r>
            <a:r>
              <a:rPr lang="en-US" sz="3600" cap="none" dirty="0"/>
              <a:t> de la Logia</a:t>
            </a:r>
          </a:p>
        </p:txBody>
      </p:sp>
      <p:pic>
        <p:nvPicPr>
          <p:cNvPr id="4100" name="Picture 2">
            <a:extLst>
              <a:ext uri="{FF2B5EF4-FFF2-40B4-BE49-F238E27FC236}">
                <a16:creationId xmlns:a16="http://schemas.microsoft.com/office/drawing/2014/main" id="{D4951D1E-92CE-4351-BB82-2CD49BF7DC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28600"/>
            <a:ext cx="183197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391C7-C9AD-467E-AA91-2BA3EC6E3CDF}"/>
              </a:ext>
            </a:extLst>
          </p:cNvPr>
          <p:cNvSpPr>
            <a:spLocks noGrp="1"/>
          </p:cNvSpPr>
          <p:nvPr>
            <p:ph type="title"/>
          </p:nvPr>
        </p:nvSpPr>
        <p:spPr>
          <a:xfrm>
            <a:off x="457200" y="76200"/>
            <a:ext cx="8229600" cy="838200"/>
          </a:xfrm>
        </p:spPr>
        <p:txBody>
          <a:bodyPr>
            <a:noAutofit/>
          </a:bodyPr>
          <a:lstStyle/>
          <a:p>
            <a:pPr>
              <a:defRPr/>
            </a:pPr>
            <a:r>
              <a:rPr lang="es-PE" sz="3600" dirty="0"/>
              <a:t>Paso 3 Haga mas Interesantes sus reuniones de Logia</a:t>
            </a:r>
            <a:endParaRPr lang="en-US" sz="3600" dirty="0"/>
          </a:p>
        </p:txBody>
      </p:sp>
      <p:sp>
        <p:nvSpPr>
          <p:cNvPr id="3" name="Content Placeholder 2">
            <a:extLst>
              <a:ext uri="{FF2B5EF4-FFF2-40B4-BE49-F238E27FC236}">
                <a16:creationId xmlns:a16="http://schemas.microsoft.com/office/drawing/2014/main" id="{44FC27F5-3F29-49E4-BBBC-B2A6A1A7A725}"/>
              </a:ext>
            </a:extLst>
          </p:cNvPr>
          <p:cNvSpPr>
            <a:spLocks noGrp="1"/>
          </p:cNvSpPr>
          <p:nvPr>
            <p:ph idx="1"/>
          </p:nvPr>
        </p:nvSpPr>
        <p:spPr>
          <a:xfrm>
            <a:off x="457200" y="685800"/>
            <a:ext cx="8610600" cy="5867400"/>
          </a:xfrm>
        </p:spPr>
        <p:txBody>
          <a:bodyPr>
            <a:normAutofit/>
          </a:bodyPr>
          <a:lstStyle/>
          <a:p>
            <a:pPr algn="just">
              <a:defRPr/>
            </a:pPr>
            <a:r>
              <a:rPr lang="es-PE" sz="2400" dirty="0"/>
              <a:t>Siempre puede invitar a No Masones para hablar n Logia sobre un tema interesante.</a:t>
            </a:r>
          </a:p>
          <a:p>
            <a:pPr algn="just">
              <a:defRPr/>
            </a:pPr>
            <a:r>
              <a:rPr lang="es-PE" sz="2400" dirty="0"/>
              <a:t>No se olvide de incluir a las esposas, familiares, miembros potenciales a algunos de los programas previos a la apertura de Logia.</a:t>
            </a:r>
          </a:p>
          <a:p>
            <a:pPr algn="just">
              <a:defRPr/>
            </a:pPr>
            <a:r>
              <a:rPr lang="es-PE" sz="2400" dirty="0"/>
              <a:t>Algunos ideas adicionales pueden ser encontrados en Programa de desarrollo de Membresía incluyendo la Logias de Discusión y Cada uno alcance Uno. Contacte al miembro del Comité de Distrito para programar un entrenamiento. </a:t>
            </a:r>
          </a:p>
          <a:p>
            <a:pPr algn="just">
              <a:defRPr/>
            </a:pPr>
            <a:endParaRPr lang="es-PE" sz="2400" dirty="0"/>
          </a:p>
          <a:p>
            <a:pPr algn="just">
              <a:defRPr/>
            </a:pPr>
            <a:r>
              <a:rPr lang="es-PE" sz="2400" u="sng" dirty="0"/>
              <a:t>Quien es su Miembro de Comité para desarrollo de Membresía?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4D3CE-E5F9-49F0-8FE1-32243DCE5611}"/>
              </a:ext>
            </a:extLst>
          </p:cNvPr>
          <p:cNvSpPr>
            <a:spLocks noGrp="1"/>
          </p:cNvSpPr>
          <p:nvPr>
            <p:ph type="title"/>
          </p:nvPr>
        </p:nvSpPr>
        <p:spPr>
          <a:xfrm>
            <a:off x="304801" y="76201"/>
            <a:ext cx="8534400" cy="1219200"/>
          </a:xfrm>
        </p:spPr>
        <p:txBody>
          <a:bodyPr>
            <a:normAutofit/>
          </a:bodyPr>
          <a:lstStyle/>
          <a:p>
            <a:pPr>
              <a:defRPr/>
            </a:pPr>
            <a:r>
              <a:rPr lang="en-US" dirty="0"/>
              <a:t>Paso 4 Involucre a la Familia</a:t>
            </a:r>
          </a:p>
        </p:txBody>
      </p:sp>
      <p:sp>
        <p:nvSpPr>
          <p:cNvPr id="3" name="Content Placeholder 2">
            <a:extLst>
              <a:ext uri="{FF2B5EF4-FFF2-40B4-BE49-F238E27FC236}">
                <a16:creationId xmlns:a16="http://schemas.microsoft.com/office/drawing/2014/main" id="{C1702503-EFAE-4F72-9F7F-D8CC6C74735E}"/>
              </a:ext>
            </a:extLst>
          </p:cNvPr>
          <p:cNvSpPr>
            <a:spLocks noGrp="1"/>
          </p:cNvSpPr>
          <p:nvPr>
            <p:ph idx="1"/>
          </p:nvPr>
        </p:nvSpPr>
        <p:spPr>
          <a:xfrm>
            <a:off x="762000" y="1447800"/>
            <a:ext cx="7922418" cy="4343400"/>
          </a:xfrm>
        </p:spPr>
        <p:txBody>
          <a:bodyPr>
            <a:normAutofit fontScale="92500" lnSpcReduction="10000"/>
          </a:bodyPr>
          <a:lstStyle/>
          <a:p>
            <a:pPr algn="just">
              <a:defRPr/>
            </a:pPr>
            <a:r>
              <a:rPr lang="es-PE" dirty="0"/>
              <a:t>Tal como se dijo antes: </a:t>
            </a:r>
          </a:p>
          <a:p>
            <a:pPr algn="just">
              <a:defRPr/>
            </a:pPr>
            <a:r>
              <a:rPr lang="es-PE" dirty="0"/>
              <a:t>Usted puede involucrar a las Damas en el proceso de planeamiento.</a:t>
            </a:r>
          </a:p>
          <a:p>
            <a:pPr algn="just">
              <a:defRPr/>
            </a:pPr>
            <a:r>
              <a:rPr lang="es-PE" dirty="0"/>
              <a:t>Involucre a sus hijos y la Juventud Masónica en las mejoras de su Logia. </a:t>
            </a:r>
          </a:p>
          <a:p>
            <a:pPr algn="just">
              <a:defRPr/>
            </a:pPr>
            <a:r>
              <a:rPr lang="es-PE" dirty="0"/>
              <a:t>Encuentre formas de incluir a toda la familia en sus eventos.</a:t>
            </a:r>
          </a:p>
          <a:p>
            <a:pPr marL="137160" indent="0" algn="just">
              <a:buFont typeface="Arial" pitchFamily="34" charset="0"/>
              <a:buNone/>
              <a:defRPr/>
            </a:pPr>
            <a:endParaRPr lang="es-PE" dirty="0"/>
          </a:p>
          <a:p>
            <a:pPr algn="just">
              <a:defRPr/>
            </a:pPr>
            <a:r>
              <a:rPr lang="es-PE" dirty="0"/>
              <a:t>Que es lo que su Logia hace?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D41BD-1510-4D78-A4DE-26C59B28D573}"/>
              </a:ext>
            </a:extLst>
          </p:cNvPr>
          <p:cNvSpPr>
            <a:spLocks noGrp="1"/>
          </p:cNvSpPr>
          <p:nvPr>
            <p:ph type="title"/>
          </p:nvPr>
        </p:nvSpPr>
        <p:spPr>
          <a:xfrm>
            <a:off x="304801" y="220133"/>
            <a:ext cx="8534400" cy="922867"/>
          </a:xfrm>
        </p:spPr>
        <p:txBody>
          <a:bodyPr/>
          <a:lstStyle/>
          <a:p>
            <a:pPr>
              <a:defRPr/>
            </a:pPr>
            <a:r>
              <a:rPr lang="en-US" dirty="0"/>
              <a:t>Paso 4</a:t>
            </a:r>
          </a:p>
        </p:txBody>
      </p:sp>
      <p:sp>
        <p:nvSpPr>
          <p:cNvPr id="3" name="Content Placeholder 2">
            <a:extLst>
              <a:ext uri="{FF2B5EF4-FFF2-40B4-BE49-F238E27FC236}">
                <a16:creationId xmlns:a16="http://schemas.microsoft.com/office/drawing/2014/main" id="{73167B64-31F9-46B1-AE16-2A2AD5D05E2D}"/>
              </a:ext>
            </a:extLst>
          </p:cNvPr>
          <p:cNvSpPr>
            <a:spLocks noGrp="1"/>
          </p:cNvSpPr>
          <p:nvPr>
            <p:ph idx="1"/>
          </p:nvPr>
        </p:nvSpPr>
        <p:spPr/>
        <p:txBody>
          <a:bodyPr/>
          <a:lstStyle/>
          <a:p>
            <a:pPr marL="137160" indent="0" algn="just">
              <a:buFont typeface="Arial" pitchFamily="34" charset="0"/>
              <a:buNone/>
              <a:defRPr/>
            </a:pPr>
            <a:r>
              <a:rPr lang="es-PE" dirty="0"/>
              <a:t>Una parte importante de este programa son las nuevas ideas: </a:t>
            </a:r>
          </a:p>
          <a:p>
            <a:pPr marL="137160" indent="0" algn="just">
              <a:buFont typeface="Arial" pitchFamily="34" charset="0"/>
              <a:buNone/>
              <a:defRPr/>
            </a:pPr>
            <a:endParaRPr lang="es-PE" dirty="0"/>
          </a:p>
          <a:p>
            <a:pPr marL="137160" indent="0" algn="just">
              <a:buFont typeface="Arial" pitchFamily="34" charset="0"/>
              <a:buNone/>
              <a:defRPr/>
            </a:pPr>
            <a:endParaRPr lang="es-PE" dirty="0"/>
          </a:p>
          <a:p>
            <a:pPr marL="0" indent="0" algn="just">
              <a:buNone/>
              <a:defRPr/>
            </a:pPr>
            <a:r>
              <a:rPr lang="es-PE" dirty="0"/>
              <a:t>Que es lo que su Logia hace?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E689F-0760-45DB-B555-DFFE22D87D9C}"/>
              </a:ext>
            </a:extLst>
          </p:cNvPr>
          <p:cNvSpPr>
            <a:spLocks noGrp="1"/>
          </p:cNvSpPr>
          <p:nvPr>
            <p:ph type="title"/>
          </p:nvPr>
        </p:nvSpPr>
        <p:spPr>
          <a:xfrm>
            <a:off x="76200" y="76200"/>
            <a:ext cx="8991600" cy="1143000"/>
          </a:xfrm>
        </p:spPr>
        <p:txBody>
          <a:bodyPr>
            <a:noAutofit/>
          </a:bodyPr>
          <a:lstStyle/>
          <a:p>
            <a:pPr>
              <a:defRPr/>
            </a:pPr>
            <a:r>
              <a:rPr lang="es-PE" sz="3600" dirty="0"/>
              <a:t>Paso 5: Participación en la Comunidad/Visibilidad</a:t>
            </a:r>
          </a:p>
        </p:txBody>
      </p:sp>
      <p:sp>
        <p:nvSpPr>
          <p:cNvPr id="3" name="Content Placeholder 2">
            <a:extLst>
              <a:ext uri="{FF2B5EF4-FFF2-40B4-BE49-F238E27FC236}">
                <a16:creationId xmlns:a16="http://schemas.microsoft.com/office/drawing/2014/main" id="{1583147C-D0E5-411C-896B-F77C9BBC1DA3}"/>
              </a:ext>
            </a:extLst>
          </p:cNvPr>
          <p:cNvSpPr>
            <a:spLocks noGrp="1"/>
          </p:cNvSpPr>
          <p:nvPr>
            <p:ph idx="1"/>
          </p:nvPr>
        </p:nvSpPr>
        <p:spPr>
          <a:xfrm>
            <a:off x="457200" y="1066800"/>
            <a:ext cx="8610600" cy="5562600"/>
          </a:xfrm>
        </p:spPr>
        <p:txBody>
          <a:bodyPr>
            <a:normAutofit lnSpcReduction="10000"/>
          </a:bodyPr>
          <a:lstStyle/>
          <a:p>
            <a:pPr algn="just">
              <a:buFont typeface="Arial" pitchFamily="34" charset="0"/>
              <a:buNone/>
              <a:defRPr/>
            </a:pPr>
            <a:r>
              <a:rPr lang="es-PE" sz="2400" dirty="0"/>
              <a:t>La Visibilidad en nuestras comunidades es importante para la Renovación de las Logias</a:t>
            </a:r>
          </a:p>
          <a:p>
            <a:pPr algn="just">
              <a:buFont typeface="Arial" pitchFamily="34" charset="0"/>
              <a:buNone/>
              <a:defRPr/>
            </a:pPr>
            <a:endParaRPr lang="es-PE" sz="600" dirty="0"/>
          </a:p>
          <a:p>
            <a:pPr algn="just">
              <a:defRPr/>
            </a:pPr>
            <a:r>
              <a:rPr lang="es-PE" sz="2400" dirty="0"/>
              <a:t>Participe en los desfiles, festivales comunitarios, celebraciones, etc.</a:t>
            </a:r>
          </a:p>
          <a:p>
            <a:pPr algn="just">
              <a:defRPr/>
            </a:pPr>
            <a:r>
              <a:rPr lang="es-PE" sz="2400" dirty="0"/>
              <a:t>Una Logia abierta al publico se puede hacer en conjunto con una celebración comunal.</a:t>
            </a:r>
          </a:p>
          <a:p>
            <a:pPr algn="just">
              <a:defRPr/>
            </a:pPr>
            <a:r>
              <a:rPr lang="es-PE" sz="2400" dirty="0"/>
              <a:t>Organice una reunión de servicios como una reunión para ciudadanos ancianos. Piense en lo bueno que seria el tener una foto en un periódico, FB, Twitter, Instagram de un grupo de Masones poniendo protectores contra tormentas para algunos residentes mayores. Celebrando el Campeonato Estatal de Escuelas con una presentación en Logia. Organizando un concurso de Cocina a beneficio de alguna organización de Caridad Local.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99348-8401-4D3D-9CD6-41B09EC4F7DD}"/>
              </a:ext>
            </a:extLst>
          </p:cNvPr>
          <p:cNvSpPr>
            <a:spLocks noGrp="1"/>
          </p:cNvSpPr>
          <p:nvPr>
            <p:ph type="title"/>
          </p:nvPr>
        </p:nvSpPr>
        <p:spPr>
          <a:xfrm>
            <a:off x="0" y="152400"/>
            <a:ext cx="9067800" cy="685800"/>
          </a:xfrm>
        </p:spPr>
        <p:txBody>
          <a:bodyPr>
            <a:noAutofit/>
          </a:bodyPr>
          <a:lstStyle/>
          <a:p>
            <a:pPr>
              <a:defRPr/>
            </a:pPr>
            <a:r>
              <a:rPr lang="en-US" dirty="0"/>
              <a:t>Paso 5 </a:t>
            </a:r>
          </a:p>
        </p:txBody>
      </p:sp>
      <p:sp>
        <p:nvSpPr>
          <p:cNvPr id="3" name="Content Placeholder 2">
            <a:extLst>
              <a:ext uri="{FF2B5EF4-FFF2-40B4-BE49-F238E27FC236}">
                <a16:creationId xmlns:a16="http://schemas.microsoft.com/office/drawing/2014/main" id="{C484081F-3C0F-4674-B4A1-43780C1332DC}"/>
              </a:ext>
            </a:extLst>
          </p:cNvPr>
          <p:cNvSpPr>
            <a:spLocks noGrp="1"/>
          </p:cNvSpPr>
          <p:nvPr>
            <p:ph idx="1"/>
          </p:nvPr>
        </p:nvSpPr>
        <p:spPr>
          <a:xfrm>
            <a:off x="533400" y="685800"/>
            <a:ext cx="8229600" cy="6019800"/>
          </a:xfrm>
        </p:spPr>
        <p:txBody>
          <a:bodyPr>
            <a:normAutofit lnSpcReduction="10000"/>
          </a:bodyPr>
          <a:lstStyle/>
          <a:p>
            <a:pPr algn="just">
              <a:defRPr/>
            </a:pPr>
            <a:r>
              <a:rPr lang="es-PE" sz="2400" dirty="0"/>
              <a:t>La Gran Logia tiene programas preparados y listos para su uso, están en el Libro  mas reciente del Comité de Programas. Cada participación de las Logias en este programa recibirá créditos y reconocimiento por parte de la Gran  Logia. </a:t>
            </a:r>
          </a:p>
          <a:p>
            <a:pPr algn="just">
              <a:defRPr/>
            </a:pPr>
            <a:r>
              <a:rPr lang="es-PE" sz="2400" dirty="0"/>
              <a:t>Adopte un Profesor</a:t>
            </a:r>
          </a:p>
          <a:p>
            <a:pPr algn="just">
              <a:defRPr/>
            </a:pPr>
            <a:r>
              <a:rPr lang="es-PE" sz="2400" dirty="0"/>
              <a:t>Adopte una Escuela</a:t>
            </a:r>
          </a:p>
          <a:p>
            <a:pPr algn="just">
              <a:defRPr/>
            </a:pPr>
            <a:r>
              <a:rPr lang="es-PE" sz="2400" dirty="0"/>
              <a:t>Diez becas de $1000 están disponibles para los estudiantes de High </a:t>
            </a:r>
            <a:r>
              <a:rPr lang="es-PE" sz="2400" dirty="0" err="1"/>
              <a:t>School</a:t>
            </a:r>
            <a:r>
              <a:rPr lang="es-PE" sz="2400" dirty="0"/>
              <a:t> en toda la Florida. </a:t>
            </a:r>
          </a:p>
          <a:p>
            <a:pPr algn="just">
              <a:defRPr/>
            </a:pPr>
            <a:r>
              <a:rPr lang="es-PE" sz="2400" dirty="0"/>
              <a:t>Presentación de los premios Eagle Scout  </a:t>
            </a:r>
          </a:p>
          <a:p>
            <a:pPr algn="just">
              <a:defRPr/>
            </a:pPr>
            <a:r>
              <a:rPr lang="es-PE" sz="2400" dirty="0"/>
              <a:t>Cada Distrito tiene un representante del Comité de Educación Publica. Quien es el Representante del Comité de Educación Publica en su Distrito?</a:t>
            </a:r>
            <a:r>
              <a:rPr lang="es-PE" sz="2400" u="sng" dirty="0"/>
              <a:t>  </a:t>
            </a:r>
          </a:p>
          <a:p>
            <a:pPr algn="just">
              <a:defRPr/>
            </a:pPr>
            <a:r>
              <a:rPr lang="es-PE" sz="2400" dirty="0"/>
              <a:t>Las posibilidades solo esta limitadas por su imaginación. </a:t>
            </a:r>
          </a:p>
          <a:p>
            <a:pPr algn="just">
              <a:defRPr/>
            </a:pPr>
            <a:r>
              <a:rPr lang="es-PE" sz="2400" dirty="0"/>
              <a:t>Que </a:t>
            </a:r>
            <a:r>
              <a:rPr lang="es-PE" sz="2400" dirty="0" err="1"/>
              <a:t>cosoa</a:t>
            </a:r>
            <a:r>
              <a:rPr lang="es-PE" sz="2400" dirty="0"/>
              <a:t> puede hacer su Logia?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9038D-20BF-4525-973B-317CA69534A1}"/>
              </a:ext>
            </a:extLst>
          </p:cNvPr>
          <p:cNvSpPr>
            <a:spLocks noGrp="1"/>
          </p:cNvSpPr>
          <p:nvPr>
            <p:ph type="title"/>
          </p:nvPr>
        </p:nvSpPr>
        <p:spPr>
          <a:xfrm>
            <a:off x="457200" y="76200"/>
            <a:ext cx="8229600" cy="1143000"/>
          </a:xfrm>
        </p:spPr>
        <p:txBody>
          <a:bodyPr>
            <a:noAutofit/>
          </a:bodyPr>
          <a:lstStyle/>
          <a:p>
            <a:pPr>
              <a:defRPr/>
            </a:pPr>
            <a:r>
              <a:rPr lang="es-PE" dirty="0"/>
              <a:t>Paso 6 </a:t>
            </a:r>
            <a:br>
              <a:rPr lang="es-PE" dirty="0"/>
            </a:br>
            <a:r>
              <a:rPr lang="es-PE" dirty="0"/>
              <a:t>Recaudación de Fondos</a:t>
            </a:r>
          </a:p>
        </p:txBody>
      </p:sp>
      <p:sp>
        <p:nvSpPr>
          <p:cNvPr id="3" name="Content Placeholder 2">
            <a:extLst>
              <a:ext uri="{FF2B5EF4-FFF2-40B4-BE49-F238E27FC236}">
                <a16:creationId xmlns:a16="http://schemas.microsoft.com/office/drawing/2014/main" id="{B1BFE338-104D-4B6F-86AF-1A435E9B7DBF}"/>
              </a:ext>
            </a:extLst>
          </p:cNvPr>
          <p:cNvSpPr>
            <a:spLocks noGrp="1"/>
          </p:cNvSpPr>
          <p:nvPr>
            <p:ph idx="1"/>
          </p:nvPr>
        </p:nvSpPr>
        <p:spPr>
          <a:xfrm>
            <a:off x="152400" y="1588316"/>
            <a:ext cx="8839200" cy="5181600"/>
          </a:xfrm>
        </p:spPr>
        <p:txBody>
          <a:bodyPr>
            <a:normAutofit/>
          </a:bodyPr>
          <a:lstStyle/>
          <a:p>
            <a:pPr marL="0" indent="0" algn="just">
              <a:buNone/>
              <a:defRPr/>
            </a:pPr>
            <a:r>
              <a:rPr lang="es-PE" sz="2400" cap="all" dirty="0"/>
              <a:t>Inicie una recaudación de fondos, ya sea para su logia o para una causa merecedora en su comunidad.</a:t>
            </a:r>
            <a:endParaRPr lang="es-PE" sz="2400" dirty="0"/>
          </a:p>
          <a:p>
            <a:pPr algn="just">
              <a:defRPr/>
            </a:pPr>
            <a:endParaRPr lang="es-PE" sz="1800" dirty="0"/>
          </a:p>
          <a:p>
            <a:pPr algn="just">
              <a:defRPr/>
            </a:pPr>
            <a:r>
              <a:rPr lang="es-PE" sz="2400" dirty="0"/>
              <a:t>Un ejemplo puede ser recaudar dinero para una nueva ambulancia o para un carro bombero para el departamento local de servicios voluntarios.</a:t>
            </a:r>
          </a:p>
          <a:p>
            <a:pPr algn="just">
              <a:defRPr/>
            </a:pPr>
            <a:endParaRPr lang="es-PE" sz="1800" dirty="0"/>
          </a:p>
          <a:p>
            <a:pPr algn="just">
              <a:defRPr/>
            </a:pPr>
            <a:r>
              <a:rPr lang="es-PE" sz="2400" dirty="0"/>
              <a:t>No sienta que tiene que reinventar la rueda – mantenga los ojos abiertos a oportunidades que pueden estar activas ya en la comunidad y únase a la ayuda. Esto puede ser bueno, especialmente si su Logia esta un poco corta de miembros ahora.</a:t>
            </a:r>
          </a:p>
          <a:p>
            <a:pPr>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D72FB-37D8-4AC0-8AE5-CBC2E5D02F59}"/>
              </a:ext>
            </a:extLst>
          </p:cNvPr>
          <p:cNvSpPr>
            <a:spLocks noGrp="1"/>
          </p:cNvSpPr>
          <p:nvPr>
            <p:ph type="title"/>
          </p:nvPr>
        </p:nvSpPr>
        <p:spPr>
          <a:xfrm>
            <a:off x="457200" y="152400"/>
            <a:ext cx="8229600" cy="914400"/>
          </a:xfrm>
        </p:spPr>
        <p:txBody>
          <a:bodyPr/>
          <a:lstStyle/>
          <a:p>
            <a:pPr>
              <a:defRPr/>
            </a:pPr>
            <a:r>
              <a:rPr lang="en-US" dirty="0"/>
              <a:t>Paso 6 </a:t>
            </a:r>
          </a:p>
        </p:txBody>
      </p:sp>
      <p:sp>
        <p:nvSpPr>
          <p:cNvPr id="3" name="Content Placeholder 2">
            <a:extLst>
              <a:ext uri="{FF2B5EF4-FFF2-40B4-BE49-F238E27FC236}">
                <a16:creationId xmlns:a16="http://schemas.microsoft.com/office/drawing/2014/main" id="{7D9C1626-104D-48CB-8C17-2914F1CCB413}"/>
              </a:ext>
            </a:extLst>
          </p:cNvPr>
          <p:cNvSpPr>
            <a:spLocks noGrp="1"/>
          </p:cNvSpPr>
          <p:nvPr>
            <p:ph idx="1"/>
          </p:nvPr>
        </p:nvSpPr>
        <p:spPr>
          <a:xfrm>
            <a:off x="533400" y="685800"/>
            <a:ext cx="8229600" cy="5715000"/>
          </a:xfrm>
        </p:spPr>
        <p:txBody>
          <a:bodyPr>
            <a:normAutofit lnSpcReduction="10000"/>
          </a:bodyPr>
          <a:lstStyle/>
          <a:p>
            <a:pPr algn="just">
              <a:defRPr/>
            </a:pPr>
            <a:r>
              <a:rPr lang="es-PE" sz="2400" dirty="0"/>
              <a:t>Otras recaudaciones de Fondos:</a:t>
            </a:r>
          </a:p>
          <a:p>
            <a:pPr algn="just">
              <a:defRPr/>
            </a:pPr>
            <a:r>
              <a:rPr lang="es-PE" sz="2400" dirty="0"/>
              <a:t>Algunas Logias hacen un desayuno de panqueques, puede ser cada Sábado en la mañana o un par de Sábados al mes. La gente cercana sabe se va a hacer ese día y esperan asistir. Cuide de seguir las recomendaciones de la Gran Logia y las regulaciones del </a:t>
            </a:r>
            <a:r>
              <a:rPr lang="es-PE" sz="2400" dirty="0" err="1"/>
              <a:t>Dept</a:t>
            </a:r>
            <a:r>
              <a:rPr lang="es-PE" sz="2400" dirty="0"/>
              <a:t>. de Agricultura de así como las del </a:t>
            </a:r>
            <a:r>
              <a:rPr lang="es-PE" sz="2400" dirty="0" err="1"/>
              <a:t>Dept</a:t>
            </a:r>
            <a:r>
              <a:rPr lang="es-PE" sz="2400" dirty="0"/>
              <a:t>. de Ingresos de la Florida.</a:t>
            </a:r>
          </a:p>
          <a:p>
            <a:pPr algn="just">
              <a:defRPr/>
            </a:pPr>
            <a:r>
              <a:rPr lang="es-PE" sz="2400" dirty="0"/>
              <a:t>Otras Logias tienen un deposito para acumulación de latas reciclables. Es sorprendente cuanto dinero se puede recaudar tan solo poniendo un contenedor recolector y publicitándolo.</a:t>
            </a:r>
          </a:p>
          <a:p>
            <a:pPr algn="just">
              <a:defRPr/>
            </a:pPr>
            <a:r>
              <a:rPr lang="es-PE" sz="2400" dirty="0"/>
              <a:t>Las Ventas de Garaje de las Logias, Fish </a:t>
            </a:r>
            <a:r>
              <a:rPr lang="es-PE" sz="2400" dirty="0" err="1"/>
              <a:t>Fry’s</a:t>
            </a:r>
            <a:r>
              <a:rPr lang="es-PE" sz="2400" dirty="0"/>
              <a:t>, Cenas de Bifes , Ventas de Costillas… </a:t>
            </a:r>
          </a:p>
          <a:p>
            <a:pPr algn="just">
              <a:defRPr/>
            </a:pPr>
            <a:endParaRPr lang="es-PE" sz="700" dirty="0"/>
          </a:p>
          <a:p>
            <a:pPr algn="just">
              <a:defRPr/>
            </a:pPr>
            <a:r>
              <a:rPr lang="es-PE" sz="2400" dirty="0"/>
              <a:t>Sugerencias?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A48550-C61F-45B3-AC0A-1AC463FA4A50}"/>
              </a:ext>
            </a:extLst>
          </p:cNvPr>
          <p:cNvSpPr>
            <a:spLocks noGrp="1"/>
          </p:cNvSpPr>
          <p:nvPr>
            <p:ph idx="1"/>
          </p:nvPr>
        </p:nvSpPr>
        <p:spPr>
          <a:xfrm>
            <a:off x="457200" y="1143000"/>
            <a:ext cx="8229600" cy="5486400"/>
          </a:xfrm>
        </p:spPr>
        <p:txBody>
          <a:bodyPr>
            <a:normAutofit/>
          </a:bodyPr>
          <a:lstStyle/>
          <a:p>
            <a:pPr algn="just">
              <a:defRPr/>
            </a:pPr>
            <a:r>
              <a:rPr lang="es-PE" sz="2500" dirty="0"/>
              <a:t>Después de la Iniciación, involucre a los miembros inmediatamente.</a:t>
            </a:r>
          </a:p>
          <a:p>
            <a:pPr algn="just">
              <a:defRPr/>
            </a:pPr>
            <a:r>
              <a:rPr lang="es-PE" sz="2500" dirty="0"/>
              <a:t>Consulte el Programa de Mentores definido en el Sistema de Educación Masónico de Logias y el folleto para su implementación GL-200.</a:t>
            </a:r>
          </a:p>
          <a:p>
            <a:pPr algn="just">
              <a:defRPr/>
            </a:pPr>
            <a:r>
              <a:rPr lang="es-PE" sz="2500" dirty="0"/>
              <a:t>Contacte a los Hermanos que no han asistido a la Logia recientemente, déjeles saber que se les extraña. Asígneles una labor para la siguiente Tenida.</a:t>
            </a:r>
          </a:p>
          <a:p>
            <a:pPr algn="just">
              <a:defRPr/>
            </a:pPr>
            <a:r>
              <a:rPr lang="es-PE" sz="2500" dirty="0"/>
              <a:t>Organice un “Servicio de Recojo” dentro de un radio específico donde es difícil transportarse. Esto es especialmente útil para aquellos que no manejan de noche o en condiciones difíciles por la lluvia o el clima.</a:t>
            </a:r>
            <a:endParaRPr lang="es-PE" dirty="0"/>
          </a:p>
        </p:txBody>
      </p:sp>
      <p:sp>
        <p:nvSpPr>
          <p:cNvPr id="4" name="Title 3">
            <a:extLst>
              <a:ext uri="{FF2B5EF4-FFF2-40B4-BE49-F238E27FC236}">
                <a16:creationId xmlns:a16="http://schemas.microsoft.com/office/drawing/2014/main" id="{F5C9AD7F-5F75-4677-BBE4-6847B837DCEA}"/>
              </a:ext>
            </a:extLst>
          </p:cNvPr>
          <p:cNvSpPr>
            <a:spLocks noGrp="1"/>
          </p:cNvSpPr>
          <p:nvPr>
            <p:ph type="title"/>
          </p:nvPr>
        </p:nvSpPr>
        <p:spPr>
          <a:xfrm>
            <a:off x="0" y="76200"/>
            <a:ext cx="9067800" cy="1447800"/>
          </a:xfrm>
        </p:spPr>
        <p:txBody>
          <a:bodyPr>
            <a:noAutofit/>
          </a:bodyPr>
          <a:lstStyle/>
          <a:p>
            <a:pPr>
              <a:defRPr/>
            </a:pPr>
            <a:r>
              <a:rPr lang="es-PE" sz="3600" dirty="0"/>
              <a:t>Paso 7 </a:t>
            </a:r>
            <a:br>
              <a:rPr lang="es-PE" sz="3600" dirty="0"/>
            </a:br>
            <a:r>
              <a:rPr lang="es-PE" sz="3600" dirty="0"/>
              <a:t>Retención e Utilización de Membresía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BFD33-8BF4-4379-8481-36B8DA68EDA6}"/>
              </a:ext>
            </a:extLst>
          </p:cNvPr>
          <p:cNvSpPr>
            <a:spLocks noGrp="1"/>
          </p:cNvSpPr>
          <p:nvPr>
            <p:ph type="title"/>
          </p:nvPr>
        </p:nvSpPr>
        <p:spPr>
          <a:xfrm>
            <a:off x="457200" y="76200"/>
            <a:ext cx="8229600" cy="792162"/>
          </a:xfrm>
        </p:spPr>
        <p:txBody>
          <a:bodyPr>
            <a:normAutofit/>
          </a:bodyPr>
          <a:lstStyle/>
          <a:p>
            <a:pPr>
              <a:defRPr/>
            </a:pPr>
            <a:r>
              <a:rPr lang="en-US" dirty="0"/>
              <a:t>Paso 7</a:t>
            </a:r>
          </a:p>
        </p:txBody>
      </p:sp>
      <p:sp>
        <p:nvSpPr>
          <p:cNvPr id="3" name="Content Placeholder 2">
            <a:extLst>
              <a:ext uri="{FF2B5EF4-FFF2-40B4-BE49-F238E27FC236}">
                <a16:creationId xmlns:a16="http://schemas.microsoft.com/office/drawing/2014/main" id="{C20DA20E-C221-45F0-8D1C-17AC667029F0}"/>
              </a:ext>
            </a:extLst>
          </p:cNvPr>
          <p:cNvSpPr>
            <a:spLocks noGrp="1"/>
          </p:cNvSpPr>
          <p:nvPr>
            <p:ph idx="1"/>
          </p:nvPr>
        </p:nvSpPr>
        <p:spPr>
          <a:xfrm>
            <a:off x="533400" y="914400"/>
            <a:ext cx="8229600" cy="5562600"/>
          </a:xfrm>
        </p:spPr>
        <p:txBody>
          <a:bodyPr>
            <a:normAutofit fontScale="92500" lnSpcReduction="20000"/>
          </a:bodyPr>
          <a:lstStyle/>
          <a:p>
            <a:pPr marL="137160" indent="0" algn="just">
              <a:buFont typeface="Arial" pitchFamily="34" charset="0"/>
              <a:buNone/>
              <a:defRPr/>
            </a:pPr>
            <a:r>
              <a:rPr lang="es-PE" sz="2800" dirty="0"/>
              <a:t>Contáctese con los Hermanos</a:t>
            </a:r>
          </a:p>
          <a:p>
            <a:pPr algn="just">
              <a:defRPr/>
            </a:pPr>
            <a:r>
              <a:rPr lang="es-PE" sz="2400" dirty="0"/>
              <a:t>Callfire.com es un sistema computarizado que muchas Logias usan.</a:t>
            </a:r>
          </a:p>
          <a:p>
            <a:pPr algn="just">
              <a:defRPr/>
            </a:pPr>
            <a:r>
              <a:rPr lang="es-PE" sz="2400" dirty="0"/>
              <a:t>Muy económico, por cerca de .05 por numero, por minuto podría llamar a cientos de Hermanos en un momento, con un mensaje grabado que usted graba en su teléfono y lo sube a su computador. </a:t>
            </a:r>
          </a:p>
          <a:p>
            <a:pPr algn="just">
              <a:defRPr/>
            </a:pPr>
            <a:r>
              <a:rPr lang="es-PE" sz="2400" dirty="0"/>
              <a:t>Usa una lista de teléfonos en Excel y la mantiene con “Números a no contactar” “ Números que no contestan” “Señal de Ocupado”. </a:t>
            </a:r>
          </a:p>
          <a:p>
            <a:pPr algn="just">
              <a:defRPr/>
            </a:pPr>
            <a:r>
              <a:rPr lang="es-PE" sz="2400" dirty="0"/>
              <a:t>Usted puede preparar una campaña de un subgrupo para ser llamados nuevamente con un mensaje especifico, en una hora y fecha especificas.</a:t>
            </a:r>
          </a:p>
          <a:p>
            <a:pPr algn="just">
              <a:defRPr/>
            </a:pPr>
            <a:r>
              <a:rPr lang="es-PE" sz="2400" dirty="0"/>
              <a:t>Se puede programar  y enviar desde un celular si es necesario. </a:t>
            </a:r>
          </a:p>
          <a:p>
            <a:pPr algn="just">
              <a:defRPr/>
            </a:pPr>
            <a:r>
              <a:rPr lang="es-PE" sz="2400" dirty="0"/>
              <a:t>Se puede usar para recordar la Tenidas, Actividades, Fallecimientos, Funerales y otros anuncios generales. </a:t>
            </a:r>
          </a:p>
          <a:p>
            <a:pPr algn="just">
              <a:defRPr/>
            </a:pPr>
            <a:r>
              <a:rPr lang="es-PE" sz="2400" dirty="0"/>
              <a:t>Los miembros puede eximirse si desean. </a:t>
            </a:r>
            <a:endParaRPr lang="es-PE"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D51D9-1A26-4AB0-AB15-5AE326948B2E}"/>
              </a:ext>
            </a:extLst>
          </p:cNvPr>
          <p:cNvSpPr>
            <a:spLocks noGrp="1"/>
          </p:cNvSpPr>
          <p:nvPr>
            <p:ph type="title"/>
          </p:nvPr>
        </p:nvSpPr>
        <p:spPr>
          <a:xfrm>
            <a:off x="457200" y="152400"/>
            <a:ext cx="8229600" cy="762000"/>
          </a:xfrm>
        </p:spPr>
        <p:txBody>
          <a:bodyPr/>
          <a:lstStyle/>
          <a:p>
            <a:pPr>
              <a:defRPr/>
            </a:pPr>
            <a:r>
              <a:rPr lang="en-US" dirty="0"/>
              <a:t>Paso 7</a:t>
            </a:r>
          </a:p>
        </p:txBody>
      </p:sp>
      <p:sp>
        <p:nvSpPr>
          <p:cNvPr id="3" name="Content Placeholder 2">
            <a:extLst>
              <a:ext uri="{FF2B5EF4-FFF2-40B4-BE49-F238E27FC236}">
                <a16:creationId xmlns:a16="http://schemas.microsoft.com/office/drawing/2014/main" id="{5BD1CF4C-2C0B-4382-A932-5F64913D0A75}"/>
              </a:ext>
            </a:extLst>
          </p:cNvPr>
          <p:cNvSpPr>
            <a:spLocks noGrp="1"/>
          </p:cNvSpPr>
          <p:nvPr>
            <p:ph idx="1"/>
          </p:nvPr>
        </p:nvSpPr>
        <p:spPr>
          <a:xfrm>
            <a:off x="436563" y="917575"/>
            <a:ext cx="8229600" cy="5318125"/>
          </a:xfrm>
        </p:spPr>
        <p:txBody>
          <a:bodyPr>
            <a:normAutofit/>
          </a:bodyPr>
          <a:lstStyle/>
          <a:p>
            <a:pPr algn="just">
              <a:defRPr/>
            </a:pPr>
            <a:r>
              <a:rPr lang="es-PE" sz="2800" dirty="0"/>
              <a:t>Haga una encuesta entre los miembros de a Logia, particularmente los mas jóvenes, sobre que actividades les parecen interesantes.</a:t>
            </a:r>
          </a:p>
          <a:p>
            <a:pPr algn="just">
              <a:defRPr/>
            </a:pPr>
            <a:r>
              <a:rPr lang="es-PE" sz="2800" dirty="0"/>
              <a:t>Piense innovadoramente – no tiene que ser una actividad Masónica. </a:t>
            </a:r>
          </a:p>
          <a:p>
            <a:pPr algn="just">
              <a:defRPr/>
            </a:pPr>
            <a:r>
              <a:rPr lang="es-PE" sz="2800" dirty="0"/>
              <a:t>Podría ser el ver un juego deportivo en una pantalla grande o en una computadora. Permítales aportar ideas y escúchelos – hágales sentir que son parte real del proceso de su Logia.</a:t>
            </a:r>
            <a:endParaRPr lang="es-P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19833-5B02-40EF-8F54-ECDDD0EB0C61}"/>
              </a:ext>
            </a:extLst>
          </p:cNvPr>
          <p:cNvSpPr>
            <a:spLocks noGrp="1"/>
          </p:cNvSpPr>
          <p:nvPr>
            <p:ph type="title"/>
          </p:nvPr>
        </p:nvSpPr>
        <p:spPr>
          <a:xfrm>
            <a:off x="457200" y="46038"/>
            <a:ext cx="8229600" cy="944562"/>
          </a:xfrm>
        </p:spPr>
        <p:txBody>
          <a:bodyPr>
            <a:normAutofit/>
          </a:bodyPr>
          <a:lstStyle/>
          <a:p>
            <a:pPr>
              <a:defRPr/>
            </a:pPr>
            <a:r>
              <a:rPr lang="es-PE" dirty="0"/>
              <a:t>Premisa</a:t>
            </a:r>
          </a:p>
        </p:txBody>
      </p:sp>
      <p:sp>
        <p:nvSpPr>
          <p:cNvPr id="3" name="Content Placeholder 2">
            <a:extLst>
              <a:ext uri="{FF2B5EF4-FFF2-40B4-BE49-F238E27FC236}">
                <a16:creationId xmlns:a16="http://schemas.microsoft.com/office/drawing/2014/main" id="{F708D478-626B-400A-97AD-003520380453}"/>
              </a:ext>
            </a:extLst>
          </p:cNvPr>
          <p:cNvSpPr>
            <a:spLocks noGrp="1"/>
          </p:cNvSpPr>
          <p:nvPr>
            <p:ph idx="1"/>
          </p:nvPr>
        </p:nvSpPr>
        <p:spPr>
          <a:xfrm>
            <a:off x="914400" y="914400"/>
            <a:ext cx="7467600" cy="5334000"/>
          </a:xfrm>
        </p:spPr>
        <p:txBody>
          <a:bodyPr>
            <a:normAutofit/>
          </a:bodyPr>
          <a:lstStyle/>
          <a:p>
            <a:pPr marL="0" indent="0" algn="just">
              <a:buNone/>
              <a:defRPr/>
            </a:pPr>
            <a:r>
              <a:rPr lang="es-PE" sz="2800" dirty="0"/>
              <a:t>Este practica esta diseñada para dar a los oficiales de la Logia ideas para renovar  y mejorar la experiencia de la Logia para todos sus miembros así como a sus candidatos. Durante el tiempo que usted sirve a su Logia, usted querrá tener miembros activos y que participen en las actividades, así como un influjo de nuevos miembros que provean estabilidad a largo plazo para su Logia. Tan solo usando una parte de este programa ya será una mejora para la Fraternidad.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C236B-3429-45B4-B61B-6F8F7E61B5DE}"/>
              </a:ext>
            </a:extLst>
          </p:cNvPr>
          <p:cNvSpPr>
            <a:spLocks noGrp="1"/>
          </p:cNvSpPr>
          <p:nvPr>
            <p:ph type="title"/>
          </p:nvPr>
        </p:nvSpPr>
        <p:spPr>
          <a:xfrm>
            <a:off x="457200" y="0"/>
            <a:ext cx="8229600" cy="914400"/>
          </a:xfrm>
        </p:spPr>
        <p:txBody>
          <a:bodyPr>
            <a:normAutofit/>
          </a:bodyPr>
          <a:lstStyle/>
          <a:p>
            <a:pPr>
              <a:defRPr/>
            </a:pPr>
            <a:r>
              <a:rPr lang="en-US" dirty="0"/>
              <a:t>Paso</a:t>
            </a:r>
            <a:r>
              <a:rPr lang="en-US" b="1" dirty="0"/>
              <a:t> 7</a:t>
            </a:r>
          </a:p>
        </p:txBody>
      </p:sp>
      <p:sp>
        <p:nvSpPr>
          <p:cNvPr id="3" name="Content Placeholder 2">
            <a:extLst>
              <a:ext uri="{FF2B5EF4-FFF2-40B4-BE49-F238E27FC236}">
                <a16:creationId xmlns:a16="http://schemas.microsoft.com/office/drawing/2014/main" id="{5753E505-3570-4921-9651-D57C9EA982FC}"/>
              </a:ext>
            </a:extLst>
          </p:cNvPr>
          <p:cNvSpPr>
            <a:spLocks noGrp="1"/>
          </p:cNvSpPr>
          <p:nvPr>
            <p:ph idx="1"/>
          </p:nvPr>
        </p:nvSpPr>
        <p:spPr>
          <a:xfrm>
            <a:off x="457200" y="762000"/>
            <a:ext cx="8229600" cy="5334000"/>
          </a:xfrm>
        </p:spPr>
        <p:txBody>
          <a:bodyPr>
            <a:normAutofit/>
          </a:bodyPr>
          <a:lstStyle/>
          <a:p>
            <a:pPr algn="just">
              <a:defRPr/>
            </a:pPr>
            <a:r>
              <a:rPr lang="es-PE" sz="2800" dirty="0"/>
              <a:t>Haga un Grado de Pasados Maestros o una noche de Renovación de Juramento.</a:t>
            </a:r>
          </a:p>
          <a:p>
            <a:pPr algn="just">
              <a:defRPr/>
            </a:pPr>
            <a:r>
              <a:rPr lang="es-PE" sz="2800" dirty="0"/>
              <a:t>Recuerde de anunciar el evento. Invite miembros de otras Logias cercanas. </a:t>
            </a:r>
          </a:p>
          <a:p>
            <a:pPr algn="just">
              <a:defRPr/>
            </a:pPr>
            <a:r>
              <a:rPr lang="es-PE" sz="2800" dirty="0"/>
              <a:t>E caso de una Ceremonia de </a:t>
            </a:r>
            <a:r>
              <a:rPr lang="es-PE" sz="2800" dirty="0" err="1"/>
              <a:t>Re-dedicación</a:t>
            </a:r>
            <a:r>
              <a:rPr lang="es-PE" sz="2800" dirty="0"/>
              <a:t> o Consagración, la Gran Logia puede desear participar.</a:t>
            </a:r>
          </a:p>
          <a:p>
            <a:pPr algn="just">
              <a:defRPr/>
            </a:pPr>
            <a:r>
              <a:rPr lang="es-PE" sz="2800" dirty="0"/>
              <a:t> Todo esto puede ayudar, pero siempre recuerde a sus miembros el porque se hicieron Masones y porque mantienen su membresía.</a:t>
            </a:r>
            <a:endParaRPr lang="es-PE"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FAA03-5F89-499C-961B-1C67A81DF2F2}"/>
              </a:ext>
            </a:extLst>
          </p:cNvPr>
          <p:cNvSpPr>
            <a:spLocks noGrp="1"/>
          </p:cNvSpPr>
          <p:nvPr>
            <p:ph type="title"/>
          </p:nvPr>
        </p:nvSpPr>
        <p:spPr>
          <a:xfrm>
            <a:off x="457200" y="152400"/>
            <a:ext cx="8229600" cy="1219200"/>
          </a:xfrm>
        </p:spPr>
        <p:txBody>
          <a:bodyPr>
            <a:noAutofit/>
          </a:bodyPr>
          <a:lstStyle/>
          <a:p>
            <a:pPr>
              <a:defRPr/>
            </a:pPr>
            <a:r>
              <a:rPr lang="en-US" dirty="0"/>
              <a:t>Paso 8</a:t>
            </a:r>
            <a:br>
              <a:rPr lang="en-US" dirty="0"/>
            </a:br>
            <a:r>
              <a:rPr lang="es-PE" dirty="0"/>
              <a:t>Publicite su Logia </a:t>
            </a:r>
          </a:p>
        </p:txBody>
      </p:sp>
      <p:sp>
        <p:nvSpPr>
          <p:cNvPr id="3" name="Content Placeholder 2">
            <a:extLst>
              <a:ext uri="{FF2B5EF4-FFF2-40B4-BE49-F238E27FC236}">
                <a16:creationId xmlns:a16="http://schemas.microsoft.com/office/drawing/2014/main" id="{DF431B80-0320-44DA-ACE2-B3387CE04841}"/>
              </a:ext>
            </a:extLst>
          </p:cNvPr>
          <p:cNvSpPr>
            <a:spLocks noGrp="1"/>
          </p:cNvSpPr>
          <p:nvPr>
            <p:ph idx="1"/>
          </p:nvPr>
        </p:nvSpPr>
        <p:spPr>
          <a:xfrm>
            <a:off x="381000" y="1066800"/>
            <a:ext cx="8534400" cy="5562600"/>
          </a:xfrm>
        </p:spPr>
        <p:txBody>
          <a:bodyPr>
            <a:normAutofit/>
          </a:bodyPr>
          <a:lstStyle/>
          <a:p>
            <a:pPr marL="137160" indent="0" algn="just">
              <a:buFont typeface="Arial" pitchFamily="34" charset="0"/>
              <a:buNone/>
              <a:defRPr/>
            </a:pPr>
            <a:r>
              <a:rPr lang="es-PE" sz="2800" dirty="0"/>
              <a:t>Relaciones Publicas y Publicidad </a:t>
            </a:r>
          </a:p>
          <a:p>
            <a:pPr marL="137160" indent="0" algn="just">
              <a:buFont typeface="Arial" pitchFamily="34" charset="0"/>
              <a:buNone/>
              <a:defRPr/>
            </a:pPr>
            <a:endParaRPr lang="es-PE" sz="2000" dirty="0"/>
          </a:p>
          <a:p>
            <a:pPr marL="0" indent="0" algn="just">
              <a:buNone/>
              <a:defRPr/>
            </a:pPr>
            <a:r>
              <a:rPr lang="es-PE" sz="2800" dirty="0"/>
              <a:t>Designe un miembro de la Logia a cargo de las Relaciones Publicas y Publicidad quien debe contactar al miembro del Comité del Distrito para obtener información en al consecución de este importante paso.</a:t>
            </a:r>
          </a:p>
          <a:p>
            <a:pPr algn="just">
              <a:defRPr/>
            </a:pPr>
            <a:endParaRPr lang="es-PE" sz="1800" dirty="0"/>
          </a:p>
          <a:p>
            <a:pPr marL="0" indent="0" algn="just">
              <a:buNone/>
              <a:defRPr/>
            </a:pPr>
            <a:r>
              <a:rPr lang="es-PE" sz="2800" b="1" u="sng" dirty="0"/>
              <a:t>Quien es el miembro del Comité de su Distrito para Relaciones Publicas y Publicidad?</a:t>
            </a:r>
            <a:endParaRPr lang="es-PE"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3CDFF-6968-47C4-9FE9-3F14371C1D03}"/>
              </a:ext>
            </a:extLst>
          </p:cNvPr>
          <p:cNvSpPr>
            <a:spLocks noGrp="1"/>
          </p:cNvSpPr>
          <p:nvPr>
            <p:ph type="title"/>
          </p:nvPr>
        </p:nvSpPr>
        <p:spPr>
          <a:xfrm>
            <a:off x="457200" y="152400"/>
            <a:ext cx="8229600" cy="1295400"/>
          </a:xfrm>
        </p:spPr>
        <p:txBody>
          <a:bodyPr>
            <a:noAutofit/>
          </a:bodyPr>
          <a:lstStyle/>
          <a:p>
            <a:pPr>
              <a:defRPr/>
            </a:pPr>
            <a:r>
              <a:rPr lang="en-US" dirty="0"/>
              <a:t>Paso 8</a:t>
            </a:r>
            <a:br>
              <a:rPr lang="en-US" dirty="0"/>
            </a:br>
            <a:r>
              <a:rPr lang="es-PE" dirty="0"/>
              <a:t>Publicite su Logia </a:t>
            </a:r>
          </a:p>
        </p:txBody>
      </p:sp>
      <p:sp>
        <p:nvSpPr>
          <p:cNvPr id="3" name="Content Placeholder 2">
            <a:extLst>
              <a:ext uri="{FF2B5EF4-FFF2-40B4-BE49-F238E27FC236}">
                <a16:creationId xmlns:a16="http://schemas.microsoft.com/office/drawing/2014/main" id="{05B0C219-275C-432D-998B-2E15ECE7FEEC}"/>
              </a:ext>
            </a:extLst>
          </p:cNvPr>
          <p:cNvSpPr>
            <a:spLocks noGrp="1"/>
          </p:cNvSpPr>
          <p:nvPr>
            <p:ph idx="1"/>
          </p:nvPr>
        </p:nvSpPr>
        <p:spPr>
          <a:xfrm>
            <a:off x="685800" y="1676400"/>
            <a:ext cx="8077200" cy="4724400"/>
          </a:xfrm>
        </p:spPr>
        <p:txBody>
          <a:bodyPr/>
          <a:lstStyle/>
          <a:p>
            <a:pPr algn="just">
              <a:defRPr/>
            </a:pPr>
            <a:r>
              <a:rPr lang="es-PE" sz="2800" dirty="0"/>
              <a:t>Hay dos tipos: Publicidad Externa e Interna </a:t>
            </a:r>
          </a:p>
          <a:p>
            <a:pPr algn="just">
              <a:defRPr/>
            </a:pPr>
            <a:endParaRPr lang="es-PE" sz="2800" dirty="0"/>
          </a:p>
          <a:p>
            <a:pPr marL="137160" indent="0" algn="just">
              <a:buFont typeface="Arial" pitchFamily="34" charset="0"/>
              <a:buNone/>
              <a:defRPr/>
            </a:pPr>
            <a:r>
              <a:rPr lang="es-PE" sz="2800" dirty="0"/>
              <a:t>Interna: Hacia la Membresía</a:t>
            </a:r>
          </a:p>
          <a:p>
            <a:pPr algn="just">
              <a:defRPr/>
            </a:pPr>
            <a:endParaRPr lang="es-PE" sz="2800" dirty="0"/>
          </a:p>
          <a:p>
            <a:pPr algn="just">
              <a:defRPr/>
            </a:pPr>
            <a:r>
              <a:rPr lang="es-PE" sz="2800" dirty="0"/>
              <a:t>Obtenga las direcciones de e-mail de os miembros de la Logia. Esto provee una forma adicional de comunicarse con la </a:t>
            </a:r>
            <a:r>
              <a:rPr lang="es-PE" sz="2800" dirty="0" err="1"/>
              <a:t>Membresia</a:t>
            </a:r>
            <a:r>
              <a:rPr lang="es-PE" sz="2800" dirty="0"/>
              <a:t>.</a:t>
            </a:r>
            <a:endParaRPr lang="es-PE"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6C783-3E63-4941-AA77-407FC342BD6C}"/>
              </a:ext>
            </a:extLst>
          </p:cNvPr>
          <p:cNvSpPr>
            <a:spLocks noGrp="1"/>
          </p:cNvSpPr>
          <p:nvPr>
            <p:ph type="title"/>
          </p:nvPr>
        </p:nvSpPr>
        <p:spPr>
          <a:xfrm>
            <a:off x="457200" y="0"/>
            <a:ext cx="8229600" cy="762000"/>
          </a:xfrm>
        </p:spPr>
        <p:txBody>
          <a:bodyPr>
            <a:normAutofit/>
          </a:bodyPr>
          <a:lstStyle/>
          <a:p>
            <a:pPr>
              <a:defRPr/>
            </a:pPr>
            <a:r>
              <a:rPr lang="en-US" dirty="0"/>
              <a:t>Paso 8</a:t>
            </a:r>
          </a:p>
        </p:txBody>
      </p:sp>
      <p:sp>
        <p:nvSpPr>
          <p:cNvPr id="3" name="Content Placeholder 2">
            <a:extLst>
              <a:ext uri="{FF2B5EF4-FFF2-40B4-BE49-F238E27FC236}">
                <a16:creationId xmlns:a16="http://schemas.microsoft.com/office/drawing/2014/main" id="{519E73CB-AB10-4DBD-80AC-9800466277C0}"/>
              </a:ext>
            </a:extLst>
          </p:cNvPr>
          <p:cNvSpPr>
            <a:spLocks noGrp="1"/>
          </p:cNvSpPr>
          <p:nvPr>
            <p:ph idx="1"/>
          </p:nvPr>
        </p:nvSpPr>
        <p:spPr>
          <a:xfrm>
            <a:off x="457200" y="1143000"/>
            <a:ext cx="7924800" cy="5105400"/>
          </a:xfrm>
        </p:spPr>
        <p:txBody>
          <a:bodyPr>
            <a:normAutofit lnSpcReduction="10000"/>
          </a:bodyPr>
          <a:lstStyle/>
          <a:p>
            <a:pPr marL="548640" lvl="1" indent="-411480" algn="just">
              <a:buSzPct val="90000"/>
              <a:defRPr/>
            </a:pPr>
            <a:r>
              <a:rPr lang="es-PE" sz="2400" dirty="0"/>
              <a:t>Mejoras en el </a:t>
            </a:r>
            <a:r>
              <a:rPr lang="es-PE" sz="2400" dirty="0" err="1"/>
              <a:t>Trestle</a:t>
            </a:r>
            <a:r>
              <a:rPr lang="es-PE" sz="2400" dirty="0"/>
              <a:t> </a:t>
            </a:r>
            <a:r>
              <a:rPr lang="es-PE" sz="2400" dirty="0" err="1"/>
              <a:t>Board</a:t>
            </a:r>
            <a:r>
              <a:rPr lang="es-PE" sz="2400" dirty="0"/>
              <a:t>, esto puede ser algo tan sencillo como el reacomodar el contenido, añadir una característica adicional o poner algo controversial en la publicación. Use un encabezado sensacionalista como “ Elvis fue visto en la Logia la semana pasada”. Cree un articulo satírico que continúe con el tema. Diviértanse con el tema. Uno de los puntos negativos que tiene los profanos de la Masonería es que somos un montón de cuellos estirados. </a:t>
            </a:r>
          </a:p>
          <a:p>
            <a:pPr marL="548640" lvl="1" indent="-411480" algn="just">
              <a:buSzPct val="90000"/>
              <a:defRPr/>
            </a:pPr>
            <a:endParaRPr lang="es-PE" sz="1400" dirty="0"/>
          </a:p>
          <a:p>
            <a:pPr marL="548640" lvl="1" indent="-411480" algn="just">
              <a:buSzPct val="90000"/>
              <a:defRPr/>
            </a:pPr>
            <a:r>
              <a:rPr lang="es-PE" sz="2400" dirty="0"/>
              <a:t>El Viajante: Donde han visitado los Hermanos otras Logias o han asistido a Grados durante este mes? </a:t>
            </a:r>
          </a:p>
          <a:p>
            <a:pPr marL="548640" lvl="1" indent="-411480" algn="just">
              <a:buSzPct val="90000"/>
              <a:defRPr/>
            </a:pPr>
            <a:endParaRPr lang="es-PE" sz="1400" dirty="0"/>
          </a:p>
          <a:p>
            <a:pPr marL="548640" lvl="1" indent="-411480" algn="just">
              <a:buSzPct val="90000"/>
              <a:defRPr/>
            </a:pPr>
            <a:r>
              <a:rPr lang="es-PE" sz="2400" dirty="0"/>
              <a:t>Otros Ejemplos? Sugerencias?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8D129-C31C-4612-AA19-0D1739D1B1A9}"/>
              </a:ext>
            </a:extLst>
          </p:cNvPr>
          <p:cNvSpPr>
            <a:spLocks noGrp="1"/>
          </p:cNvSpPr>
          <p:nvPr>
            <p:ph type="title"/>
          </p:nvPr>
        </p:nvSpPr>
        <p:spPr>
          <a:xfrm>
            <a:off x="457200" y="76200"/>
            <a:ext cx="8229600" cy="762000"/>
          </a:xfrm>
        </p:spPr>
        <p:txBody>
          <a:bodyPr>
            <a:normAutofit/>
          </a:bodyPr>
          <a:lstStyle/>
          <a:p>
            <a:pPr>
              <a:defRPr/>
            </a:pPr>
            <a:r>
              <a:rPr lang="es-PE" dirty="0"/>
              <a:t>Paso 8 continuación</a:t>
            </a:r>
          </a:p>
        </p:txBody>
      </p:sp>
      <p:sp>
        <p:nvSpPr>
          <p:cNvPr id="3" name="Content Placeholder 2">
            <a:extLst>
              <a:ext uri="{FF2B5EF4-FFF2-40B4-BE49-F238E27FC236}">
                <a16:creationId xmlns:a16="http://schemas.microsoft.com/office/drawing/2014/main" id="{9F148B8B-821A-494E-B84D-377E8D8ED5B4}"/>
              </a:ext>
            </a:extLst>
          </p:cNvPr>
          <p:cNvSpPr>
            <a:spLocks noGrp="1"/>
          </p:cNvSpPr>
          <p:nvPr>
            <p:ph idx="1"/>
          </p:nvPr>
        </p:nvSpPr>
        <p:spPr>
          <a:xfrm>
            <a:off x="457200" y="990600"/>
            <a:ext cx="8229600" cy="5638800"/>
          </a:xfrm>
        </p:spPr>
        <p:txBody>
          <a:bodyPr>
            <a:normAutofit lnSpcReduction="10000"/>
          </a:bodyPr>
          <a:lstStyle/>
          <a:p>
            <a:pPr algn="just">
              <a:defRPr/>
            </a:pPr>
            <a:r>
              <a:rPr lang="es-PE" dirty="0"/>
              <a:t>Publicidad Externa:</a:t>
            </a:r>
          </a:p>
          <a:p>
            <a:pPr algn="just">
              <a:defRPr/>
            </a:pPr>
            <a:r>
              <a:rPr lang="es-PE" dirty="0"/>
              <a:t>Envíe artículos de información a los diarios locales.</a:t>
            </a:r>
            <a:endParaRPr lang="es-PE" sz="2400" dirty="0"/>
          </a:p>
          <a:p>
            <a:pPr lvl="1" algn="just">
              <a:defRPr/>
            </a:pPr>
            <a:r>
              <a:rPr lang="es-PE" sz="2800" dirty="0"/>
              <a:t>Los diarios locales siempre están buscando por artículos para llenar sus espacios. Importante: asegúrese que los artículos están bien escritos y completos. No espere que el diario los corrija o edite.</a:t>
            </a:r>
          </a:p>
          <a:p>
            <a:pPr lvl="1" algn="just">
              <a:defRPr/>
            </a:pPr>
            <a:endParaRPr lang="es-PE" sz="1100" dirty="0"/>
          </a:p>
          <a:p>
            <a:pPr lvl="1" algn="just">
              <a:defRPr/>
            </a:pPr>
            <a:r>
              <a:rPr lang="es-PE" sz="2800" dirty="0"/>
              <a:t>Ponga una nota en el diario invitando a Hermanos fuera del Estado o fuera de la ciudad a asistir a algún evento al cual usted desearía que participen.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D00DD-C90A-4DF0-BD9E-B9B7323D689A}"/>
              </a:ext>
            </a:extLst>
          </p:cNvPr>
          <p:cNvSpPr>
            <a:spLocks noGrp="1"/>
          </p:cNvSpPr>
          <p:nvPr>
            <p:ph type="title"/>
          </p:nvPr>
        </p:nvSpPr>
        <p:spPr>
          <a:xfrm>
            <a:off x="457200" y="0"/>
            <a:ext cx="8229600" cy="914400"/>
          </a:xfrm>
        </p:spPr>
        <p:txBody>
          <a:bodyPr>
            <a:normAutofit/>
          </a:bodyPr>
          <a:lstStyle/>
          <a:p>
            <a:pPr>
              <a:defRPr/>
            </a:pPr>
            <a:r>
              <a:rPr lang="en-US" dirty="0"/>
              <a:t>Paso 8</a:t>
            </a:r>
          </a:p>
        </p:txBody>
      </p:sp>
      <p:sp>
        <p:nvSpPr>
          <p:cNvPr id="3" name="Content Placeholder 2">
            <a:extLst>
              <a:ext uri="{FF2B5EF4-FFF2-40B4-BE49-F238E27FC236}">
                <a16:creationId xmlns:a16="http://schemas.microsoft.com/office/drawing/2014/main" id="{B2A66FD1-94AB-4843-A02B-00C47AB57537}"/>
              </a:ext>
            </a:extLst>
          </p:cNvPr>
          <p:cNvSpPr>
            <a:spLocks noGrp="1"/>
          </p:cNvSpPr>
          <p:nvPr>
            <p:ph idx="1"/>
          </p:nvPr>
        </p:nvSpPr>
        <p:spPr>
          <a:xfrm>
            <a:off x="838200" y="1600200"/>
            <a:ext cx="7770018" cy="3649133"/>
          </a:xfrm>
        </p:spPr>
        <p:txBody>
          <a:bodyPr>
            <a:normAutofit fontScale="85000" lnSpcReduction="20000"/>
          </a:bodyPr>
          <a:lstStyle/>
          <a:p>
            <a:pPr algn="just">
              <a:defRPr/>
            </a:pPr>
            <a:r>
              <a:rPr lang="es-PE" dirty="0"/>
              <a:t>El </a:t>
            </a:r>
            <a:r>
              <a:rPr lang="es-PE" dirty="0" err="1"/>
              <a:t>Website</a:t>
            </a:r>
            <a:r>
              <a:rPr lang="es-PE" dirty="0"/>
              <a:t> de la Logia</a:t>
            </a:r>
          </a:p>
          <a:p>
            <a:pPr algn="just">
              <a:defRPr/>
            </a:pPr>
            <a:r>
              <a:rPr lang="es-PE" dirty="0"/>
              <a:t>Facebook</a:t>
            </a:r>
          </a:p>
          <a:p>
            <a:pPr algn="just">
              <a:defRPr/>
            </a:pPr>
            <a:r>
              <a:rPr lang="es-PE" dirty="0"/>
              <a:t>Twitter</a:t>
            </a:r>
          </a:p>
          <a:p>
            <a:pPr algn="just">
              <a:defRPr/>
            </a:pPr>
            <a:r>
              <a:rPr lang="es-PE" dirty="0"/>
              <a:t> Anuncios de Servicio Publico </a:t>
            </a:r>
          </a:p>
          <a:p>
            <a:pPr algn="just">
              <a:defRPr/>
            </a:pPr>
            <a:r>
              <a:rPr lang="es-PE" dirty="0"/>
              <a:t>Logias abiertas al Publico (Evento para todo el Distrito). </a:t>
            </a:r>
          </a:p>
          <a:p>
            <a:pPr algn="just">
              <a:defRPr/>
            </a:pPr>
            <a:r>
              <a:rPr lang="es-PE" dirty="0"/>
              <a:t>Otros Ejemplos? Con que eventos su Logia a tenido éxito? </a:t>
            </a:r>
          </a:p>
          <a:p>
            <a:pPr>
              <a:defRPr/>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95CAB-5FD8-4A86-BCE6-2CD5A8BBC888}"/>
              </a:ext>
            </a:extLst>
          </p:cNvPr>
          <p:cNvSpPr>
            <a:spLocks noGrp="1"/>
          </p:cNvSpPr>
          <p:nvPr>
            <p:ph type="title"/>
          </p:nvPr>
        </p:nvSpPr>
        <p:spPr>
          <a:xfrm>
            <a:off x="457200" y="0"/>
            <a:ext cx="8229600" cy="1371600"/>
          </a:xfrm>
        </p:spPr>
        <p:txBody>
          <a:bodyPr>
            <a:noAutofit/>
          </a:bodyPr>
          <a:lstStyle/>
          <a:p>
            <a:pPr>
              <a:defRPr/>
            </a:pPr>
            <a:r>
              <a:rPr lang="en-US" dirty="0"/>
              <a:t>Paso 9</a:t>
            </a:r>
            <a:br>
              <a:rPr lang="en-US" dirty="0"/>
            </a:br>
            <a:r>
              <a:rPr lang="es-PE" dirty="0"/>
              <a:t>Apariencia de la Logia</a:t>
            </a:r>
          </a:p>
        </p:txBody>
      </p:sp>
      <p:sp>
        <p:nvSpPr>
          <p:cNvPr id="3" name="Content Placeholder 2">
            <a:extLst>
              <a:ext uri="{FF2B5EF4-FFF2-40B4-BE49-F238E27FC236}">
                <a16:creationId xmlns:a16="http://schemas.microsoft.com/office/drawing/2014/main" id="{ED8726D1-624C-4CF3-BCEB-82EC4B639595}"/>
              </a:ext>
            </a:extLst>
          </p:cNvPr>
          <p:cNvSpPr>
            <a:spLocks noGrp="1"/>
          </p:cNvSpPr>
          <p:nvPr>
            <p:ph idx="1"/>
          </p:nvPr>
        </p:nvSpPr>
        <p:spPr>
          <a:xfrm>
            <a:off x="457200" y="1371600"/>
            <a:ext cx="8229600" cy="5181600"/>
          </a:xfrm>
        </p:spPr>
        <p:txBody>
          <a:bodyPr>
            <a:normAutofit/>
          </a:bodyPr>
          <a:lstStyle/>
          <a:p>
            <a:pPr algn="just">
              <a:defRPr/>
            </a:pPr>
            <a:r>
              <a:rPr lang="es-PE" dirty="0"/>
              <a:t>Las primeras impresiones son muy importantes!</a:t>
            </a:r>
          </a:p>
          <a:p>
            <a:pPr algn="just">
              <a:defRPr/>
            </a:pPr>
            <a:r>
              <a:rPr lang="es-PE" dirty="0"/>
              <a:t>La mejor fuente de publicidad para una Logia y su participación en la comunidad es su mismo edificio. Sin importar “ lo Interno y no lo Externo”. Su apariencia de la Logia le dice mucho a un no- iniciado. Las primeras impresiones son importantes, esta usted enviando el mensaje correcto?</a:t>
            </a:r>
          </a:p>
          <a:p>
            <a:pPr>
              <a:defRPr/>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3EC46-3941-48C2-B1B3-31065FACE37A}"/>
              </a:ext>
            </a:extLst>
          </p:cNvPr>
          <p:cNvSpPr>
            <a:spLocks noGrp="1"/>
          </p:cNvSpPr>
          <p:nvPr>
            <p:ph type="title"/>
          </p:nvPr>
        </p:nvSpPr>
        <p:spPr>
          <a:xfrm>
            <a:off x="457200" y="0"/>
            <a:ext cx="8229600" cy="838200"/>
          </a:xfrm>
        </p:spPr>
        <p:txBody>
          <a:bodyPr>
            <a:normAutofit/>
          </a:bodyPr>
          <a:lstStyle/>
          <a:p>
            <a:pPr>
              <a:defRPr/>
            </a:pPr>
            <a:r>
              <a:rPr lang="en-US" dirty="0"/>
              <a:t>Paso 9</a:t>
            </a:r>
          </a:p>
        </p:txBody>
      </p:sp>
      <p:sp>
        <p:nvSpPr>
          <p:cNvPr id="3" name="Content Placeholder 2">
            <a:extLst>
              <a:ext uri="{FF2B5EF4-FFF2-40B4-BE49-F238E27FC236}">
                <a16:creationId xmlns:a16="http://schemas.microsoft.com/office/drawing/2014/main" id="{7901EA89-F928-4406-A2ED-B113019699E5}"/>
              </a:ext>
            </a:extLst>
          </p:cNvPr>
          <p:cNvSpPr>
            <a:spLocks noGrp="1"/>
          </p:cNvSpPr>
          <p:nvPr>
            <p:ph idx="1"/>
          </p:nvPr>
        </p:nvSpPr>
        <p:spPr>
          <a:xfrm>
            <a:off x="457200" y="990600"/>
            <a:ext cx="8229600" cy="5592763"/>
          </a:xfrm>
        </p:spPr>
        <p:txBody>
          <a:bodyPr>
            <a:normAutofit/>
          </a:bodyPr>
          <a:lstStyle/>
          <a:p>
            <a:pPr algn="just">
              <a:defRPr/>
            </a:pPr>
            <a:r>
              <a:rPr lang="es-PE" sz="2400" dirty="0"/>
              <a:t>Haga reuniones de limpieza y pintura. Hagan de ese día o noche algo divertido.</a:t>
            </a:r>
          </a:p>
          <a:p>
            <a:pPr algn="just">
              <a:defRPr/>
            </a:pPr>
            <a:r>
              <a:rPr lang="es-PE" sz="2400" dirty="0"/>
              <a:t>Asegúrese que el letrero de su Logia este limpio y en buen estado.</a:t>
            </a:r>
          </a:p>
          <a:p>
            <a:pPr algn="just">
              <a:defRPr/>
            </a:pPr>
            <a:r>
              <a:rPr lang="es-PE" sz="2400" dirty="0"/>
              <a:t>Coloque señalizaciones al ingreso a su comunidad, junto con una señalización que anuncie la fecha y hora de cada Tenida regular.</a:t>
            </a:r>
          </a:p>
          <a:p>
            <a:pPr algn="just">
              <a:defRPr/>
            </a:pPr>
            <a:r>
              <a:rPr lang="es-PE" sz="2400" dirty="0"/>
              <a:t>Asegúrese que los jardines de la Logia estén bien cortados  y mantenga un ambiente acogedor en la Logia y sus alrededores. Piense que esta viendo su Logia por primera vez, cual es su impresión? Buena o no tan buena? </a:t>
            </a:r>
          </a:p>
          <a:p>
            <a:pPr algn="just">
              <a:defRPr/>
            </a:pPr>
            <a:r>
              <a:rPr lang="es-PE" sz="2400" dirty="0"/>
              <a:t>Mantenga los nombres y números de contacto para emergencias (REQUERIDO)</a:t>
            </a:r>
            <a:endParaRPr lang="es-PE"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EB45F-6A7A-4E07-BCCB-00AF5226E72A}"/>
              </a:ext>
            </a:extLst>
          </p:cNvPr>
          <p:cNvSpPr>
            <a:spLocks noGrp="1"/>
          </p:cNvSpPr>
          <p:nvPr>
            <p:ph type="title"/>
          </p:nvPr>
        </p:nvSpPr>
        <p:spPr>
          <a:xfrm>
            <a:off x="457200" y="0"/>
            <a:ext cx="8229600" cy="1447800"/>
          </a:xfrm>
        </p:spPr>
        <p:txBody>
          <a:bodyPr>
            <a:normAutofit/>
          </a:bodyPr>
          <a:lstStyle/>
          <a:p>
            <a:pPr>
              <a:defRPr/>
            </a:pPr>
            <a:r>
              <a:rPr lang="en-US" dirty="0"/>
              <a:t>Paso 10</a:t>
            </a:r>
            <a:br>
              <a:rPr lang="en-US" dirty="0"/>
            </a:br>
            <a:r>
              <a:rPr lang="en-US" dirty="0"/>
              <a:t>Ritual </a:t>
            </a:r>
          </a:p>
        </p:txBody>
      </p:sp>
      <p:sp>
        <p:nvSpPr>
          <p:cNvPr id="3" name="Content Placeholder 2">
            <a:extLst>
              <a:ext uri="{FF2B5EF4-FFF2-40B4-BE49-F238E27FC236}">
                <a16:creationId xmlns:a16="http://schemas.microsoft.com/office/drawing/2014/main" id="{F835E4C3-7FF3-4906-933C-F2C804DB2F4D}"/>
              </a:ext>
            </a:extLst>
          </p:cNvPr>
          <p:cNvSpPr>
            <a:spLocks noGrp="1"/>
          </p:cNvSpPr>
          <p:nvPr>
            <p:ph idx="1"/>
          </p:nvPr>
        </p:nvSpPr>
        <p:spPr/>
        <p:txBody>
          <a:bodyPr>
            <a:normAutofit fontScale="92500" lnSpcReduction="20000"/>
          </a:bodyPr>
          <a:lstStyle/>
          <a:p>
            <a:pPr marL="0" indent="0" algn="just">
              <a:buNone/>
              <a:defRPr/>
            </a:pPr>
            <a:r>
              <a:rPr lang="es-PE" dirty="0"/>
              <a:t>Mis Hermanos, nuestro Ritual es una de las cosas mas importantes que “Nos distinguen del resto d la Comunidad y marcan nuestro compromiso entre los Masones” Si estamos haciendo el trabajo en forma equivoca cuando sabemos que no debe ser así, que es lo que esto dice de nosotros? Nuestra Logia? Nuestra Fraternidad? Que estamos inculcando en nuestros nuevos Hermanos?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A652E-A313-4227-969C-F7353CB1909D}"/>
              </a:ext>
            </a:extLst>
          </p:cNvPr>
          <p:cNvSpPr>
            <a:spLocks noGrp="1"/>
          </p:cNvSpPr>
          <p:nvPr>
            <p:ph type="title"/>
          </p:nvPr>
        </p:nvSpPr>
        <p:spPr>
          <a:xfrm>
            <a:off x="457200" y="76200"/>
            <a:ext cx="8229600" cy="868362"/>
          </a:xfrm>
        </p:spPr>
        <p:txBody>
          <a:bodyPr>
            <a:noAutofit/>
          </a:bodyPr>
          <a:lstStyle/>
          <a:p>
            <a:pPr>
              <a:defRPr/>
            </a:pPr>
            <a:r>
              <a:rPr lang="en-US" dirty="0"/>
              <a:t>Paso 10</a:t>
            </a:r>
          </a:p>
        </p:txBody>
      </p:sp>
      <p:sp>
        <p:nvSpPr>
          <p:cNvPr id="3" name="Content Placeholder 2">
            <a:extLst>
              <a:ext uri="{FF2B5EF4-FFF2-40B4-BE49-F238E27FC236}">
                <a16:creationId xmlns:a16="http://schemas.microsoft.com/office/drawing/2014/main" id="{5DBAB686-0325-49FF-B5DC-41DB99C82939}"/>
              </a:ext>
            </a:extLst>
          </p:cNvPr>
          <p:cNvSpPr>
            <a:spLocks noGrp="1"/>
          </p:cNvSpPr>
          <p:nvPr>
            <p:ph idx="1"/>
          </p:nvPr>
        </p:nvSpPr>
        <p:spPr>
          <a:xfrm>
            <a:off x="533400" y="914400"/>
            <a:ext cx="8229600" cy="5440363"/>
          </a:xfrm>
        </p:spPr>
        <p:txBody>
          <a:bodyPr>
            <a:normAutofit lnSpcReduction="10000"/>
          </a:bodyPr>
          <a:lstStyle/>
          <a:p>
            <a:pPr algn="just">
              <a:defRPr/>
            </a:pPr>
            <a:r>
              <a:rPr lang="es-PE" sz="2400" dirty="0"/>
              <a:t>Asegúrese que su Logia practique el Ritual exacto no solo en los Grados si no también en la apertura y cierre DE CADA TENIDA, en el balotaje y en los Funerales.</a:t>
            </a:r>
          </a:p>
          <a:p>
            <a:pPr algn="just">
              <a:defRPr/>
            </a:pPr>
            <a:r>
              <a:rPr lang="es-PE" sz="2400" dirty="0"/>
              <a:t>Asista a las sesiones de Libros Abiertos  como una costumbre de la Logia.</a:t>
            </a:r>
          </a:p>
          <a:p>
            <a:pPr algn="just">
              <a:defRPr/>
            </a:pPr>
            <a:r>
              <a:rPr lang="es-PE" sz="2400" dirty="0"/>
              <a:t>Patrocine una Escuela de Instrucción del Ritual.</a:t>
            </a:r>
          </a:p>
          <a:p>
            <a:pPr algn="just">
              <a:defRPr/>
            </a:pPr>
            <a:r>
              <a:rPr lang="es-PE" sz="2400" dirty="0"/>
              <a:t>Contacte a su Instructor de Distrito para que ayude a la Logia con una escuela de Instrucción. Les garantizo que cualquier Instructor estará contento de ir a su Logia y ayudar!</a:t>
            </a:r>
          </a:p>
          <a:p>
            <a:pPr algn="just">
              <a:defRPr/>
            </a:pPr>
            <a:r>
              <a:rPr lang="es-PE" sz="2400" dirty="0"/>
              <a:t>Identifique miembros que son candidatos potenciales para ser Instructores de Logia y miembros del equipo de Grado.</a:t>
            </a:r>
          </a:p>
          <a:p>
            <a:pPr algn="just">
              <a:defRPr/>
            </a:pPr>
            <a:r>
              <a:rPr lang="es-PE" sz="2400" dirty="0"/>
              <a:t>Programe una noche de practica regularmente.</a:t>
            </a:r>
            <a:endParaRPr lang="es-P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5B648-B65A-46E0-9813-82BC08D1DA07}"/>
              </a:ext>
            </a:extLst>
          </p:cNvPr>
          <p:cNvSpPr>
            <a:spLocks noGrp="1"/>
          </p:cNvSpPr>
          <p:nvPr>
            <p:ph type="title"/>
          </p:nvPr>
        </p:nvSpPr>
        <p:spPr>
          <a:xfrm>
            <a:off x="457200" y="274638"/>
            <a:ext cx="8229600" cy="1173162"/>
          </a:xfrm>
        </p:spPr>
        <p:txBody>
          <a:bodyPr>
            <a:noAutofit/>
          </a:bodyPr>
          <a:lstStyle/>
          <a:p>
            <a:pPr>
              <a:defRPr/>
            </a:pPr>
            <a:r>
              <a:rPr lang="en-US" cap="all" dirty="0"/>
              <a:t>PASO 1</a:t>
            </a:r>
            <a:br>
              <a:rPr lang="en-US" cap="all" dirty="0"/>
            </a:br>
            <a:r>
              <a:rPr lang="en-US" dirty="0" err="1"/>
              <a:t>Planee</a:t>
            </a:r>
            <a:r>
              <a:rPr lang="en-US" dirty="0"/>
              <a:t>, </a:t>
            </a:r>
            <a:r>
              <a:rPr lang="en-US" dirty="0" err="1"/>
              <a:t>Programe</a:t>
            </a:r>
            <a:r>
              <a:rPr lang="en-US" dirty="0"/>
              <a:t>, Prepare</a:t>
            </a:r>
            <a:endParaRPr lang="en-US" cap="all" dirty="0"/>
          </a:p>
        </p:txBody>
      </p:sp>
      <p:sp>
        <p:nvSpPr>
          <p:cNvPr id="3" name="Content Placeholder 2">
            <a:extLst>
              <a:ext uri="{FF2B5EF4-FFF2-40B4-BE49-F238E27FC236}">
                <a16:creationId xmlns:a16="http://schemas.microsoft.com/office/drawing/2014/main" id="{49797394-5776-453D-96DF-75EA64E0A3AA}"/>
              </a:ext>
            </a:extLst>
          </p:cNvPr>
          <p:cNvSpPr>
            <a:spLocks noGrp="1"/>
          </p:cNvSpPr>
          <p:nvPr>
            <p:ph idx="1"/>
          </p:nvPr>
        </p:nvSpPr>
        <p:spPr>
          <a:xfrm>
            <a:off x="914400" y="1719157"/>
            <a:ext cx="7467600" cy="4876800"/>
          </a:xfrm>
        </p:spPr>
        <p:txBody>
          <a:bodyPr>
            <a:normAutofit/>
          </a:bodyPr>
          <a:lstStyle/>
          <a:p>
            <a:pPr marL="0" indent="0" algn="just">
              <a:buNone/>
              <a:defRPr/>
            </a:pPr>
            <a:r>
              <a:rPr lang="es-PE" dirty="0"/>
              <a:t>Haga una reunión de oficiales para planear y documentar actividades especificas encontradas allí y metas para cada mes que su Logia quisiera cumplir para esta “Renovación”.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FEEBC-1152-4477-8E01-8B05C57EFDC8}"/>
              </a:ext>
            </a:extLst>
          </p:cNvPr>
          <p:cNvSpPr>
            <a:spLocks noGrp="1"/>
          </p:cNvSpPr>
          <p:nvPr>
            <p:ph type="title"/>
          </p:nvPr>
        </p:nvSpPr>
        <p:spPr>
          <a:xfrm>
            <a:off x="457200" y="152400"/>
            <a:ext cx="8229600" cy="838200"/>
          </a:xfrm>
        </p:spPr>
        <p:txBody>
          <a:bodyPr>
            <a:normAutofit/>
          </a:bodyPr>
          <a:lstStyle/>
          <a:p>
            <a:pPr>
              <a:defRPr/>
            </a:pPr>
            <a:r>
              <a:rPr lang="es-PE" dirty="0"/>
              <a:t>Obtenga mas </a:t>
            </a:r>
            <a:r>
              <a:rPr lang="es-PE" dirty="0" err="1"/>
              <a:t>Informacion</a:t>
            </a:r>
            <a:endParaRPr lang="es-PE" dirty="0"/>
          </a:p>
        </p:txBody>
      </p:sp>
      <p:sp>
        <p:nvSpPr>
          <p:cNvPr id="3" name="Content Placeholder 2">
            <a:extLst>
              <a:ext uri="{FF2B5EF4-FFF2-40B4-BE49-F238E27FC236}">
                <a16:creationId xmlns:a16="http://schemas.microsoft.com/office/drawing/2014/main" id="{3094F275-BC6D-4F03-8933-80C072FC6917}"/>
              </a:ext>
            </a:extLst>
          </p:cNvPr>
          <p:cNvSpPr>
            <a:spLocks noGrp="1"/>
          </p:cNvSpPr>
          <p:nvPr>
            <p:ph idx="1"/>
          </p:nvPr>
        </p:nvSpPr>
        <p:spPr>
          <a:xfrm>
            <a:off x="533400" y="1371600"/>
            <a:ext cx="8153400" cy="5257800"/>
          </a:xfrm>
        </p:spPr>
        <p:txBody>
          <a:bodyPr>
            <a:normAutofit/>
          </a:bodyPr>
          <a:lstStyle/>
          <a:p>
            <a:pPr algn="just">
              <a:defRPr/>
            </a:pPr>
            <a:r>
              <a:rPr lang="es-PE" sz="2400" b="1" dirty="0"/>
              <a:t>Finalmente, Hermanos por favor comprendan que ustedes y su Logia no están en esto solos. Esto es un trabajo de EQUIPO!</a:t>
            </a:r>
            <a:r>
              <a:rPr lang="es-PE" sz="2400" dirty="0"/>
              <a:t> </a:t>
            </a:r>
          </a:p>
          <a:p>
            <a:pPr algn="just">
              <a:defRPr/>
            </a:pPr>
            <a:r>
              <a:rPr lang="es-PE" sz="2400" dirty="0"/>
              <a:t>Si tiene alguna pregunta o si desea guía o asistencia en los pasos para la Renovación, contacte el Comité para Renovación de Logias de la Gran Logia de su Logia. Los nombres y direcciones de los miembros de este Comité están listados en el Directorio distribuido a los Secretarios de cada Logia. Si tiene alguna duda contacte a la Oficina de la Gran Logia quien lo dirigirá a Jefe de Zona del Comité de Renovación de Logias  en su área. </a:t>
            </a:r>
          </a:p>
          <a:p>
            <a:pPr algn="just">
              <a:defRPr/>
            </a:pPr>
            <a:r>
              <a:rPr lang="es-PE" sz="2400" dirty="0"/>
              <a:t>Llame al numero (904)354-2339 o escriba al e-mail </a:t>
            </a:r>
            <a:r>
              <a:rPr lang="es-PE" sz="2400" u="sng" dirty="0">
                <a:hlinkClick r:id="rId2"/>
              </a:rPr>
              <a:t>Richard.Lynn@glflamason.org</a:t>
            </a:r>
            <a:endParaRPr lang="es-PE"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endParaRPr lang="en-US" dirty="0"/>
          </a:p>
        </p:txBody>
      </p:sp>
      <p:sp>
        <p:nvSpPr>
          <p:cNvPr id="3" name="Title 2"/>
          <p:cNvSpPr>
            <a:spLocks noGrp="1"/>
          </p:cNvSpPr>
          <p:nvPr>
            <p:ph type="title"/>
          </p:nvPr>
        </p:nvSpPr>
        <p:spPr/>
        <p:txBody>
          <a:bodyPr>
            <a:normAutofit/>
          </a:bodyPr>
          <a:lstStyle/>
          <a:p>
            <a:r>
              <a:rPr lang="es-PE" dirty="0"/>
              <a:t>Preguntas o Sugerencias?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cap="none" dirty="0" err="1"/>
              <a:t>Cierre</a:t>
            </a:r>
            <a:endParaRPr lang="en-US" cap="none" dirty="0"/>
          </a:p>
        </p:txBody>
      </p:sp>
      <p:sp>
        <p:nvSpPr>
          <p:cNvPr id="3" name="Content Placeholder 2"/>
          <p:cNvSpPr>
            <a:spLocks noGrp="1"/>
          </p:cNvSpPr>
          <p:nvPr>
            <p:ph idx="1"/>
          </p:nvPr>
        </p:nvSpPr>
        <p:spPr>
          <a:xfrm>
            <a:off x="1066800" y="1371600"/>
            <a:ext cx="6934200" cy="3428999"/>
          </a:xfrm>
        </p:spPr>
        <p:txBody>
          <a:bodyPr>
            <a:normAutofit/>
          </a:bodyPr>
          <a:lstStyle/>
          <a:p>
            <a:pPr fontAlgn="auto">
              <a:spcAft>
                <a:spcPts val="0"/>
              </a:spcAft>
              <a:defRPr/>
            </a:pPr>
            <a:endParaRPr lang="en-US" dirty="0"/>
          </a:p>
          <a:p>
            <a:pPr algn="ctr" fontAlgn="auto">
              <a:spcAft>
                <a:spcPts val="0"/>
              </a:spcAft>
              <a:defRPr/>
            </a:pPr>
            <a:r>
              <a:rPr lang="es-PE" dirty="0"/>
              <a:t>Asegúrese de obtener su registro de asistencia firmado y fechado</a:t>
            </a:r>
          </a:p>
          <a:p>
            <a:pPr algn="ctr" fontAlgn="auto">
              <a:spcAft>
                <a:spcPts val="0"/>
              </a:spcAft>
              <a:defRPr/>
            </a:pPr>
            <a:endParaRPr lang="es-PE" dirty="0"/>
          </a:p>
          <a:p>
            <a:pPr algn="ctr" fontAlgn="auto">
              <a:spcAft>
                <a:spcPts val="0"/>
              </a:spcAft>
              <a:defRPr/>
            </a:pPr>
            <a:r>
              <a:rPr lang="es-PE" dirty="0"/>
              <a:t>Gracias por su Participación!!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C6B95-7DB0-43CD-A451-C820584C17E7}"/>
              </a:ext>
            </a:extLst>
          </p:cNvPr>
          <p:cNvSpPr>
            <a:spLocks noGrp="1"/>
          </p:cNvSpPr>
          <p:nvPr>
            <p:ph type="title"/>
          </p:nvPr>
        </p:nvSpPr>
        <p:spPr>
          <a:xfrm>
            <a:off x="457200" y="152400"/>
            <a:ext cx="8229600" cy="838200"/>
          </a:xfrm>
        </p:spPr>
        <p:txBody>
          <a:bodyPr>
            <a:normAutofit/>
          </a:bodyPr>
          <a:lstStyle/>
          <a:p>
            <a:pPr>
              <a:defRPr/>
            </a:pPr>
            <a:r>
              <a:rPr lang="en-US" dirty="0"/>
              <a:t>Paso 1</a:t>
            </a:r>
          </a:p>
        </p:txBody>
      </p:sp>
      <p:sp>
        <p:nvSpPr>
          <p:cNvPr id="3" name="Content Placeholder 2">
            <a:extLst>
              <a:ext uri="{FF2B5EF4-FFF2-40B4-BE49-F238E27FC236}">
                <a16:creationId xmlns:a16="http://schemas.microsoft.com/office/drawing/2014/main" id="{8100B171-03CE-40C7-8DBA-6CDA22D902E5}"/>
              </a:ext>
            </a:extLst>
          </p:cNvPr>
          <p:cNvSpPr>
            <a:spLocks noGrp="1"/>
          </p:cNvSpPr>
          <p:nvPr>
            <p:ph idx="1"/>
          </p:nvPr>
        </p:nvSpPr>
        <p:spPr>
          <a:xfrm>
            <a:off x="457200" y="1295400"/>
            <a:ext cx="8229600" cy="5013325"/>
          </a:xfrm>
        </p:spPr>
        <p:txBody>
          <a:bodyPr>
            <a:normAutofit fontScale="92500"/>
          </a:bodyPr>
          <a:lstStyle/>
          <a:p>
            <a:pPr algn="just">
              <a:defRPr/>
            </a:pPr>
            <a:r>
              <a:rPr lang="es-PE" dirty="0"/>
              <a:t>Use un calendario para apuntar estos datos específicos. Revíselos y apéguese a ellos.</a:t>
            </a:r>
          </a:p>
          <a:p>
            <a:pPr marL="0" indent="0" algn="just">
              <a:buNone/>
              <a:defRPr/>
            </a:pPr>
            <a:endParaRPr lang="es-PE" sz="1800" dirty="0"/>
          </a:p>
          <a:p>
            <a:pPr algn="just">
              <a:defRPr/>
            </a:pPr>
            <a:r>
              <a:rPr lang="es-PE" dirty="0"/>
              <a:t>Asegúrese que su Logia esta bien representada durante los entrenamientos de Educación Masónica, en clases y practicas.</a:t>
            </a:r>
          </a:p>
          <a:p>
            <a:pPr algn="just">
              <a:defRPr/>
            </a:pPr>
            <a:endParaRPr lang="es-PE" sz="1600" dirty="0"/>
          </a:p>
          <a:p>
            <a:pPr algn="just">
              <a:defRPr/>
            </a:pPr>
            <a:r>
              <a:rPr lang="es-PE" dirty="0"/>
              <a:t>Simplemente siguiendo esta recomendación asegurara que la Logia tenga al menos alguna actividad positiva.</a:t>
            </a:r>
          </a:p>
          <a:p>
            <a:pP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6B6F4-FDBA-422A-A6A3-12706F458A13}"/>
              </a:ext>
            </a:extLst>
          </p:cNvPr>
          <p:cNvSpPr>
            <a:spLocks noGrp="1"/>
          </p:cNvSpPr>
          <p:nvPr>
            <p:ph type="title"/>
          </p:nvPr>
        </p:nvSpPr>
        <p:spPr>
          <a:xfrm>
            <a:off x="457200" y="0"/>
            <a:ext cx="8229600" cy="1371600"/>
          </a:xfrm>
        </p:spPr>
        <p:txBody>
          <a:bodyPr>
            <a:normAutofit fontScale="90000"/>
          </a:bodyPr>
          <a:lstStyle/>
          <a:p>
            <a:pPr>
              <a:defRPr/>
            </a:pPr>
            <a:br>
              <a:rPr lang="en-US" dirty="0"/>
            </a:br>
            <a:r>
              <a:rPr lang="es-PE" dirty="0"/>
              <a:t>Paso</a:t>
            </a:r>
            <a:r>
              <a:rPr lang="es-PE" sz="4900" dirty="0"/>
              <a:t> 2</a:t>
            </a:r>
            <a:br>
              <a:rPr lang="es-PE" sz="4900" dirty="0"/>
            </a:br>
            <a:r>
              <a:rPr lang="es-PE" sz="4900" dirty="0"/>
              <a:t> Atraer Nuevos Miembros</a:t>
            </a:r>
            <a:br>
              <a:rPr lang="es-PE" sz="4900" dirty="0"/>
            </a:br>
            <a:endParaRPr lang="es-PE" dirty="0"/>
          </a:p>
        </p:txBody>
      </p:sp>
      <p:sp>
        <p:nvSpPr>
          <p:cNvPr id="3" name="Content Placeholder 2">
            <a:extLst>
              <a:ext uri="{FF2B5EF4-FFF2-40B4-BE49-F238E27FC236}">
                <a16:creationId xmlns:a16="http://schemas.microsoft.com/office/drawing/2014/main" id="{C8B23A52-CA2C-4161-91A9-59DA9E55B55A}"/>
              </a:ext>
            </a:extLst>
          </p:cNvPr>
          <p:cNvSpPr>
            <a:spLocks noGrp="1"/>
          </p:cNvSpPr>
          <p:nvPr>
            <p:ph idx="1"/>
          </p:nvPr>
        </p:nvSpPr>
        <p:spPr>
          <a:xfrm>
            <a:off x="457200" y="1447800"/>
            <a:ext cx="8229600" cy="5181600"/>
          </a:xfrm>
        </p:spPr>
        <p:txBody>
          <a:bodyPr>
            <a:normAutofit fontScale="85000" lnSpcReduction="10000"/>
          </a:bodyPr>
          <a:lstStyle/>
          <a:p>
            <a:pPr marL="137160" indent="0" algn="just">
              <a:buFont typeface="Arial" pitchFamily="34" charset="0"/>
              <a:buNone/>
              <a:defRPr/>
            </a:pPr>
            <a:r>
              <a:rPr lang="es-PE" sz="3000" u="sng" noProof="1"/>
              <a:t>Tambien conocido como Desarrollo de Membresia </a:t>
            </a:r>
          </a:p>
          <a:p>
            <a:pPr algn="just">
              <a:defRPr/>
            </a:pPr>
            <a:r>
              <a:rPr lang="es-PE" sz="3000" noProof="1"/>
              <a:t>Identifique hombres en su comunidad que reúnan las calificacionses requeridas para ser miembro. Tiene dificultades para encontrar nombres? Trate de usar las siguientes herramientas:</a:t>
            </a:r>
          </a:p>
          <a:p>
            <a:pPr algn="just">
              <a:defRPr/>
            </a:pPr>
            <a:endParaRPr lang="es-PE" sz="3000" noProof="1"/>
          </a:p>
          <a:p>
            <a:pPr algn="just">
              <a:defRPr/>
            </a:pPr>
            <a:r>
              <a:rPr lang="es-PE" sz="3000" noProof="1"/>
              <a:t>Revise en su circulo de amigos para encontrar personas que sean "Baby-Boomers" quienes pudieran contar con mas tiempo disponible. Estos son hombres que están buscando exactamente lo que la Masoneria tiene para ofrecer, una oportunidad de ayudar en su comunidad, un sentido de pertenencia, relaciones fraternales, etc.</a:t>
            </a:r>
            <a:endParaRPr lang="es-PE" noProof="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51770-A898-43BD-9C03-89441C0A810A}"/>
              </a:ext>
            </a:extLst>
          </p:cNvPr>
          <p:cNvSpPr>
            <a:spLocks noGrp="1"/>
          </p:cNvSpPr>
          <p:nvPr>
            <p:ph type="title"/>
          </p:nvPr>
        </p:nvSpPr>
        <p:spPr>
          <a:xfrm>
            <a:off x="457200" y="76200"/>
            <a:ext cx="8229600" cy="685800"/>
          </a:xfrm>
        </p:spPr>
        <p:txBody>
          <a:bodyPr>
            <a:noAutofit/>
          </a:bodyPr>
          <a:lstStyle/>
          <a:p>
            <a:pPr>
              <a:defRPr/>
            </a:pPr>
            <a:r>
              <a:rPr lang="en-US" dirty="0"/>
              <a:t>Paso 2</a:t>
            </a:r>
          </a:p>
        </p:txBody>
      </p:sp>
      <p:sp>
        <p:nvSpPr>
          <p:cNvPr id="3" name="Content Placeholder 2">
            <a:extLst>
              <a:ext uri="{FF2B5EF4-FFF2-40B4-BE49-F238E27FC236}">
                <a16:creationId xmlns:a16="http://schemas.microsoft.com/office/drawing/2014/main" id="{134D9106-5E29-4BE3-AA45-F62A78FEE247}"/>
              </a:ext>
            </a:extLst>
          </p:cNvPr>
          <p:cNvSpPr>
            <a:spLocks noGrp="1"/>
          </p:cNvSpPr>
          <p:nvPr>
            <p:ph idx="1"/>
          </p:nvPr>
        </p:nvSpPr>
        <p:spPr>
          <a:xfrm>
            <a:off x="685800" y="914400"/>
            <a:ext cx="7772400" cy="5440363"/>
          </a:xfrm>
        </p:spPr>
        <p:txBody>
          <a:bodyPr>
            <a:normAutofit/>
          </a:bodyPr>
          <a:lstStyle/>
          <a:p>
            <a:pPr algn="just">
              <a:defRPr/>
            </a:pPr>
            <a:r>
              <a:rPr lang="es-PE" sz="2800" dirty="0"/>
              <a:t>No se olvide de aquellos que pudieran haber expresado interés en el pasado, incluso aquellos que pudieran haber tomado el 1ro o 2do Grados. Su Secretario debe tener registros de cualquiera que haya tomado cualquier Grado en su Logia. Quizá solo no era el momento correcto o quizá habían otras circunstancias que interfirieron con su membresía. Una simple llamada, e-mail, texto o una carta mas formal invitándolo a cenar en la Logia puede reavivar su interés.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5B63F-D14B-4FF4-8443-9F4BFF56B1B1}"/>
              </a:ext>
            </a:extLst>
          </p:cNvPr>
          <p:cNvSpPr>
            <a:spLocks noGrp="1"/>
          </p:cNvSpPr>
          <p:nvPr>
            <p:ph type="title"/>
          </p:nvPr>
        </p:nvSpPr>
        <p:spPr>
          <a:xfrm>
            <a:off x="457200" y="152400"/>
            <a:ext cx="8229600" cy="838200"/>
          </a:xfrm>
        </p:spPr>
        <p:txBody>
          <a:bodyPr>
            <a:normAutofit/>
          </a:bodyPr>
          <a:lstStyle/>
          <a:p>
            <a:pPr>
              <a:defRPr/>
            </a:pPr>
            <a:r>
              <a:rPr lang="en-US" dirty="0"/>
              <a:t>Paso 2, </a:t>
            </a:r>
            <a:r>
              <a:rPr lang="en-US" dirty="0" err="1"/>
              <a:t>continuación</a:t>
            </a:r>
            <a:endParaRPr lang="en-US" dirty="0"/>
          </a:p>
        </p:txBody>
      </p:sp>
      <p:sp>
        <p:nvSpPr>
          <p:cNvPr id="3" name="Content Placeholder 2">
            <a:extLst>
              <a:ext uri="{FF2B5EF4-FFF2-40B4-BE49-F238E27FC236}">
                <a16:creationId xmlns:a16="http://schemas.microsoft.com/office/drawing/2014/main" id="{CBAB104E-C70E-40D0-9C5B-5938BC4CA27D}"/>
              </a:ext>
            </a:extLst>
          </p:cNvPr>
          <p:cNvSpPr>
            <a:spLocks noGrp="1"/>
          </p:cNvSpPr>
          <p:nvPr>
            <p:ph idx="1"/>
          </p:nvPr>
        </p:nvSpPr>
        <p:spPr>
          <a:xfrm>
            <a:off x="457200" y="1066800"/>
            <a:ext cx="8382000" cy="5013325"/>
          </a:xfrm>
        </p:spPr>
        <p:txBody>
          <a:bodyPr>
            <a:normAutofit lnSpcReduction="10000"/>
          </a:bodyPr>
          <a:lstStyle/>
          <a:p>
            <a:pPr algn="just">
              <a:defRPr/>
            </a:pPr>
            <a:r>
              <a:rPr lang="es-PE" sz="2800" dirty="0"/>
              <a:t>Busque entre los parientes de miembros presentes o pasados.</a:t>
            </a:r>
          </a:p>
          <a:p>
            <a:pPr algn="just">
              <a:defRPr/>
            </a:pPr>
            <a:r>
              <a:rPr lang="es-PE" sz="2800" dirty="0"/>
              <a:t> Envíe una carta a sus amigos No Masones.</a:t>
            </a:r>
          </a:p>
          <a:p>
            <a:pPr algn="just">
              <a:defRPr/>
            </a:pPr>
            <a:r>
              <a:rPr lang="es-PE" sz="2800" dirty="0"/>
              <a:t> Haga una “Noche de Amigos” o una noche para traer Amigos.</a:t>
            </a:r>
          </a:p>
          <a:p>
            <a:pPr algn="just">
              <a:defRPr/>
            </a:pPr>
            <a:r>
              <a:rPr lang="es-PE" sz="2800" dirty="0"/>
              <a:t>Hable a estas personas sobre su potencial interés en la Fraternidad, usando sus experiencias personales y descríbales lo que la Masonería significa para Usted.</a:t>
            </a:r>
          </a:p>
          <a:p>
            <a:pPr algn="just">
              <a:defRPr/>
            </a:pPr>
            <a:r>
              <a:rPr lang="es-PE" sz="2800" dirty="0"/>
              <a:t>Un buen sitio Web para visitar seria </a:t>
            </a:r>
            <a:r>
              <a:rPr lang="es-PE" sz="2800" u="sng" dirty="0"/>
              <a:t>masonicrenewal.org</a:t>
            </a:r>
            <a:endParaRPr lang="es-PE" sz="2800" u="sng" dirty="0">
              <a:solidFill>
                <a:schemeClr val="tx1">
                  <a:lumMod val="9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DBD9-9DFB-47C2-A773-9730076321EB}"/>
              </a:ext>
            </a:extLst>
          </p:cNvPr>
          <p:cNvSpPr>
            <a:spLocks noGrp="1"/>
          </p:cNvSpPr>
          <p:nvPr>
            <p:ph type="title"/>
          </p:nvPr>
        </p:nvSpPr>
        <p:spPr>
          <a:xfrm>
            <a:off x="76200" y="0"/>
            <a:ext cx="9067800" cy="1143000"/>
          </a:xfrm>
        </p:spPr>
        <p:txBody>
          <a:bodyPr>
            <a:normAutofit fontScale="90000"/>
          </a:bodyPr>
          <a:lstStyle/>
          <a:p>
            <a:pPr>
              <a:defRPr/>
            </a:pPr>
            <a:br>
              <a:rPr lang="en-US" dirty="0"/>
            </a:br>
            <a:r>
              <a:rPr lang="en-US" sz="4000" dirty="0"/>
              <a:t>Paso 3 </a:t>
            </a:r>
            <a:r>
              <a:rPr lang="en-US" sz="4000" dirty="0" err="1"/>
              <a:t>Haga</a:t>
            </a:r>
            <a:r>
              <a:rPr lang="en-US" sz="4000" dirty="0"/>
              <a:t> mas </a:t>
            </a:r>
            <a:r>
              <a:rPr lang="en-US" sz="4000" dirty="0" err="1"/>
              <a:t>Interesantes</a:t>
            </a:r>
            <a:r>
              <a:rPr lang="en-US" sz="4000" dirty="0"/>
              <a:t> sus </a:t>
            </a:r>
            <a:r>
              <a:rPr lang="en-US" sz="4000" dirty="0" err="1"/>
              <a:t>reuniones</a:t>
            </a:r>
            <a:r>
              <a:rPr lang="en-US" sz="4000" dirty="0"/>
              <a:t> de Logia</a:t>
            </a:r>
            <a:br>
              <a:rPr lang="en-US" cap="all" dirty="0"/>
            </a:br>
            <a:endParaRPr lang="en-US" dirty="0"/>
          </a:p>
        </p:txBody>
      </p:sp>
      <p:sp>
        <p:nvSpPr>
          <p:cNvPr id="3" name="Content Placeholder 2">
            <a:extLst>
              <a:ext uri="{FF2B5EF4-FFF2-40B4-BE49-F238E27FC236}">
                <a16:creationId xmlns:a16="http://schemas.microsoft.com/office/drawing/2014/main" id="{29001CC3-573F-4E50-928D-D0D5B7291518}"/>
              </a:ext>
            </a:extLst>
          </p:cNvPr>
          <p:cNvSpPr>
            <a:spLocks noGrp="1"/>
          </p:cNvSpPr>
          <p:nvPr>
            <p:ph idx="1"/>
          </p:nvPr>
        </p:nvSpPr>
        <p:spPr>
          <a:xfrm>
            <a:off x="457200" y="1066800"/>
            <a:ext cx="8229600" cy="5181600"/>
          </a:xfrm>
        </p:spPr>
        <p:txBody>
          <a:bodyPr>
            <a:normAutofit fontScale="77500" lnSpcReduction="20000"/>
          </a:bodyPr>
          <a:lstStyle/>
          <a:p>
            <a:pPr marL="137160" indent="0">
              <a:buFont typeface="Arial" pitchFamily="34" charset="0"/>
              <a:buNone/>
              <a:defRPr/>
            </a:pPr>
            <a:endParaRPr lang="en-US" dirty="0"/>
          </a:p>
          <a:p>
            <a:pPr algn="just">
              <a:defRPr/>
            </a:pPr>
            <a:r>
              <a:rPr lang="es-PE" dirty="0"/>
              <a:t>Agilice la porción administrativa de la Tenida.  Sugerencias…</a:t>
            </a:r>
          </a:p>
          <a:p>
            <a:pPr algn="just">
              <a:defRPr/>
            </a:pPr>
            <a:endParaRPr lang="es-PE" dirty="0"/>
          </a:p>
          <a:p>
            <a:pPr algn="just">
              <a:defRPr/>
            </a:pPr>
            <a:r>
              <a:rPr lang="es-PE" dirty="0"/>
              <a:t>Resuma – no lea la correspondencia completamente a menos que sea de la Gran Logia o del Gran Maestro. </a:t>
            </a:r>
          </a:p>
          <a:p>
            <a:pPr algn="just">
              <a:defRPr/>
            </a:pPr>
            <a:endParaRPr lang="es-PE" dirty="0"/>
          </a:p>
          <a:p>
            <a:pPr algn="just">
              <a:defRPr/>
            </a:pPr>
            <a:r>
              <a:rPr lang="es-PE" dirty="0"/>
              <a:t>Añada Programas de Información y Educación a cada Tenida Ordinaria. Esto puede hacerse antes de la apertura de Logia. </a:t>
            </a:r>
          </a:p>
          <a:p>
            <a:pPr algn="just">
              <a:buFont typeface="Arial" pitchFamily="34" charset="0"/>
              <a:buNone/>
              <a:defRPr/>
            </a:pPr>
            <a:endParaRPr lang="es-PE" dirty="0"/>
          </a:p>
          <a:p>
            <a:pPr algn="just">
              <a:defRPr/>
            </a:pPr>
            <a:r>
              <a:rPr lang="es-PE" dirty="0"/>
              <a:t>Trate algo distinto con las comidas y refrescos, quizá antes o después de las Tenidas. Trate de hacer Tenidas o cenas con temas especia. Haga las cosas diferentes!</a:t>
            </a:r>
          </a:p>
          <a:p>
            <a:pPr>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6D20C-3771-4B2B-B3D5-DA1065A69AFC}"/>
              </a:ext>
            </a:extLst>
          </p:cNvPr>
          <p:cNvSpPr>
            <a:spLocks noGrp="1"/>
          </p:cNvSpPr>
          <p:nvPr>
            <p:ph type="title"/>
          </p:nvPr>
        </p:nvSpPr>
        <p:spPr>
          <a:xfrm>
            <a:off x="457200" y="76200"/>
            <a:ext cx="8229600" cy="914400"/>
          </a:xfrm>
        </p:spPr>
        <p:txBody>
          <a:bodyPr>
            <a:normAutofit/>
          </a:bodyPr>
          <a:lstStyle/>
          <a:p>
            <a:pPr>
              <a:defRPr/>
            </a:pPr>
            <a:r>
              <a:rPr lang="en-US" dirty="0"/>
              <a:t>Paso 3</a:t>
            </a:r>
          </a:p>
        </p:txBody>
      </p:sp>
      <p:sp>
        <p:nvSpPr>
          <p:cNvPr id="3" name="Content Placeholder 2">
            <a:extLst>
              <a:ext uri="{FF2B5EF4-FFF2-40B4-BE49-F238E27FC236}">
                <a16:creationId xmlns:a16="http://schemas.microsoft.com/office/drawing/2014/main" id="{337B984A-BF82-4E3E-A279-0CE2B88BCACC}"/>
              </a:ext>
            </a:extLst>
          </p:cNvPr>
          <p:cNvSpPr>
            <a:spLocks noGrp="1"/>
          </p:cNvSpPr>
          <p:nvPr>
            <p:ph idx="1"/>
          </p:nvPr>
        </p:nvSpPr>
        <p:spPr>
          <a:xfrm>
            <a:off x="457200" y="762000"/>
            <a:ext cx="8229600" cy="5821363"/>
          </a:xfrm>
        </p:spPr>
        <p:txBody>
          <a:bodyPr>
            <a:normAutofit/>
          </a:bodyPr>
          <a:lstStyle/>
          <a:p>
            <a:pPr algn="just">
              <a:defRPr/>
            </a:pPr>
            <a:r>
              <a:rPr lang="es-PE" sz="2800" dirty="0"/>
              <a:t>Anime a los Hermanos a preparar y presentar programas de interés.</a:t>
            </a:r>
          </a:p>
          <a:p>
            <a:pPr algn="just">
              <a:defRPr/>
            </a:pPr>
            <a:endParaRPr lang="es-PE" sz="1600" dirty="0"/>
          </a:p>
          <a:p>
            <a:pPr algn="just">
              <a:defRPr/>
            </a:pPr>
            <a:r>
              <a:rPr lang="es-PE" sz="2800" dirty="0"/>
              <a:t>No se apoye siempre en el mismo Hermano para las presentaciones – rote el honor de hablar a los Hermanos  en Logia.</a:t>
            </a:r>
          </a:p>
          <a:p>
            <a:pPr algn="just">
              <a:defRPr/>
            </a:pPr>
            <a:endParaRPr lang="es-PE" sz="1600" dirty="0"/>
          </a:p>
          <a:p>
            <a:pPr algn="just">
              <a:defRPr/>
            </a:pPr>
            <a:r>
              <a:rPr lang="es-PE" sz="2800" dirty="0"/>
              <a:t>El programa no necesita ser Masónico. Permita que un miembro hable sobre su profesión. Usted se sorprenderá cuantos Hermanos encontraran esto interesante.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LT Template2.potx" id="{53E129EA-BDF7-43F1-8DED-4B9D7306FC4B}" vid="{A11571EF-874F-4F96-B7AF-A5BEEFF2BD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MLT Template2</Template>
  <TotalTime>1951</TotalTime>
  <Words>2455</Words>
  <Application>Microsoft Office PowerPoint</Application>
  <PresentationFormat>On-screen Show (4:3)</PresentationFormat>
  <Paragraphs>169</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Book Antiqua</vt:lpstr>
      <vt:lpstr>Calibri</vt:lpstr>
      <vt:lpstr>Lucida Sans</vt:lpstr>
      <vt:lpstr>Wingdings 2</vt:lpstr>
      <vt:lpstr>Celestial</vt:lpstr>
      <vt:lpstr>Entrenamiento de Liderazgo Masónico</vt:lpstr>
      <vt:lpstr>Premisa</vt:lpstr>
      <vt:lpstr>PASO 1 Planee, Programe, Prepare</vt:lpstr>
      <vt:lpstr>Paso 1</vt:lpstr>
      <vt:lpstr> Paso 2  Atraer Nuevos Miembros </vt:lpstr>
      <vt:lpstr>Paso 2</vt:lpstr>
      <vt:lpstr>Paso 2, continuación</vt:lpstr>
      <vt:lpstr> Paso 3 Haga mas Interesantes sus reuniones de Logia </vt:lpstr>
      <vt:lpstr>Paso 3</vt:lpstr>
      <vt:lpstr>Paso 3 Haga mas Interesantes sus reuniones de Logia</vt:lpstr>
      <vt:lpstr>Paso 4 Involucre a la Familia</vt:lpstr>
      <vt:lpstr>Paso 4</vt:lpstr>
      <vt:lpstr>Paso 5: Participación en la Comunidad/Visibilidad</vt:lpstr>
      <vt:lpstr>Paso 5 </vt:lpstr>
      <vt:lpstr>Paso 6  Recaudación de Fondos</vt:lpstr>
      <vt:lpstr>Paso 6 </vt:lpstr>
      <vt:lpstr>Paso 7  Retención e Utilización de Membresía</vt:lpstr>
      <vt:lpstr>Paso 7</vt:lpstr>
      <vt:lpstr>Paso 7</vt:lpstr>
      <vt:lpstr>Paso 7</vt:lpstr>
      <vt:lpstr>Paso 8 Publicite su Logia </vt:lpstr>
      <vt:lpstr>Paso 8 Publicite su Logia </vt:lpstr>
      <vt:lpstr>Paso 8</vt:lpstr>
      <vt:lpstr>Paso 8 continuación</vt:lpstr>
      <vt:lpstr>Paso 8</vt:lpstr>
      <vt:lpstr>Paso 9 Apariencia de la Logia</vt:lpstr>
      <vt:lpstr>Paso 9</vt:lpstr>
      <vt:lpstr>Paso 10 Ritual </vt:lpstr>
      <vt:lpstr>Paso 10</vt:lpstr>
      <vt:lpstr>Obtenga mas Informacion</vt:lpstr>
      <vt:lpstr>Preguntas o Sugerencias?</vt:lpstr>
      <vt:lpstr>Cierre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Masonic Leadership Training</dc:title>
  <dc:creator>Jay Cebollero</dc:creator>
  <cp:lastModifiedBy>Luis Rivera</cp:lastModifiedBy>
  <cp:revision>34</cp:revision>
  <dcterms:created xsi:type="dcterms:W3CDTF">2020-06-02T13:46:37Z</dcterms:created>
  <dcterms:modified xsi:type="dcterms:W3CDTF">2020-10-02T12:23:22Z</dcterms:modified>
</cp:coreProperties>
</file>