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23"/>
  </p:notesMasterIdLst>
  <p:sldIdLst>
    <p:sldId id="361" r:id="rId2"/>
    <p:sldId id="260" r:id="rId3"/>
    <p:sldId id="362" r:id="rId4"/>
    <p:sldId id="327" r:id="rId5"/>
    <p:sldId id="363" r:id="rId6"/>
    <p:sldId id="446" r:id="rId7"/>
    <p:sldId id="332" r:id="rId8"/>
    <p:sldId id="333" r:id="rId9"/>
    <p:sldId id="334" r:id="rId10"/>
    <p:sldId id="343" r:id="rId11"/>
    <p:sldId id="364" r:id="rId12"/>
    <p:sldId id="365" r:id="rId13"/>
    <p:sldId id="366" r:id="rId14"/>
    <p:sldId id="447" r:id="rId15"/>
    <p:sldId id="367" r:id="rId16"/>
    <p:sldId id="448" r:id="rId17"/>
    <p:sldId id="340" r:id="rId18"/>
    <p:sldId id="449" r:id="rId19"/>
    <p:sldId id="368" r:id="rId20"/>
    <p:sldId id="344" r:id="rId21"/>
    <p:sldId id="44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843" autoAdjust="0"/>
    <p:restoredTop sz="94529" autoAdjust="0"/>
  </p:normalViewPr>
  <p:slideViewPr>
    <p:cSldViewPr>
      <p:cViewPr varScale="1">
        <p:scale>
          <a:sx n="107" d="100"/>
          <a:sy n="107" d="100"/>
        </p:scale>
        <p:origin x="1232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Book Antiqua" pitchFamily="18" charset="0"/>
              </a:defRPr>
            </a:lvl1pPr>
          </a:lstStyle>
          <a:p>
            <a:endParaRPr lang="en-US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Book Antiqua" pitchFamily="18" charset="0"/>
              </a:defRPr>
            </a:lvl1pPr>
          </a:lstStyle>
          <a:p>
            <a:fld id="{E78C2456-6A9D-4FD9-A24B-E6447D1C2BE6}" type="datetimeFigureOut">
              <a:rPr lang="en-US"/>
              <a:pPr/>
              <a:t>8/2/20</a:t>
            </a:fld>
            <a:endParaRPr lang="en-US"/>
          </a:p>
        </p:txBody>
      </p:sp>
      <p:sp>
        <p:nvSpPr>
          <p:cNvPr id="1167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67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67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Book Antiqua" pitchFamily="18" charset="0"/>
              </a:defRPr>
            </a:lvl1pPr>
          </a:lstStyle>
          <a:p>
            <a:endParaRPr lang="en-US"/>
          </a:p>
        </p:txBody>
      </p:sp>
      <p:sp>
        <p:nvSpPr>
          <p:cNvPr id="1167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Book Antiqua" pitchFamily="18" charset="0"/>
              </a:defRPr>
            </a:lvl1pPr>
          </a:lstStyle>
          <a:p>
            <a:fld id="{2FF30003-0E1B-40E8-8FDA-AB2E7D92CBF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Officer,</a:t>
            </a:r>
            <a:r>
              <a:rPr lang="en-US" baseline="0" dirty="0"/>
              <a:t> Allow a minimum of two months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Replace Pg.  65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Lodge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Capitalized</a:t>
            </a:r>
            <a:r>
              <a:rPr lang="en-US" baseline="0" dirty="0"/>
              <a:t> Officers, Lodge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1" y="1964267"/>
            <a:ext cx="7912894" cy="1813653"/>
          </a:xfrm>
        </p:spPr>
        <p:txBody>
          <a:bodyPr anchor="b">
            <a:normAutofit/>
          </a:bodyPr>
          <a:lstStyle>
            <a:lvl1pPr algn="ctr">
              <a:defRPr sz="4800">
                <a:effectLst/>
                <a:latin typeface="Lucida Sans" panose="020B0602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1" y="3886201"/>
            <a:ext cx="7912893" cy="19050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 cap="all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99419" y="5870576"/>
            <a:ext cx="1200150" cy="377825"/>
          </a:xfrm>
        </p:spPr>
        <p:txBody>
          <a:bodyPr/>
          <a:lstStyle/>
          <a:p>
            <a:pPr>
              <a:defRPr/>
            </a:pPr>
            <a:fld id="{0AF1472B-C81E-43B2-AF36-404F10779DE2}" type="datetimeFigureOut">
              <a:rPr lang="en-US" smtClean="0"/>
              <a:pPr>
                <a:defRPr/>
              </a:pPr>
              <a:t>8/2/20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1" y="5870576"/>
            <a:ext cx="5727868" cy="3778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56719" y="5870576"/>
            <a:ext cx="413375" cy="377825"/>
          </a:xfrm>
        </p:spPr>
        <p:txBody>
          <a:bodyPr/>
          <a:lstStyle/>
          <a:p>
            <a:pPr>
              <a:defRPr/>
            </a:pPr>
            <a:fld id="{47D6FCBF-E12B-40F5-A8EC-D90EEFBC1F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0625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86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0" y="576262"/>
            <a:ext cx="7598570" cy="566738"/>
          </a:xfrm>
        </p:spPr>
        <p:txBody>
          <a:bodyPr anchor="b">
            <a:normAutofit/>
          </a:bodyPr>
          <a:lstStyle>
            <a:lvl1pPr algn="ctr">
              <a:defRPr sz="20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66800" y="1851258"/>
            <a:ext cx="7229490" cy="3482742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35830" y="1219200"/>
            <a:ext cx="7598570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8FBF24-0207-4BC0-BFA6-1072D0CA7C3C}" type="datetimeFigureOut">
              <a:rPr lang="en-US" smtClean="0"/>
              <a:pPr>
                <a:defRPr/>
              </a:pPr>
              <a:t>8/2/20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D2B31E-5714-4F1D-95C8-83B9822ED6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141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09602"/>
            <a:ext cx="7598570" cy="3124199"/>
          </a:xfrm>
        </p:spPr>
        <p:txBody>
          <a:bodyPr anchor="ctr">
            <a:normAutofit/>
          </a:bodyPr>
          <a:lstStyle>
            <a:lvl1pPr algn="l">
              <a:defRPr sz="2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4343400"/>
            <a:ext cx="7598571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8FBF24-0207-4BC0-BFA6-1072D0CA7C3C}" type="datetimeFigureOut">
              <a:rPr lang="en-US" smtClean="0"/>
              <a:pPr>
                <a:defRPr/>
              </a:pPr>
              <a:t>8/2/20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D2B31E-5714-4F1D-95C8-83B9822ED6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339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81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220133"/>
            <a:ext cx="8534400" cy="1456267"/>
          </a:xfrm>
        </p:spPr>
        <p:txBody>
          <a:bodyPr>
            <a:normAutofit/>
          </a:bodyPr>
          <a:lstStyle>
            <a:lvl1pPr algn="ctr">
              <a:defRPr sz="4400">
                <a:solidFill>
                  <a:srgbClr val="FFC000"/>
                </a:solidFill>
                <a:latin typeface="Lucida Sans" panose="020B0602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828800"/>
            <a:ext cx="8608217" cy="3649133"/>
          </a:xfrm>
        </p:spPr>
        <p:txBody>
          <a:bodyPr anchor="ctr">
            <a:normAutofit/>
          </a:bodyPr>
          <a:lstStyle>
            <a:lvl1pPr>
              <a:defRPr sz="3200">
                <a:latin typeface="Book Antiqua" panose="02040602050305030304" pitchFamily="18" charset="0"/>
              </a:defRPr>
            </a:lvl1pPr>
            <a:lvl2pPr>
              <a:defRPr sz="2000">
                <a:latin typeface="Book Antiqua" panose="02040602050305030304" pitchFamily="18" charset="0"/>
              </a:defRPr>
            </a:lvl2pPr>
            <a:lvl3pPr>
              <a:defRPr sz="2000">
                <a:latin typeface="Book Antiqua" panose="02040602050305030304" pitchFamily="18" charset="0"/>
              </a:defRPr>
            </a:lvl3pPr>
            <a:lvl4pPr>
              <a:defRPr sz="2000">
                <a:latin typeface="Book Antiqua" panose="02040602050305030304" pitchFamily="18" charset="0"/>
              </a:defRPr>
            </a:lvl4pPr>
            <a:lvl5pPr>
              <a:defRPr sz="2000">
                <a:latin typeface="Book Antiqua" panose="0204060205030503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E91820-14E3-4503-B790-A03E06B077EE}" type="datetimeFigureOut">
              <a:rPr lang="en-US" smtClean="0"/>
              <a:pPr>
                <a:defRPr/>
              </a:pPr>
              <a:t>8/2/20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Masonic Leadership Training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A2491E-CB9A-423E-968B-F1B848817E0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942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1371600"/>
            <a:ext cx="8172449" cy="1468800"/>
          </a:xfrm>
        </p:spPr>
        <p:txBody>
          <a:bodyPr anchor="b">
            <a:noAutofit/>
          </a:bodyPr>
          <a:lstStyle>
            <a:lvl1pPr algn="ctr">
              <a:defRPr sz="4800" b="0" cap="all">
                <a:solidFill>
                  <a:srgbClr val="FFC000"/>
                </a:solidFill>
                <a:latin typeface="Lucida Sans" panose="020B0602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1523" y="2826325"/>
            <a:ext cx="7598571" cy="2436438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 cap="all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63581" y="6339663"/>
            <a:ext cx="1200150" cy="377825"/>
          </a:xfrm>
        </p:spPr>
        <p:txBody>
          <a:bodyPr/>
          <a:lstStyle/>
          <a:p>
            <a:pPr>
              <a:defRPr/>
            </a:pPr>
            <a:fld id="{BD9086A4-36BD-4495-8112-481AD8581E9B}" type="datetimeFigureOut">
              <a:rPr lang="en-US" smtClean="0"/>
              <a:pPr>
                <a:defRPr/>
              </a:pPr>
              <a:t>8/2/20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296" y="6248401"/>
            <a:ext cx="5629949" cy="469087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85067" y="6339663"/>
            <a:ext cx="413375" cy="377825"/>
          </a:xfrm>
        </p:spPr>
        <p:txBody>
          <a:bodyPr/>
          <a:lstStyle/>
          <a:p>
            <a:pPr>
              <a:defRPr/>
            </a:pPr>
            <a:fld id="{E390771D-A63E-4BE7-BC9B-12660E1CCA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716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4000">
                <a:solidFill>
                  <a:srgbClr val="FFC000"/>
                </a:solidFill>
                <a:latin typeface="Lucida Sans" panose="020B0602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828799"/>
            <a:ext cx="4051301" cy="4114799"/>
          </a:xfrm>
        </p:spPr>
        <p:txBody>
          <a:bodyPr>
            <a:normAutofit/>
          </a:bodyPr>
          <a:lstStyle>
            <a:lvl1pPr>
              <a:defRPr sz="2600">
                <a:latin typeface="Book Antiqua" panose="02040602050305030304" pitchFamily="18" charset="0"/>
              </a:defRPr>
            </a:lvl1pPr>
            <a:lvl2pPr>
              <a:defRPr sz="2400">
                <a:latin typeface="Book Antiqua" panose="02040602050305030304" pitchFamily="18" charset="0"/>
              </a:defRPr>
            </a:lvl2pPr>
            <a:lvl3pPr>
              <a:defRPr sz="2000">
                <a:latin typeface="Book Antiqua" panose="02040602050305030304" pitchFamily="18" charset="0"/>
              </a:defRPr>
            </a:lvl3pPr>
            <a:lvl4pPr>
              <a:defRPr sz="1600">
                <a:latin typeface="Book Antiqua" panose="02040602050305030304" pitchFamily="18" charset="0"/>
              </a:defRPr>
            </a:lvl4pPr>
            <a:lvl5pPr>
              <a:defRPr sz="1600">
                <a:latin typeface="Book Antiqua" panose="0204060205030503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0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D62D4B-A6E5-4B5E-AF63-D57C6BED30C5}" type="datetimeFigureOut">
              <a:rPr lang="en-US" smtClean="0"/>
              <a:pPr>
                <a:defRPr/>
              </a:pPr>
              <a:t>8/2/20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DE0086-F162-4D40-85A6-EB00098B616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BABF2CA-663D-4097-B3E0-21334714BC62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406899" y="1828800"/>
            <a:ext cx="4508501" cy="4114800"/>
          </a:xfrm>
        </p:spPr>
        <p:txBody>
          <a:bodyPr>
            <a:normAutofit/>
          </a:bodyPr>
          <a:lstStyle>
            <a:lvl1pPr>
              <a:defRPr sz="2600">
                <a:latin typeface="Book Antiqua" panose="02040602050305030304" pitchFamily="18" charset="0"/>
              </a:defRPr>
            </a:lvl1pPr>
            <a:lvl2pPr>
              <a:defRPr sz="2400">
                <a:latin typeface="Book Antiqua" panose="02040602050305030304" pitchFamily="18" charset="0"/>
              </a:defRPr>
            </a:lvl2pPr>
            <a:lvl3pPr>
              <a:defRPr sz="2000">
                <a:latin typeface="Book Antiqua" panose="02040602050305030304" pitchFamily="18" charset="0"/>
              </a:defRPr>
            </a:lvl3pPr>
            <a:lvl4pPr>
              <a:defRPr sz="1600">
                <a:latin typeface="Book Antiqua" panose="02040602050305030304" pitchFamily="18" charset="0"/>
              </a:defRPr>
            </a:lvl4pPr>
            <a:lvl5pPr>
              <a:defRPr sz="1600">
                <a:latin typeface="Book Antiqua" panose="0204060205030503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943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304800"/>
            <a:ext cx="8610600" cy="1456267"/>
          </a:xfrm>
        </p:spPr>
        <p:txBody>
          <a:bodyPr>
            <a:normAutofit/>
          </a:bodyPr>
          <a:lstStyle>
            <a:lvl1pPr algn="ctr">
              <a:defRPr sz="4100">
                <a:solidFill>
                  <a:srgbClr val="FFC000"/>
                </a:solidFill>
                <a:latin typeface="Lucida Sans" panose="020B0602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2" y="1840443"/>
            <a:ext cx="3747692" cy="95408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latin typeface="Book Antiqua" panose="02040602050305030304" pitchFamily="18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1" y="2870201"/>
            <a:ext cx="3747692" cy="2920998"/>
          </a:xfrm>
        </p:spPr>
        <p:txBody>
          <a:bodyPr anchor="t">
            <a:normAutofit/>
          </a:bodyPr>
          <a:lstStyle>
            <a:lvl1pPr>
              <a:defRPr sz="2000">
                <a:latin typeface="Book Antiqua" panose="02040602050305030304" pitchFamily="18" charset="0"/>
              </a:defRPr>
            </a:lvl1pPr>
            <a:lvl2pPr>
              <a:defRPr sz="2000">
                <a:latin typeface="Book Antiqua" panose="02040602050305030304" pitchFamily="18" charset="0"/>
              </a:defRPr>
            </a:lvl2pPr>
            <a:lvl3pPr>
              <a:defRPr sz="1600">
                <a:latin typeface="Book Antiqua" panose="02040602050305030304" pitchFamily="18" charset="0"/>
              </a:defRPr>
            </a:lvl3pPr>
            <a:lvl4pPr>
              <a:defRPr sz="1200">
                <a:latin typeface="Book Antiqua" panose="02040602050305030304" pitchFamily="18" charset="0"/>
              </a:defRPr>
            </a:lvl4pPr>
            <a:lvl5pPr>
              <a:defRPr sz="1200">
                <a:latin typeface="Book Antiqua" panose="0204060205030503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BCCE4E-C0C8-4D34-B184-3B47152F6D26}" type="datetimeFigureOut">
              <a:rPr lang="en-US" smtClean="0"/>
              <a:pPr>
                <a:defRPr/>
              </a:pPr>
              <a:t>8/2/20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DFCE26-B758-43C9-9262-B24A9783AB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52F97B1C-76FF-4E7B-8767-099F32C80DD4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329508" y="2870202"/>
            <a:ext cx="3747692" cy="2920998"/>
          </a:xfrm>
        </p:spPr>
        <p:txBody>
          <a:bodyPr anchor="t">
            <a:normAutofit/>
          </a:bodyPr>
          <a:lstStyle>
            <a:lvl1pPr>
              <a:defRPr sz="2000">
                <a:latin typeface="Book Antiqua" panose="02040602050305030304" pitchFamily="18" charset="0"/>
              </a:defRPr>
            </a:lvl1pPr>
            <a:lvl2pPr>
              <a:defRPr sz="2000">
                <a:latin typeface="Book Antiqua" panose="02040602050305030304" pitchFamily="18" charset="0"/>
              </a:defRPr>
            </a:lvl2pPr>
            <a:lvl3pPr>
              <a:defRPr sz="1600">
                <a:latin typeface="Book Antiqua" panose="02040602050305030304" pitchFamily="18" charset="0"/>
              </a:defRPr>
            </a:lvl3pPr>
            <a:lvl4pPr>
              <a:defRPr sz="1200">
                <a:latin typeface="Book Antiqua" panose="02040602050305030304" pitchFamily="18" charset="0"/>
              </a:defRPr>
            </a:lvl4pPr>
            <a:lvl5pPr>
              <a:defRPr sz="1200">
                <a:latin typeface="Book Antiqua" panose="0204060205030503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0D96EB9F-9AF5-40A3-BBD0-6EA0655B4165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4343400" y="1865314"/>
            <a:ext cx="3747692" cy="95408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latin typeface="Book Antiqua" panose="02040602050305030304" pitchFamily="18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3495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73B396-A85B-4686-B357-BFEF9E69BCE1}" type="datetimeFigureOut">
              <a:rPr lang="en-US" smtClean="0"/>
              <a:pPr>
                <a:defRPr/>
              </a:pPr>
              <a:t>8/2/20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9B92EA-2360-449D-A344-C429608F315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2567A85-1027-40E1-BC62-749C5D9F8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1" y="304800"/>
            <a:ext cx="8610600" cy="1456267"/>
          </a:xfrm>
        </p:spPr>
        <p:txBody>
          <a:bodyPr>
            <a:normAutofit/>
          </a:bodyPr>
          <a:lstStyle>
            <a:lvl1pPr algn="ctr">
              <a:defRPr sz="4100">
                <a:solidFill>
                  <a:srgbClr val="FFC000"/>
                </a:solidFill>
                <a:latin typeface="Lucida Sans" panose="020B0602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35261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E49314-C03A-4E7F-AEDB-2CD61B96C8FE}" type="datetimeFigureOut">
              <a:rPr lang="en-US" smtClean="0"/>
              <a:pPr>
                <a:defRPr/>
              </a:pPr>
              <a:t>8/2/20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52FB2-6661-4DA1-83E6-49273CF992A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557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1440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85800"/>
            <a:ext cx="2760664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6151" y="609601"/>
            <a:ext cx="4626770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2133600"/>
            <a:ext cx="2760664" cy="358140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50525A-4A93-485B-9AB1-AA5A8DEFD871}" type="datetimeFigureOut">
              <a:rPr lang="en-US" smtClean="0"/>
              <a:pPr>
                <a:defRPr/>
              </a:pPr>
              <a:t>8/2/20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D3DE0C-A853-4C4B-8345-33BC52EE50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985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1600200"/>
            <a:ext cx="4623490" cy="1371600"/>
          </a:xfrm>
        </p:spPr>
        <p:txBody>
          <a:bodyPr anchor="b">
            <a:normAutofit/>
          </a:bodyPr>
          <a:lstStyle>
            <a:lvl1pPr algn="l">
              <a:defRPr sz="21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52190" y="914400"/>
            <a:ext cx="2460731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2971800"/>
            <a:ext cx="4623490" cy="1828800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F26E1C-87E3-4CF0-8B1C-3F64A9744427}" type="datetimeFigureOut">
              <a:rPr lang="en-US" smtClean="0"/>
              <a:pPr>
                <a:defRPr/>
              </a:pPr>
              <a:t>8/2/20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F00481-DCB1-4504-BA34-EFE8376E7E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512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" y="228600"/>
            <a:ext cx="896720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9000" y="1776943"/>
            <a:ext cx="8357800" cy="40337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13694" y="6248400"/>
            <a:ext cx="120015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068FBF24-0207-4BC0-BFA6-1072D0CA7C3C}" type="datetimeFigureOut">
              <a:rPr lang="en-US" smtClean="0"/>
              <a:pPr>
                <a:defRPr/>
              </a:pPr>
              <a:t>8/2/20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48400"/>
            <a:ext cx="5870744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70995" y="6248400"/>
            <a:ext cx="413375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04D2B31E-5714-4F1D-95C8-83B9822ED6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82659B82-82B5-CE4D-923A-272C7CDBBEB2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 amt="70000"/>
          </a:blip>
          <a:stretch>
            <a:fillRect/>
          </a:stretch>
        </p:blipFill>
        <p:spPr>
          <a:xfrm>
            <a:off x="8401627" y="5810680"/>
            <a:ext cx="679879" cy="906505"/>
          </a:xfrm>
          <a:prstGeom prst="rect">
            <a:avLst/>
          </a:prstGeom>
        </p:spPr>
      </p:pic>
      <p:pic>
        <p:nvPicPr>
          <p:cNvPr id="10" name="Picture 9" descr="A picture containing clock, drawing&#10;&#10;Description automatically generated">
            <a:extLst>
              <a:ext uri="{FF2B5EF4-FFF2-40B4-BE49-F238E27FC236}">
                <a16:creationId xmlns:a16="http://schemas.microsoft.com/office/drawing/2014/main" id="{AFC794E6-202C-8147-979A-830A3611D87B}"/>
              </a:ext>
            </a:extLst>
          </p:cNvPr>
          <p:cNvPicPr>
            <a:picLocks noChangeAspect="1"/>
          </p:cNvPicPr>
          <p:nvPr/>
        </p:nvPicPr>
        <p:blipFill>
          <a:blip r:embed="rId14">
            <a:alphaModFix amt="70000"/>
          </a:blip>
          <a:stretch>
            <a:fillRect/>
          </a:stretch>
        </p:blipFill>
        <p:spPr>
          <a:xfrm>
            <a:off x="114300" y="5937480"/>
            <a:ext cx="679879" cy="755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4248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defTabSz="342900" rtl="0" eaLnBrk="1" latinLnBrk="0" hangingPunct="1">
        <a:spcBef>
          <a:spcPct val="0"/>
        </a:spcBef>
        <a:buNone/>
        <a:defRPr sz="3800" kern="1200" cap="all">
          <a:ln w="3175" cmpd="sng">
            <a:noFill/>
          </a:ln>
          <a:solidFill>
            <a:srgbClr val="FFC000"/>
          </a:solidFill>
          <a:effectLst/>
          <a:latin typeface="Lucida Sans" panose="020B0602030504020204" pitchFamily="34" charset="0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2800" kern="1200" cap="none">
          <a:solidFill>
            <a:schemeClr val="tx1"/>
          </a:solidFill>
          <a:effectLst/>
          <a:latin typeface="Book Antiqua" panose="02040602050305030304" pitchFamily="18" charset="0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2800" kern="1200" cap="none">
          <a:solidFill>
            <a:schemeClr val="tx1"/>
          </a:solidFill>
          <a:effectLst/>
          <a:latin typeface="Book Antiqua" panose="02040602050305030304" pitchFamily="18" charset="0"/>
          <a:ea typeface="+mn-ea"/>
          <a:cs typeface="+mn-cs"/>
        </a:defRPr>
      </a:lvl2pPr>
      <a:lvl3pPr marL="900113" indent="-214313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2000" kern="1200" cap="none">
          <a:solidFill>
            <a:schemeClr val="tx1"/>
          </a:solidFill>
          <a:effectLst/>
          <a:latin typeface="Book Antiqua" panose="02040602050305030304" pitchFamily="18" charset="0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Book Antiqua" panose="02040602050305030304" pitchFamily="18" charset="0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Book Antiqua" panose="02040602050305030304" pitchFamily="18" charset="0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514600"/>
            <a:ext cx="9144000" cy="1524000"/>
          </a:xfrm>
        </p:spPr>
        <p:txBody>
          <a:bodyPr>
            <a:noAutofit/>
          </a:bodyPr>
          <a:lstStyle/>
          <a:p>
            <a:br>
              <a:rPr lang="en-US" sz="6600" cap="none" dirty="0"/>
            </a:br>
            <a:r>
              <a:rPr lang="es-ES" sz="4400" dirty="0"/>
              <a:t>Entrenamiento DE Liderazgo Masónico </a:t>
            </a:r>
            <a:endParaRPr lang="en-US" sz="6600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572000"/>
            <a:ext cx="8991600" cy="838200"/>
          </a:xfrm>
        </p:spPr>
        <p:txBody>
          <a:bodyPr>
            <a:normAutofit/>
          </a:bodyPr>
          <a:lstStyle/>
          <a:p>
            <a:r>
              <a:rPr lang="en-US" sz="3600" cap="none" dirty="0"/>
              <a:t>3. </a:t>
            </a:r>
            <a:r>
              <a:rPr lang="en-US" sz="3600" dirty="0"/>
              <a:t>PLANEANDO SU </a:t>
            </a:r>
            <a:r>
              <a:rPr lang="es-ES_tradnl" sz="3600" dirty="0"/>
              <a:t>AÑO</a:t>
            </a:r>
          </a:p>
          <a:p>
            <a:endParaRPr lang="en-US" dirty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1721F08A-50AD-4C3F-92AE-4E107B5E1D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228600"/>
            <a:ext cx="183197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199"/>
            <a:ext cx="8153400" cy="5037667"/>
          </a:xfrm>
        </p:spPr>
        <p:txBody>
          <a:bodyPr>
            <a:normAutofit fontScale="92500" lnSpcReduction="10000"/>
          </a:bodyPr>
          <a:lstStyle/>
          <a:p>
            <a:r>
              <a:rPr lang="es-ES_tradnl" dirty="0"/>
              <a:t>Paso 3: Identificar las áreas clave de trabajo cont.</a:t>
            </a:r>
          </a:p>
          <a:p>
            <a:r>
              <a:rPr lang="es-ES_tradnl" dirty="0"/>
              <a:t> </a:t>
            </a:r>
            <a:r>
              <a:rPr lang="es-ES_tradnl" sz="3000" dirty="0"/>
              <a:t>La primera reunión del equipo de planificación</a:t>
            </a:r>
          </a:p>
          <a:p>
            <a:pPr lvl="1"/>
            <a:r>
              <a:rPr lang="es-ES_tradnl" sz="2600" dirty="0"/>
              <a:t>Agrupe todas las ideas por encabezamientos  comunes (áreas de trabajo en Logia)</a:t>
            </a:r>
          </a:p>
          <a:p>
            <a:pPr lvl="1"/>
            <a:r>
              <a:rPr lang="es-ES_tradnl" sz="2600" dirty="0"/>
              <a:t>Debatan cada idea para ver si debe estar o no en la lista y priorizarla</a:t>
            </a:r>
          </a:p>
          <a:p>
            <a:pPr lvl="1"/>
            <a:r>
              <a:rPr lang="es-ES_tradnl" sz="2600" dirty="0"/>
              <a:t>Decidan qué planes son inmediatos o de largo plazo</a:t>
            </a:r>
          </a:p>
          <a:p>
            <a:pPr lvl="1"/>
            <a:r>
              <a:rPr lang="es-ES_tradnl" sz="2600" dirty="0"/>
              <a:t>Entre el equipo de planificación de la Logia forme un grupo para cada encabezamiento común (área de trabajo) para desarrollar un plan/actividades para la lista y metas del Venerable Maestro.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2400" y="220133"/>
            <a:ext cx="8991600" cy="999067"/>
          </a:xfrm>
        </p:spPr>
        <p:txBody>
          <a:bodyPr>
            <a:normAutofit fontScale="90000"/>
          </a:bodyPr>
          <a:lstStyle/>
          <a:p>
            <a:pPr lvl="0">
              <a:defRPr/>
            </a:pPr>
            <a:r>
              <a:rPr lang="es-ES_tradnl" dirty="0"/>
              <a:t>Plan de la Logia </a:t>
            </a:r>
            <a:r>
              <a:rPr lang="en-US" cap="none" dirty="0"/>
              <a:t>: </a:t>
            </a:r>
            <a:br>
              <a:rPr lang="en-US" cap="none" dirty="0"/>
            </a:br>
            <a:r>
              <a:rPr lang="es-ES_tradnl" cap="none" dirty="0"/>
              <a:t>Proceso de Ocho Pasos </a:t>
            </a:r>
            <a:r>
              <a:rPr lang="en-US" cap="none" dirty="0"/>
              <a:t>Cont.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371600"/>
            <a:ext cx="8610600" cy="5105400"/>
          </a:xfrm>
        </p:spPr>
        <p:txBody>
          <a:bodyPr>
            <a:normAutofit fontScale="92500" lnSpcReduction="20000"/>
          </a:bodyPr>
          <a:lstStyle/>
          <a:p>
            <a:r>
              <a:rPr lang="es-ES" sz="3500" dirty="0"/>
              <a:t>Paso 4: Refinar el plan</a:t>
            </a:r>
            <a:endParaRPr lang="es-ES_tradnl" sz="3500" dirty="0"/>
          </a:p>
          <a:p>
            <a:pPr lvl="0"/>
            <a:r>
              <a:rPr lang="es-ES" sz="3000" dirty="0"/>
              <a:t>Re-ensamble  el equipo de planificación de la Logia dentro de una semana para presentar sus soluciones</a:t>
            </a:r>
            <a:endParaRPr lang="es-ES_tradnl" sz="3000" dirty="0"/>
          </a:p>
          <a:p>
            <a:pPr lvl="0"/>
            <a:r>
              <a:rPr lang="es-ES" sz="3000" dirty="0"/>
              <a:t>Tres metas valiosas ya cumplidas</a:t>
            </a:r>
            <a:endParaRPr lang="es-ES_tradnl" sz="3000" dirty="0"/>
          </a:p>
          <a:p>
            <a:pPr lvl="1"/>
            <a:r>
              <a:rPr lang="es-ES" sz="2600" dirty="0"/>
              <a:t>El grupo de Miembros clave está ahora comprometido y entusiasmado con el programa de la Logia</a:t>
            </a:r>
            <a:endParaRPr lang="es-ES_tradnl" sz="2600" dirty="0"/>
          </a:p>
          <a:p>
            <a:pPr lvl="1"/>
            <a:r>
              <a:rPr lang="es-ES" sz="2600" dirty="0"/>
              <a:t>Los miembros del equipo serán buenos miembros de Comité para la implementación</a:t>
            </a:r>
            <a:endParaRPr lang="es-ES_tradnl" sz="2600" dirty="0"/>
          </a:p>
          <a:p>
            <a:pPr lvl="1"/>
            <a:r>
              <a:rPr lang="es-ES" sz="2600" dirty="0"/>
              <a:t>La tarea de la planificación se han delegado a la Membresía</a:t>
            </a:r>
            <a:endParaRPr lang="es-ES_tradnl" sz="2600" dirty="0"/>
          </a:p>
          <a:p>
            <a:pPr lvl="0"/>
            <a:r>
              <a:rPr lang="es-ES" sz="3000" dirty="0"/>
              <a:t>Los planes del equipo de planificación se distribuirán al Venerable Maestro y Vigilantes entrantes</a:t>
            </a:r>
            <a:endParaRPr lang="es-ES_tradnl" sz="3000" dirty="0"/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1" y="1"/>
            <a:ext cx="8534400" cy="1066800"/>
          </a:xfrm>
        </p:spPr>
        <p:txBody>
          <a:bodyPr>
            <a:normAutofit fontScale="90000"/>
          </a:bodyPr>
          <a:lstStyle/>
          <a:p>
            <a:pPr lvl="0">
              <a:defRPr/>
            </a:pPr>
            <a:r>
              <a:rPr lang="es-ES_tradnl" dirty="0"/>
              <a:t>Plan de la Logia </a:t>
            </a:r>
            <a:r>
              <a:rPr lang="en-US" cap="none" dirty="0"/>
              <a:t>: </a:t>
            </a:r>
            <a:br>
              <a:rPr lang="en-US" cap="none" dirty="0"/>
            </a:br>
            <a:r>
              <a:rPr lang="es-ES_tradnl" cap="none" dirty="0"/>
              <a:t>Proceso de Ocho Pasos </a:t>
            </a:r>
            <a:r>
              <a:rPr lang="en-US" cap="none" dirty="0"/>
              <a:t>Cont.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>
            <a:normAutofit fontScale="77500" lnSpcReduction="20000"/>
          </a:bodyPr>
          <a:lstStyle/>
          <a:p>
            <a:r>
              <a:rPr lang="es-ES" sz="3600" dirty="0"/>
              <a:t>Paso 5: Preparación de un anuario inicial</a:t>
            </a:r>
            <a:endParaRPr lang="es-ES_tradnl" sz="3600" dirty="0"/>
          </a:p>
          <a:p>
            <a:pPr lvl="0"/>
            <a:r>
              <a:rPr lang="es-ES" dirty="0"/>
              <a:t>Venerable Maestro y Vigilantes entrante reúnen los calendarios de eventos de la Logia por sus años respectivos </a:t>
            </a:r>
          </a:p>
          <a:p>
            <a:pPr lvl="0"/>
            <a:r>
              <a:rPr lang="es-ES" dirty="0"/>
              <a:t>Figuren las fechas para las actividades de los proyectos de Venerable Maestro entrante y apóyenlos </a:t>
            </a:r>
            <a:endParaRPr lang="es-ES_tradnl" dirty="0"/>
          </a:p>
          <a:p>
            <a:pPr lvl="0"/>
            <a:r>
              <a:rPr lang="es-ES" dirty="0"/>
              <a:t>Los debates del equipo de planificación han priorizados los  objetivos </a:t>
            </a:r>
            <a:endParaRPr lang="es-ES_tradnl" dirty="0"/>
          </a:p>
          <a:p>
            <a:pPr lvl="0"/>
            <a:r>
              <a:rPr lang="es-ES" dirty="0"/>
              <a:t>Anote las actividades tradicionales</a:t>
            </a:r>
            <a:endParaRPr lang="es-ES_tradnl" dirty="0"/>
          </a:p>
          <a:p>
            <a:pPr lvl="0"/>
            <a:r>
              <a:rPr lang="es-ES" dirty="0"/>
              <a:t>Anote las fechas y los objetivos de la Gran Logia</a:t>
            </a:r>
            <a:endParaRPr lang="es-ES_tradnl" dirty="0"/>
          </a:p>
          <a:p>
            <a:pPr lvl="0"/>
            <a:r>
              <a:rPr lang="es-ES" dirty="0"/>
              <a:t>Proporcione contribución de tiempo, materiales o fondos para las organizaciones benéficas Masónicas</a:t>
            </a:r>
            <a:endParaRPr lang="es-ES_tradnl" dirty="0"/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1" y="1"/>
            <a:ext cx="8534400" cy="1219200"/>
          </a:xfrm>
        </p:spPr>
        <p:txBody>
          <a:bodyPr>
            <a:normAutofit fontScale="90000"/>
          </a:bodyPr>
          <a:lstStyle/>
          <a:p>
            <a:pPr lvl="0">
              <a:defRPr/>
            </a:pPr>
            <a:r>
              <a:rPr lang="es-ES_tradnl" dirty="0"/>
              <a:t>Plan de la Logia </a:t>
            </a:r>
            <a:r>
              <a:rPr lang="en-US" cap="none" dirty="0"/>
              <a:t>: </a:t>
            </a:r>
            <a:br>
              <a:rPr lang="en-US" cap="none" dirty="0"/>
            </a:br>
            <a:r>
              <a:rPr lang="es-ES_tradnl" cap="none" dirty="0"/>
              <a:t>Proceso de Ocho Pasos </a:t>
            </a:r>
            <a:r>
              <a:rPr lang="en-US" cap="none" dirty="0"/>
              <a:t>Cont.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371600"/>
            <a:ext cx="8991598" cy="5257800"/>
          </a:xfrm>
        </p:spPr>
        <p:txBody>
          <a:bodyPr>
            <a:normAutofit/>
          </a:bodyPr>
          <a:lstStyle/>
          <a:p>
            <a:pPr lvl="0"/>
            <a:r>
              <a:rPr lang="es-ES" dirty="0"/>
              <a:t>Paso 6: El plan final</a:t>
            </a:r>
            <a:endParaRPr lang="es-ES_tradnl" dirty="0"/>
          </a:p>
          <a:p>
            <a:pPr lvl="0"/>
            <a:r>
              <a:rPr lang="es-ES" dirty="0"/>
              <a:t>Una vez que el VM , PV y SV entrante creen  el calendario de eventos de la Logia, estará ensamblando en un almanaque de </a:t>
            </a:r>
            <a:r>
              <a:rPr lang="es-ES" u="sng" dirty="0"/>
              <a:t>tres años</a:t>
            </a:r>
            <a:endParaRPr lang="es-ES_tradnl" u="sng" dirty="0"/>
          </a:p>
          <a:p>
            <a:pPr lvl="2"/>
            <a:r>
              <a:rPr lang="es-ES" sz="2600" dirty="0"/>
              <a:t>Listando los grandes eventos</a:t>
            </a:r>
            <a:endParaRPr lang="es-ES_tradnl" sz="2600" dirty="0"/>
          </a:p>
          <a:p>
            <a:pPr lvl="2"/>
            <a:r>
              <a:rPr lang="es-ES" sz="2600" dirty="0"/>
              <a:t>Distribuyan el plan en la Instalación de Oficiales o primera Tenida</a:t>
            </a:r>
            <a:endParaRPr lang="es-ES_tradnl" sz="2600" dirty="0"/>
          </a:p>
          <a:p>
            <a:pPr lvl="0"/>
            <a:r>
              <a:rPr lang="es-ES" dirty="0"/>
              <a:t>El Primer y Segundo Vigilante entrante están adelantados  en la planificación de sus respectivos años</a:t>
            </a:r>
            <a:endParaRPr lang="es-ES_tradnl" dirty="0"/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1" y="76200"/>
            <a:ext cx="8534400" cy="1295400"/>
          </a:xfrm>
        </p:spPr>
        <p:txBody>
          <a:bodyPr>
            <a:normAutofit fontScale="90000"/>
          </a:bodyPr>
          <a:lstStyle/>
          <a:p>
            <a:pPr lvl="0">
              <a:defRPr/>
            </a:pPr>
            <a:r>
              <a:rPr lang="es-ES_tradnl" dirty="0"/>
              <a:t>Plan de la Logia </a:t>
            </a:r>
            <a:r>
              <a:rPr lang="en-US" cap="none" dirty="0"/>
              <a:t>: </a:t>
            </a:r>
            <a:br>
              <a:rPr lang="en-US" cap="none" dirty="0"/>
            </a:br>
            <a:r>
              <a:rPr lang="es-ES_tradnl" cap="none" dirty="0"/>
              <a:t>Proceso de Ocho Pasos </a:t>
            </a:r>
            <a:r>
              <a:rPr lang="en-US" cap="none" dirty="0"/>
              <a:t>Cont.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A02A0-6227-1A4C-B5EA-DF26366E0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Plan de la Logia </a:t>
            </a:r>
            <a:r>
              <a:rPr lang="en-US" cap="none" dirty="0"/>
              <a:t>: </a:t>
            </a:r>
            <a:br>
              <a:rPr lang="en-US" cap="none" dirty="0"/>
            </a:br>
            <a:r>
              <a:rPr lang="es-ES_tradnl" cap="none" dirty="0"/>
              <a:t>Proceso de Ocho Pasos </a:t>
            </a:r>
            <a:r>
              <a:rPr lang="en-US" cap="none" dirty="0"/>
              <a:t>Cont. </a:t>
            </a:r>
            <a:endParaRPr lang="es-ES_trad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3593A6-6441-6B44-8F8F-1182054C44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1" y="2133600"/>
            <a:ext cx="8608217" cy="38862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s-ES" sz="3600" dirty="0"/>
              <a:t>Paso 6: El plan final cont.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s-ES" dirty="0"/>
              <a:t>Recuerde que una Logia de un solo hombre no puede alcanzar tanto como la Membresía entera trabajando en el mismo plan</a:t>
            </a:r>
          </a:p>
          <a:p>
            <a:pPr lvl="0"/>
            <a:endParaRPr lang="es-ES_tradnl" dirty="0"/>
          </a:p>
          <a:p>
            <a:pPr lvl="0"/>
            <a:r>
              <a:rPr lang="es-ES" dirty="0"/>
              <a:t>El Venerable Maestro entrante repetirá este proceso y pone al día su anuario</a:t>
            </a:r>
            <a:endParaRPr lang="es-ES_tradnl" dirty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7756205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s-ES" sz="4000" dirty="0"/>
              <a:t>Paso 7: Presentación</a:t>
            </a:r>
          </a:p>
          <a:p>
            <a:r>
              <a:rPr lang="es-ES" sz="3600" dirty="0"/>
              <a:t>Pídale al Venerable Maestro  actual que presente el plan en una Tenida después de las elecciones o en la primera Tenida del año nuevo</a:t>
            </a:r>
            <a:endParaRPr lang="es-ES_tradnl" sz="3600" dirty="0"/>
          </a:p>
          <a:p>
            <a:pPr lvl="0"/>
            <a:r>
              <a:rPr lang="es-ES" sz="3600" dirty="0"/>
              <a:t>Reconozca al equipo de planificación por su ayuda</a:t>
            </a:r>
            <a:endParaRPr lang="es-ES_tradnl" sz="3600" dirty="0"/>
          </a:p>
          <a:p>
            <a:pPr lvl="0"/>
            <a:r>
              <a:rPr lang="es-ES" sz="3600" dirty="0"/>
              <a:t>Recuerde a los miembros que las respuestas de la encuesta están incluidas</a:t>
            </a:r>
            <a:endParaRPr lang="es-ES_tradnl" sz="3600" dirty="0"/>
          </a:p>
          <a:p>
            <a:pPr lvl="0"/>
            <a:r>
              <a:rPr lang="es-ES" sz="3600" dirty="0"/>
              <a:t>Prometa  su apoyo para trabajar el plan a medida de su capacidad</a:t>
            </a:r>
            <a:endParaRPr lang="es-ES_tradnl" sz="3600" dirty="0"/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1" y="76200"/>
            <a:ext cx="8534400" cy="1063752"/>
          </a:xfrm>
        </p:spPr>
        <p:txBody>
          <a:bodyPr>
            <a:normAutofit fontScale="90000"/>
          </a:bodyPr>
          <a:lstStyle/>
          <a:p>
            <a:pPr lvl="0">
              <a:defRPr/>
            </a:pPr>
            <a:r>
              <a:rPr lang="es-ES_tradnl" dirty="0"/>
              <a:t>Plan de la Logia </a:t>
            </a:r>
            <a:r>
              <a:rPr lang="en-US" cap="none" dirty="0"/>
              <a:t>: </a:t>
            </a:r>
            <a:br>
              <a:rPr lang="en-US" cap="none" dirty="0"/>
            </a:br>
            <a:r>
              <a:rPr lang="es-ES_tradnl" cap="none" dirty="0"/>
              <a:t>Proceso de Ocho Pasos </a:t>
            </a:r>
            <a:r>
              <a:rPr lang="en-US" cap="none" dirty="0"/>
              <a:t>Cont.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D52D4-C815-974B-ACF4-A689F6812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1" y="1"/>
            <a:ext cx="8534400" cy="1142999"/>
          </a:xfrm>
        </p:spPr>
        <p:txBody>
          <a:bodyPr>
            <a:normAutofit fontScale="90000"/>
          </a:bodyPr>
          <a:lstStyle/>
          <a:p>
            <a:r>
              <a:rPr lang="es-ES_tradnl" sz="4000" dirty="0"/>
              <a:t>Plan de la Logia </a:t>
            </a:r>
            <a:r>
              <a:rPr lang="en-US" sz="4000" cap="none" dirty="0"/>
              <a:t>: </a:t>
            </a:r>
            <a:br>
              <a:rPr lang="en-US" sz="4000" cap="none" dirty="0"/>
            </a:br>
            <a:r>
              <a:rPr lang="es-ES_tradnl" sz="4000" cap="none" dirty="0"/>
              <a:t>Proceso de Ocho Pasos </a:t>
            </a:r>
            <a:r>
              <a:rPr lang="en-US" sz="4000" cap="none" dirty="0"/>
              <a:t>Cont. </a:t>
            </a:r>
            <a:endParaRPr lang="es-ES_tradnl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4F1C98-DBE4-4D47-9ED8-16EFC3D743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1" y="1143000"/>
            <a:ext cx="8608217" cy="5715000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endParaRPr lang="es-ES" sz="1600" dirty="0"/>
          </a:p>
          <a:p>
            <a:pPr lvl="0"/>
            <a:r>
              <a:rPr lang="es-ES" dirty="0"/>
              <a:t>Paso 7: Presentación cont.</a:t>
            </a:r>
            <a:endParaRPr lang="es-ES_tradnl" dirty="0"/>
          </a:p>
          <a:p>
            <a:pPr lvl="0"/>
            <a:r>
              <a:rPr lang="es-ES" dirty="0"/>
              <a:t>Preparar folletos que resuman las prioridades</a:t>
            </a:r>
            <a:endParaRPr lang="es-ES_tradnl" dirty="0"/>
          </a:p>
          <a:p>
            <a:pPr lvl="2"/>
            <a:r>
              <a:rPr lang="es-ES" sz="2600" dirty="0"/>
              <a:t>Lista de Fechas de las actividades para los próximos tres años</a:t>
            </a:r>
            <a:endParaRPr lang="es-ES_tradnl" sz="2600" dirty="0"/>
          </a:p>
          <a:p>
            <a:pPr lvl="2"/>
            <a:r>
              <a:rPr lang="es-ES" sz="2600" dirty="0"/>
              <a:t>Resalte las actividades familiares </a:t>
            </a:r>
            <a:endParaRPr lang="es-ES_tradnl" sz="2600" dirty="0"/>
          </a:p>
          <a:p>
            <a:pPr lvl="2"/>
            <a:r>
              <a:rPr lang="es-ES" sz="2600" dirty="0"/>
              <a:t>Coloque copias afuera de la Logia</a:t>
            </a:r>
            <a:endParaRPr lang="es-ES_tradnl" sz="2600" dirty="0"/>
          </a:p>
          <a:p>
            <a:pPr lvl="2"/>
            <a:r>
              <a:rPr lang="es-ES" sz="2600" dirty="0"/>
              <a:t>Tengan agendas con el plan en la parte posterior</a:t>
            </a:r>
            <a:endParaRPr lang="es-ES_tradnl" sz="2600" dirty="0"/>
          </a:p>
          <a:p>
            <a:pPr lvl="2"/>
            <a:r>
              <a:rPr lang="es-ES" sz="2600" dirty="0"/>
              <a:t>Tablones de anuncios del edificio</a:t>
            </a:r>
            <a:endParaRPr lang="es-ES_tradnl" sz="2600" dirty="0"/>
          </a:p>
          <a:p>
            <a:pPr lvl="2"/>
            <a:r>
              <a:rPr lang="es-ES" sz="2600" dirty="0"/>
              <a:t>Boletines</a:t>
            </a:r>
            <a:endParaRPr lang="es-ES_tradnl" sz="2600" dirty="0"/>
          </a:p>
          <a:p>
            <a:pPr lvl="2"/>
            <a:r>
              <a:rPr lang="es-ES" sz="2600" dirty="0"/>
              <a:t>Haga versiones pequeña para la Instalación de los Oficiales</a:t>
            </a:r>
            <a:endParaRPr lang="es-ES_tradnl" sz="2600" dirty="0"/>
          </a:p>
          <a:p>
            <a:pPr lvl="2"/>
            <a:r>
              <a:rPr lang="es-ES" sz="2600" dirty="0"/>
              <a:t>Sitio web (esto debe ser  propiedad y operado por la Logia. Algún Hermano, Secretario o Venerable Maestro puede tener la contraseñas) </a:t>
            </a:r>
            <a:endParaRPr lang="es-ES_tradnl" sz="2600" dirty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2527544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endParaRPr lang="en-US" sz="3100" dirty="0">
              <a:latin typeface="Lucida Sans" panose="020B0602030504020204" pitchFamily="34" charset="0"/>
            </a:endParaRPr>
          </a:p>
          <a:p>
            <a:r>
              <a:rPr lang="es-ES" sz="4000" dirty="0"/>
              <a:t>Paso 8: Ejecute el plan</a:t>
            </a:r>
            <a:endParaRPr lang="es-ES_tradnl" sz="4000" dirty="0"/>
          </a:p>
          <a:p>
            <a:pPr lvl="0"/>
            <a:r>
              <a:rPr lang="es-ES" sz="2800" dirty="0"/>
              <a:t>Los Comités lanzan el plan de la Logia </a:t>
            </a:r>
            <a:endParaRPr lang="es-ES_tradnl" sz="2800" dirty="0"/>
          </a:p>
          <a:p>
            <a:pPr lvl="0"/>
            <a:r>
              <a:rPr lang="es-ES" sz="2800" dirty="0"/>
              <a:t>Pida voluntarios para los comités después de la presentación del plan</a:t>
            </a:r>
            <a:endParaRPr lang="es-ES_tradnl" sz="2800" dirty="0"/>
          </a:p>
          <a:p>
            <a:pPr lvl="0"/>
            <a:r>
              <a:rPr lang="es-ES" sz="2800" dirty="0"/>
              <a:t>Clarifique las  prioridades para los presidentes de los comités por escrito</a:t>
            </a:r>
            <a:endParaRPr lang="es-ES_tradnl" sz="2800" dirty="0"/>
          </a:p>
          <a:p>
            <a:pPr lvl="0"/>
            <a:r>
              <a:rPr lang="es-ES" sz="2800" dirty="0"/>
              <a:t>Solicite actualizaciones periódicas y que se espera su asistencia</a:t>
            </a:r>
            <a:endParaRPr lang="es-ES_tradnl" sz="2800" dirty="0"/>
          </a:p>
          <a:p>
            <a:pPr lvl="0"/>
            <a:r>
              <a:rPr lang="es-ES" sz="2800" dirty="0"/>
              <a:t>Después de los nombramientos, fijen la fecha para reunirse con todos los miembros del comité</a:t>
            </a:r>
            <a:endParaRPr lang="es-ES_tradnl" sz="28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1" y="76200"/>
            <a:ext cx="8534400" cy="1143000"/>
          </a:xfrm>
        </p:spPr>
        <p:txBody>
          <a:bodyPr>
            <a:normAutofit fontScale="90000"/>
          </a:bodyPr>
          <a:lstStyle/>
          <a:p>
            <a:pPr lvl="0">
              <a:defRPr/>
            </a:pPr>
            <a:r>
              <a:rPr lang="es-ES_tradnl" dirty="0"/>
              <a:t>Plan de la Logia </a:t>
            </a:r>
            <a:r>
              <a:rPr lang="en-US" cap="none" dirty="0"/>
              <a:t>: </a:t>
            </a:r>
            <a:br>
              <a:rPr lang="en-US" cap="none" dirty="0"/>
            </a:br>
            <a:r>
              <a:rPr lang="es-ES_tradnl" cap="none" dirty="0"/>
              <a:t>Proceso de Ocho Pasos </a:t>
            </a:r>
            <a:r>
              <a:rPr lang="en-US" cap="none" dirty="0"/>
              <a:t>Cont.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5CAEF-3CA3-4B4C-A461-AF8DF828E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1" y="0"/>
            <a:ext cx="8534400" cy="1219200"/>
          </a:xfrm>
        </p:spPr>
        <p:txBody>
          <a:bodyPr>
            <a:normAutofit/>
          </a:bodyPr>
          <a:lstStyle/>
          <a:p>
            <a:r>
              <a:rPr lang="es-ES_tradnl" sz="3600" dirty="0"/>
              <a:t>Plan de la Logia </a:t>
            </a:r>
            <a:r>
              <a:rPr lang="en-US" sz="3600" cap="none" dirty="0"/>
              <a:t>: </a:t>
            </a:r>
            <a:br>
              <a:rPr lang="en-US" sz="3600" cap="none" dirty="0"/>
            </a:br>
            <a:r>
              <a:rPr lang="en-US" sz="3600" cap="none" dirty="0" err="1"/>
              <a:t>Proceso</a:t>
            </a:r>
            <a:r>
              <a:rPr lang="en-US" sz="3600" cap="none"/>
              <a:t> de </a:t>
            </a:r>
            <a:r>
              <a:rPr lang="en-US" sz="3600" cap="none" err="1"/>
              <a:t>Ocho</a:t>
            </a:r>
            <a:r>
              <a:rPr lang="en-US" sz="3600" cap="none"/>
              <a:t> </a:t>
            </a:r>
            <a:r>
              <a:rPr lang="en-US" sz="3600" cap="none" err="1"/>
              <a:t>Pasos</a:t>
            </a:r>
            <a:r>
              <a:rPr lang="en-US" sz="3600" cap="none"/>
              <a:t> Cont. </a:t>
            </a:r>
            <a:endParaRPr lang="es-ES_tradnl" sz="36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7DF660-3F88-F84F-A49B-D5D786F1E7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1" y="1828800"/>
            <a:ext cx="8608217" cy="4419600"/>
          </a:xfrm>
        </p:spPr>
        <p:txBody>
          <a:bodyPr>
            <a:normAutofit lnSpcReduction="10000"/>
          </a:bodyPr>
          <a:lstStyle/>
          <a:p>
            <a:pPr lvl="0"/>
            <a:r>
              <a:rPr lang="es-ES" sz="3600"/>
              <a:t>Paso 8: Ejecute el plan</a:t>
            </a:r>
            <a:endParaRPr lang="es-ES_tradnl"/>
          </a:p>
          <a:p>
            <a:pPr lvl="0"/>
            <a:r>
              <a:rPr lang="es-ES"/>
              <a:t>Pídales que completen un horario de tareas para cada actividad</a:t>
            </a:r>
            <a:endParaRPr lang="es-ES_tradnl"/>
          </a:p>
          <a:p>
            <a:pPr lvl="0"/>
            <a:r>
              <a:rPr lang="es-ES"/>
              <a:t>El comité debe identificar cada paso en la planificación de los evento, la fecha de finalización y la persona responsable</a:t>
            </a:r>
            <a:endParaRPr lang="es-ES_tradnl"/>
          </a:p>
          <a:p>
            <a:pPr lvl="0"/>
            <a:r>
              <a:rPr lang="es-ES"/>
              <a:t>Véase como el Venerable Maestro que es el miembro más trabajador de la Logia</a:t>
            </a:r>
            <a:endParaRPr lang="es-ES_tradnl"/>
          </a:p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589099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143000"/>
            <a:ext cx="7391400" cy="5486400"/>
          </a:xfrm>
        </p:spPr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es-ES" sz="1600" dirty="0"/>
              <a:t>Logia N ° 1  Anuario Tentativo de Tenidas  20XX</a:t>
            </a:r>
            <a:endParaRPr lang="es-ES_tradnl" sz="1600" dirty="0"/>
          </a:p>
          <a:p>
            <a:pPr>
              <a:buNone/>
            </a:pPr>
            <a:r>
              <a:rPr lang="es-ES_tradnl" sz="1600" dirty="0">
                <a:latin typeface="Lucida Sans" panose="020B0602030504020204" pitchFamily="34" charset="0"/>
              </a:rPr>
              <a:t>Hermano  Sagrado Individuo, </a:t>
            </a:r>
            <a:r>
              <a:rPr lang="en-US" sz="1600" dirty="0">
                <a:latin typeface="Lucida Sans" panose="020B0602030504020204" pitchFamily="34" charset="0"/>
              </a:rPr>
              <a:t>Venerable  Maestro</a:t>
            </a:r>
          </a:p>
          <a:p>
            <a:pPr>
              <a:buNone/>
            </a:pPr>
            <a:r>
              <a:rPr lang="en-US" sz="1600" dirty="0">
                <a:latin typeface="Lucida Sans" panose="020B0602030504020204" pitchFamily="34" charset="0"/>
              </a:rPr>
              <a:t> </a:t>
            </a:r>
          </a:p>
          <a:p>
            <a:pPr marL="137160" lvl="0" indent="0">
              <a:buNone/>
            </a:pPr>
            <a:r>
              <a:rPr lang="es-ES" sz="1600" dirty="0"/>
              <a:t>10 de Enero 	Tenida Extra Ordinaria	  Instalación de 20XX Oficiales</a:t>
            </a:r>
            <a:endParaRPr lang="es-ES_tradnl" sz="1600" dirty="0"/>
          </a:p>
          <a:p>
            <a:pPr marL="137160" lvl="0" indent="0">
              <a:buNone/>
            </a:pPr>
            <a:r>
              <a:rPr lang="es-ES" sz="1600" dirty="0"/>
              <a:t>13 de Enero 	Tenida Regular.	 	         1ra. Ten. Nombramiento de Comités </a:t>
            </a:r>
            <a:endParaRPr lang="es-ES_tradnl" sz="1600" dirty="0"/>
          </a:p>
          <a:p>
            <a:pPr marL="137160" lvl="0" indent="0">
              <a:buNone/>
            </a:pPr>
            <a:r>
              <a:rPr lang="es-ES" sz="1600" dirty="0"/>
              <a:t>27 de Enero 	Tenida Regular.		         Informe de auditoría</a:t>
            </a:r>
            <a:endParaRPr lang="es-ES_tradnl" sz="1600" dirty="0"/>
          </a:p>
          <a:p>
            <a:pPr marL="137160" lvl="0" indent="0">
              <a:buNone/>
            </a:pPr>
            <a:r>
              <a:rPr lang="es-ES" sz="1600" dirty="0"/>
              <a:t>10 de Febrero 	Tenida Regular		         Grado de Aprendiz Mason</a:t>
            </a:r>
            <a:endParaRPr lang="es-ES_tradnl" sz="1600" dirty="0"/>
          </a:p>
          <a:p>
            <a:pPr marL="137160" lvl="0" indent="0">
              <a:buNone/>
            </a:pPr>
            <a:r>
              <a:rPr lang="es-ES" sz="1600" dirty="0"/>
              <a:t>24 de Febrero 	Tenida Regular.		</a:t>
            </a:r>
            <a:endParaRPr lang="es-ES_tradnl" sz="1600" dirty="0"/>
          </a:p>
          <a:p>
            <a:pPr marL="137160" lvl="0" indent="0">
              <a:buNone/>
            </a:pPr>
            <a:r>
              <a:rPr lang="es-ES" sz="1600" dirty="0"/>
              <a:t>28 de Febrero 	Tenida Extra Ordinaria    Noche de traer a un amigo a la Logia</a:t>
            </a:r>
            <a:endParaRPr lang="es-ES_tradnl" sz="1600" dirty="0"/>
          </a:p>
          <a:p>
            <a:pPr marL="137160" lvl="0" indent="0">
              <a:buNone/>
            </a:pPr>
            <a:r>
              <a:rPr lang="es-ES" sz="1600" dirty="0"/>
              <a:t>10 de Marzo 	Tenida Regular. 	         Grado de Compañero Mason</a:t>
            </a:r>
            <a:endParaRPr lang="es-ES_tradnl" sz="1600" dirty="0"/>
          </a:p>
          <a:p>
            <a:pPr marL="137160" lvl="0" indent="0">
              <a:buNone/>
            </a:pPr>
            <a:r>
              <a:rPr lang="es-ES" sz="1600" dirty="0"/>
              <a:t>24 de Marzo 	Tenida Regular. 	         Noche Historia de la Logia </a:t>
            </a:r>
            <a:endParaRPr lang="es-ES_tradnl" sz="1600" dirty="0"/>
          </a:p>
          <a:p>
            <a:pPr marL="137160" lvl="0" indent="0">
              <a:buNone/>
            </a:pPr>
            <a:r>
              <a:rPr lang="es-ES" sz="1600" dirty="0"/>
              <a:t>14 de Abril 	Tenida Regular. 		 </a:t>
            </a:r>
            <a:endParaRPr lang="es-ES_tradnl" sz="1600" dirty="0"/>
          </a:p>
          <a:p>
            <a:pPr marL="137160" lvl="0" indent="0">
              <a:buNone/>
            </a:pPr>
            <a:r>
              <a:rPr lang="es-ES" sz="1600" dirty="0"/>
              <a:t>15 de Abril 						        Práctica del Grado </a:t>
            </a:r>
            <a:endParaRPr lang="es-ES_tradnl" sz="1600" dirty="0"/>
          </a:p>
          <a:p>
            <a:pPr marL="137160" lvl="0" indent="0">
              <a:buNone/>
            </a:pPr>
            <a:r>
              <a:rPr lang="es-ES" sz="1600" dirty="0"/>
              <a:t>28 de Abril 	Tenida Regular.		        Noche de Honor  a las Damas </a:t>
            </a:r>
            <a:endParaRPr lang="es-ES_tradnl" sz="1600" dirty="0"/>
          </a:p>
          <a:p>
            <a:pPr marL="137160" lvl="0" indent="0">
              <a:buNone/>
            </a:pPr>
            <a:r>
              <a:rPr lang="es-ES" sz="1600" dirty="0"/>
              <a:t>12 de Mayo 	Tenida Regular.		        Legislación de la Gran Logia.</a:t>
            </a:r>
            <a:endParaRPr lang="es-ES_tradnl" sz="1600" dirty="0"/>
          </a:p>
          <a:p>
            <a:pPr marL="137160" lvl="0" indent="0">
              <a:buNone/>
            </a:pPr>
            <a:r>
              <a:rPr lang="es-ES" sz="1600" dirty="0"/>
              <a:t>24 de Mayo 			 	                      Gran Logia Alta Cámara</a:t>
            </a:r>
            <a:endParaRPr lang="es-ES_tradnl" sz="1600" dirty="0"/>
          </a:p>
          <a:p>
            <a:pPr marL="137160" lvl="0" indent="0">
              <a:buNone/>
            </a:pPr>
            <a:r>
              <a:rPr lang="es-ES" sz="1600" dirty="0"/>
              <a:t>08 de Junio 	Tenida Regular. 	        Informe de la Gran Logia.</a:t>
            </a:r>
            <a:endParaRPr lang="es-ES_tradnl" sz="1600" dirty="0"/>
          </a:p>
          <a:p>
            <a:pPr marL="137160" lvl="0" indent="0">
              <a:buNone/>
            </a:pPr>
            <a:r>
              <a:rPr lang="es-ES" sz="1600" dirty="0"/>
              <a:t>22 de Junio 	Tenida Regular.</a:t>
            </a:r>
            <a:endParaRPr lang="es-ES_tradnl" sz="1600" dirty="0"/>
          </a:p>
          <a:p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1" y="76201"/>
            <a:ext cx="8534400" cy="838200"/>
          </a:xfrm>
        </p:spPr>
        <p:txBody>
          <a:bodyPr>
            <a:normAutofit/>
          </a:bodyPr>
          <a:lstStyle/>
          <a:p>
            <a:r>
              <a:rPr lang="en-US" dirty="0"/>
              <a:t>Plan de logia- </a:t>
            </a:r>
            <a:r>
              <a:rPr lang="es-ES_tradnl" dirty="0"/>
              <a:t>Ejemplos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3840162"/>
          </a:xfrm>
        </p:spPr>
        <p:txBody>
          <a:bodyPr>
            <a:normAutofit/>
          </a:bodyPr>
          <a:lstStyle/>
          <a:p>
            <a:r>
              <a:rPr lang="en-US" sz="6000" dirty="0"/>
              <a:t>PLANEANDO SU </a:t>
            </a:r>
            <a:r>
              <a:rPr lang="es-ES_tradnl" sz="6000" dirty="0"/>
              <a:t>AÑO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¿</a:t>
            </a:r>
            <a:r>
              <a:rPr lang="es-ES_tradnl" cap="none"/>
              <a:t>Preguntas o Sugerencias?</a:t>
            </a:r>
            <a:endParaRPr lang="es-ES_tradnl" cap="none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S_tradnl" cap="none"/>
              <a:t>Cierre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71600"/>
            <a:ext cx="6934200" cy="3428999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es-ES_tradnl" dirty="0"/>
          </a:p>
          <a:p>
            <a:pPr algn="ctr" fontAlgn="auto">
              <a:spcAft>
                <a:spcPts val="0"/>
              </a:spcAft>
              <a:defRPr/>
            </a:pPr>
            <a:r>
              <a:rPr lang="es-ES_tradnl" dirty="0"/>
              <a:t>Asegúrese de obtener su registro de finalización firmado y fechado</a:t>
            </a:r>
          </a:p>
          <a:p>
            <a:pPr algn="ctr" fontAlgn="auto">
              <a:spcAft>
                <a:spcPts val="0"/>
              </a:spcAft>
              <a:defRPr/>
            </a:pPr>
            <a:endParaRPr lang="es-ES_tradnl" dirty="0"/>
          </a:p>
          <a:p>
            <a:pPr algn="ctr" fontAlgn="auto">
              <a:spcAft>
                <a:spcPts val="0"/>
              </a:spcAft>
              <a:defRPr/>
            </a:pPr>
            <a:r>
              <a:rPr lang="es-ES_tradnl" dirty="0"/>
              <a:t> ¡Gracias por asistir!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922867"/>
            <a:ext cx="8608217" cy="5630333"/>
          </a:xfrm>
        </p:spPr>
        <p:txBody>
          <a:bodyPr>
            <a:normAutofit/>
          </a:bodyPr>
          <a:lstStyle/>
          <a:p>
            <a:r>
              <a:rPr lang="es-ES_tradnl" sz="2800" dirty="0"/>
              <a:t>En preparación para el año Masónico recuérdese de las ocho áreas de trabajo en Logia </a:t>
            </a:r>
          </a:p>
          <a:p>
            <a:pPr marL="651510" indent="-514350">
              <a:buFont typeface="+mj-lt"/>
              <a:buAutoNum type="arabicPeriod"/>
            </a:pPr>
            <a:r>
              <a:rPr lang="es-ES_tradnl" sz="2800" dirty="0"/>
              <a:t>Tenidas  y Eventos Regulares</a:t>
            </a:r>
          </a:p>
          <a:p>
            <a:pPr marL="651510" indent="-514350">
              <a:buFont typeface="+mj-lt"/>
              <a:buAutoNum type="arabicPeriod"/>
            </a:pPr>
            <a:r>
              <a:rPr lang="es-ES_tradnl" sz="2800" dirty="0"/>
              <a:t>Ritual </a:t>
            </a:r>
          </a:p>
          <a:p>
            <a:pPr marL="651510" indent="-514350">
              <a:buFont typeface="+mj-lt"/>
              <a:buAutoNum type="arabicPeriod"/>
            </a:pPr>
            <a:r>
              <a:rPr lang="es-ES_tradnl" sz="2800" dirty="0"/>
              <a:t>Actividades de la Gran Logia </a:t>
            </a:r>
          </a:p>
          <a:p>
            <a:pPr marL="651510" indent="-514350">
              <a:buFont typeface="+mj-lt"/>
              <a:buAutoNum type="arabicPeriod"/>
            </a:pPr>
            <a:r>
              <a:rPr lang="es-ES_tradnl" sz="2800" dirty="0"/>
              <a:t>Confraternidad </a:t>
            </a:r>
          </a:p>
          <a:p>
            <a:pPr marL="651510" indent="-514350">
              <a:buFont typeface="+mj-lt"/>
              <a:buAutoNum type="arabicPeriod"/>
            </a:pPr>
            <a:r>
              <a:rPr lang="es-ES_tradnl" sz="2800" dirty="0"/>
              <a:t>Servicio a la Fraternidad y Comunidad</a:t>
            </a:r>
          </a:p>
          <a:p>
            <a:pPr marL="651510" indent="-514350">
              <a:buFont typeface="+mj-lt"/>
              <a:buAutoNum type="arabicPeriod"/>
            </a:pPr>
            <a:r>
              <a:rPr lang="es-ES_tradnl" sz="2800" dirty="0"/>
              <a:t>Membresía </a:t>
            </a:r>
          </a:p>
          <a:p>
            <a:pPr marL="651510" indent="-514350">
              <a:buFont typeface="+mj-lt"/>
              <a:buAutoNum type="arabicPeriod"/>
            </a:pPr>
            <a:r>
              <a:rPr lang="es-ES_tradnl" sz="2800" dirty="0"/>
              <a:t>Comunicación</a:t>
            </a:r>
          </a:p>
          <a:p>
            <a:pPr marL="651510" indent="-514350">
              <a:buFont typeface="+mj-lt"/>
              <a:buAutoNum type="arabicPeriod"/>
            </a:pPr>
            <a:r>
              <a:rPr lang="es-ES_tradnl" sz="2800" dirty="0"/>
              <a:t>Finanzas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3200400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100" b="1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1" y="76200"/>
            <a:ext cx="8534400" cy="846667"/>
          </a:xfrm>
        </p:spPr>
        <p:txBody>
          <a:bodyPr>
            <a:normAutofit/>
          </a:bodyPr>
          <a:lstStyle/>
          <a:p>
            <a:r>
              <a:rPr lang="es-ES_tradnl" dirty="0"/>
              <a:t>Plan de la Logia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rmAutofit fontScale="92500"/>
          </a:bodyPr>
          <a:lstStyle/>
          <a:p>
            <a:r>
              <a:rPr lang="es-ES_tradnl" sz="2200" dirty="0"/>
              <a:t>Los Ocho Pasos mas importantes para planificar </a:t>
            </a:r>
          </a:p>
          <a:p>
            <a:pPr lvl="0"/>
            <a:r>
              <a:rPr lang="es-ES_tradnl" sz="2200" dirty="0"/>
              <a:t>Contiene cinco elementos cruciales</a:t>
            </a:r>
          </a:p>
          <a:p>
            <a:pPr lvl="1"/>
            <a:r>
              <a:rPr lang="es-ES_tradnl" sz="2200" dirty="0"/>
              <a:t>La participación de los líderes y miembros</a:t>
            </a:r>
          </a:p>
          <a:p>
            <a:pPr lvl="1"/>
            <a:r>
              <a:rPr lang="es-ES_tradnl" sz="2200" dirty="0"/>
              <a:t>Análisis de los puntos fuertes  y débiles</a:t>
            </a:r>
          </a:p>
          <a:p>
            <a:pPr lvl="1"/>
            <a:r>
              <a:rPr lang="es-ES_tradnl" sz="2200" dirty="0"/>
              <a:t>Una libre conversación  y aprobación de las posibles soluciones </a:t>
            </a:r>
          </a:p>
          <a:p>
            <a:pPr lvl="1"/>
            <a:r>
              <a:rPr lang="es-ES_tradnl" sz="2200" dirty="0"/>
              <a:t>Comunicación amplia del plan y sus objetivos</a:t>
            </a:r>
          </a:p>
          <a:p>
            <a:pPr lvl="1"/>
            <a:r>
              <a:rPr lang="es-ES_tradnl" sz="2200" dirty="0"/>
              <a:t>Participación de los líderes y los miembros, comprometiéndose a poner el plan en práctica </a:t>
            </a:r>
          </a:p>
          <a:p>
            <a:pPr lvl="0"/>
            <a:r>
              <a:rPr lang="es-ES_tradnl" sz="2200" dirty="0"/>
              <a:t>Asegúrese de tener suficiente tiempo para que el equipo de Oficiales pueda  desarrollar el plan </a:t>
            </a:r>
          </a:p>
          <a:p>
            <a:pPr lvl="0"/>
            <a:r>
              <a:rPr lang="es-ES_tradnl" sz="2200" dirty="0"/>
              <a:t>Permita un mínimo de dos meses para completar los Ocho Pasos </a:t>
            </a:r>
          </a:p>
          <a:p>
            <a:pPr lvl="0"/>
            <a:r>
              <a:rPr lang="es-ES_tradnl" sz="2200" dirty="0"/>
              <a:t>Comience la planificación no a más tardar que a fines de Septiembre o principios de Octubre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1" y="76200"/>
            <a:ext cx="8534400" cy="846667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s-ES_tradnl" dirty="0"/>
              <a:t>Plan de la Logia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399"/>
            <a:ext cx="8229600" cy="5723467"/>
          </a:xfrm>
        </p:spPr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es-ES_tradnl" dirty="0"/>
              <a:t>Paso 1: La Dirección del Venerable Maestro</a:t>
            </a:r>
          </a:p>
          <a:p>
            <a:r>
              <a:rPr lang="es-ES_tradnl" dirty="0"/>
              <a:t>Comience por preguntarse: "Cuando termine de servir como Venerable Maestro, quiero que el año sea recordado por ..."</a:t>
            </a:r>
          </a:p>
          <a:p>
            <a:pPr marL="1648206" lvl="4" indent="-514350">
              <a:buFont typeface="+mj-lt"/>
              <a:buAutoNum type="arabicPeriod"/>
            </a:pPr>
            <a:r>
              <a:rPr lang="es-ES_tradnl" sz="2600" dirty="0"/>
              <a:t>Mejorar Ritual</a:t>
            </a:r>
          </a:p>
          <a:p>
            <a:pPr marL="1648206" lvl="4" indent="-514350">
              <a:buFont typeface="+mj-lt"/>
              <a:buAutoNum type="arabicPeriod"/>
            </a:pPr>
            <a:r>
              <a:rPr lang="es-ES_tradnl" sz="2600" dirty="0"/>
              <a:t>Aumentar la Confraternidad</a:t>
            </a:r>
          </a:p>
          <a:p>
            <a:pPr marL="1648206" lvl="4" indent="-514350">
              <a:buFont typeface="+mj-lt"/>
              <a:buAutoNum type="arabicPeriod"/>
            </a:pPr>
            <a:r>
              <a:rPr lang="es-ES_tradnl" sz="2600" dirty="0"/>
              <a:t>Ser un buen siervo de la Masonería </a:t>
            </a:r>
          </a:p>
          <a:p>
            <a:pPr marL="1648206" lvl="4" indent="-514350">
              <a:buFont typeface="+mj-lt"/>
              <a:buAutoNum type="arabicPeriod"/>
            </a:pPr>
            <a:r>
              <a:rPr lang="es-ES_tradnl" sz="2600" dirty="0"/>
              <a:t>Implementar / Mejorar la Educación Masónica </a:t>
            </a:r>
          </a:p>
          <a:p>
            <a:pPr marL="1648206" lvl="4" indent="-514350">
              <a:buFont typeface="+mj-lt"/>
              <a:buAutoNum type="arabicPeriod"/>
            </a:pPr>
            <a:r>
              <a:rPr lang="es-ES_tradnl" sz="2600" dirty="0"/>
              <a:t>Implementar / Mejorar el Sistema de Mentores </a:t>
            </a:r>
          </a:p>
          <a:p>
            <a:pPr marL="1648206" lvl="4" indent="-514350">
              <a:buFont typeface="+mj-lt"/>
              <a:buAutoNum type="arabicPeriod"/>
            </a:pPr>
            <a:r>
              <a:rPr lang="es-ES_tradnl" sz="2600" dirty="0"/>
              <a:t>Plan de Embellecimiento de la Propiedad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4300" y="67732"/>
            <a:ext cx="8915400" cy="846667"/>
          </a:xfrm>
        </p:spPr>
        <p:txBody>
          <a:bodyPr>
            <a:noAutofit/>
          </a:bodyPr>
          <a:lstStyle/>
          <a:p>
            <a:pPr lvl="0">
              <a:defRPr/>
            </a:pPr>
            <a:r>
              <a:rPr lang="es-ES_tradnl" sz="3200" dirty="0"/>
              <a:t>Plan de la Logia </a:t>
            </a:r>
            <a:r>
              <a:rPr lang="en-US" sz="3200" cap="none" dirty="0"/>
              <a:t>: </a:t>
            </a:r>
            <a:br>
              <a:rPr lang="en-US" sz="3200" cap="none" dirty="0"/>
            </a:br>
            <a:r>
              <a:rPr lang="es-ES_tradnl" sz="3200" cap="none" dirty="0"/>
              <a:t>Proceso de Ocho Pasos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87511-F827-894D-94D1-BE5CA1D2C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1" y="1"/>
            <a:ext cx="8534400" cy="1143000"/>
          </a:xfrm>
        </p:spPr>
        <p:txBody>
          <a:bodyPr>
            <a:normAutofit/>
          </a:bodyPr>
          <a:lstStyle/>
          <a:p>
            <a:r>
              <a:rPr lang="es-ES_tradnl" sz="3200" dirty="0"/>
              <a:t>Plan de la Logia </a:t>
            </a:r>
            <a:r>
              <a:rPr lang="en-US" sz="3200" cap="none" dirty="0"/>
              <a:t>: </a:t>
            </a:r>
            <a:br>
              <a:rPr lang="en-US" sz="3200" cap="none" dirty="0"/>
            </a:br>
            <a:r>
              <a:rPr lang="es-ES_tradnl" sz="3200" cap="none" dirty="0"/>
              <a:t>Proceso de Ocho Pasos </a:t>
            </a:r>
            <a:r>
              <a:rPr lang="en-US" sz="3200" cap="none" dirty="0"/>
              <a:t>Cont. </a:t>
            </a:r>
            <a:endParaRPr lang="es-ES_tradnl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D9F69A-FB28-F141-950C-838085F3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1" y="1295400"/>
            <a:ext cx="8608217" cy="5181600"/>
          </a:xfrm>
        </p:spPr>
        <p:txBody>
          <a:bodyPr>
            <a:normAutofit lnSpcReduction="10000"/>
          </a:bodyPr>
          <a:lstStyle/>
          <a:p>
            <a:pPr marL="1456182" lvl="3" indent="-514350">
              <a:buFont typeface="+mj-lt"/>
              <a:buAutoNum type="arabicPeriod" startAt="7"/>
            </a:pPr>
            <a:r>
              <a:rPr lang="es-ES_tradnl" sz="2600" dirty="0"/>
              <a:t>Aumentar la participación de los miembros en  general y las Tenidas en particular. </a:t>
            </a:r>
          </a:p>
          <a:p>
            <a:pPr marL="1456182" lvl="3" indent="-514350">
              <a:buFont typeface="+mj-lt"/>
              <a:buAutoNum type="arabicPeriod" startAt="7"/>
            </a:pPr>
            <a:r>
              <a:rPr lang="es-ES_tradnl" sz="2600" dirty="0"/>
              <a:t>Mejorar la comunicación con los miembros</a:t>
            </a:r>
          </a:p>
          <a:p>
            <a:pPr marL="1456182" lvl="3" indent="-514350">
              <a:buFont typeface="+mj-lt"/>
              <a:buAutoNum type="arabicPeriod" startAt="7"/>
            </a:pPr>
            <a:r>
              <a:rPr lang="es-ES_tradnl" sz="2600" dirty="0"/>
              <a:t>Atender a las necesidades de la Membresía</a:t>
            </a:r>
          </a:p>
          <a:p>
            <a:pPr marL="1456182" lvl="3" indent="-514350">
              <a:buFont typeface="+mj-lt"/>
              <a:buAutoNum type="arabicPeriod" startAt="7"/>
            </a:pPr>
            <a:r>
              <a:rPr lang="es-ES_tradnl" sz="2600" dirty="0"/>
              <a:t>Inicie y organice una biblioteca</a:t>
            </a:r>
          </a:p>
          <a:p>
            <a:pPr lvl="4"/>
            <a:r>
              <a:rPr lang="es-ES_tradnl" sz="2400" dirty="0"/>
              <a:t>Identifique las actividades que apoyen el logro de sus objetivos</a:t>
            </a:r>
          </a:p>
          <a:p>
            <a:pPr lvl="4"/>
            <a:r>
              <a:rPr lang="es-ES_tradnl" sz="2400" dirty="0"/>
              <a:t>Tenga en cuenta los comités que se van a necesitar,  traiga al frente este tema y el anterior por medio de comunicaciones.</a:t>
            </a:r>
          </a:p>
          <a:p>
            <a:pPr lvl="4"/>
            <a:r>
              <a:rPr lang="es-ES_tradnl" sz="2400" dirty="0"/>
              <a:t>¿Puede obtener un vocero para reclutar los miembros a la causa?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004184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15000"/>
          </a:xfrm>
        </p:spPr>
        <p:txBody>
          <a:bodyPr>
            <a:normAutofit fontScale="92500" lnSpcReduction="20000"/>
          </a:bodyPr>
          <a:lstStyle/>
          <a:p>
            <a:r>
              <a:rPr lang="es-ES_tradnl" dirty="0"/>
              <a:t>Paso 2: Cada Miembro tiene algo que ofrecer</a:t>
            </a:r>
          </a:p>
          <a:p>
            <a:pPr lvl="1"/>
            <a:r>
              <a:rPr lang="es-ES_tradnl" sz="3000" dirty="0"/>
              <a:t>Como líder de la Logia, necesitas saber lo que quieren sus miembros</a:t>
            </a:r>
          </a:p>
          <a:p>
            <a:pPr lvl="1"/>
            <a:r>
              <a:rPr lang="es-ES_tradnl" sz="3000" dirty="0"/>
              <a:t>Haga preguntas de sus miembros (TODOS)</a:t>
            </a:r>
          </a:p>
          <a:p>
            <a:pPr lvl="1"/>
            <a:r>
              <a:rPr lang="es-ES_tradnl" sz="3000" dirty="0"/>
              <a:t>El Venerable Maestro actual puede enviar una encuesta a cada miembro de la Logia (versiones electrónicas y en papel)</a:t>
            </a:r>
          </a:p>
          <a:p>
            <a:pPr lvl="2"/>
            <a:r>
              <a:rPr lang="es-ES_tradnl" sz="2600" dirty="0"/>
              <a:t>Ayuda a planificar al Venerable Maestro entrante</a:t>
            </a:r>
          </a:p>
          <a:p>
            <a:pPr lvl="1"/>
            <a:r>
              <a:rPr lang="es-ES_tradnl" sz="3000" dirty="0"/>
              <a:t>Haga preguntas como:</a:t>
            </a:r>
          </a:p>
          <a:p>
            <a:pPr lvl="2"/>
            <a:r>
              <a:rPr lang="es-ES_tradnl" dirty="0"/>
              <a:t>¿</a:t>
            </a:r>
            <a:r>
              <a:rPr lang="es-ES_tradnl" sz="2600" dirty="0"/>
              <a:t>Puntos más fuertes de la Logia?</a:t>
            </a:r>
          </a:p>
          <a:p>
            <a:pPr lvl="2"/>
            <a:r>
              <a:rPr lang="es-ES_tradnl" sz="2600" dirty="0"/>
              <a:t>¿Puntos más débiles de la Logia?</a:t>
            </a:r>
          </a:p>
          <a:p>
            <a:pPr lvl="2"/>
            <a:r>
              <a:rPr lang="es-ES_tradnl" sz="2600" dirty="0"/>
              <a:t>¿El Ritual de los Grados necesitan mejorar? ¿Cómo?</a:t>
            </a:r>
          </a:p>
          <a:p>
            <a:pPr lvl="2"/>
            <a:r>
              <a:rPr lang="es-ES_tradnl" sz="2600" dirty="0"/>
              <a:t>¿Qué puede hacer la Logia para satisfacer mejor a sus necesidades?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>
            <a:normAutofit fontScale="90000"/>
          </a:bodyPr>
          <a:lstStyle/>
          <a:p>
            <a:pPr lvl="0">
              <a:defRPr/>
            </a:pPr>
            <a:r>
              <a:rPr lang="es-ES_tradnl" sz="4000" dirty="0"/>
              <a:t>Plan de la Logia </a:t>
            </a:r>
            <a:r>
              <a:rPr lang="en-US" sz="4000" cap="none" dirty="0"/>
              <a:t>: </a:t>
            </a:r>
            <a:br>
              <a:rPr lang="en-US" sz="4000" cap="none" dirty="0"/>
            </a:br>
            <a:r>
              <a:rPr lang="es-ES_tradnl" sz="4000" cap="none" dirty="0"/>
              <a:t>Proceso de Ocho Pasos </a:t>
            </a:r>
            <a:r>
              <a:rPr lang="en-US" sz="4000" cap="none" dirty="0"/>
              <a:t>Cont.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915400" cy="5334000"/>
          </a:xfrm>
        </p:spPr>
        <p:txBody>
          <a:bodyPr>
            <a:normAutofit lnSpcReduction="10000"/>
          </a:bodyPr>
          <a:lstStyle/>
          <a:p>
            <a:r>
              <a:rPr lang="es-ES_tradnl" sz="3500" dirty="0"/>
              <a:t>Paso 3: Identificar las áreas clave de trabajo</a:t>
            </a:r>
          </a:p>
          <a:p>
            <a:pPr lvl="0"/>
            <a:r>
              <a:rPr lang="es-ES_tradnl" sz="3000" dirty="0"/>
              <a:t>Llame una reunión con el Venerable Maestro y los Vigilantes entrantes para exponer las áreas de su Logia que necesitan atención</a:t>
            </a:r>
          </a:p>
          <a:p>
            <a:pPr lvl="1"/>
            <a:r>
              <a:rPr lang="es-ES_tradnl" sz="3000" dirty="0"/>
              <a:t>Todos los problemas no se resuelven en un día</a:t>
            </a:r>
          </a:p>
          <a:p>
            <a:pPr lvl="0"/>
            <a:r>
              <a:rPr lang="es-ES_tradnl" sz="3000" dirty="0"/>
              <a:t>Continúe los diálogos para determinar un largo enfoque para resolver las necesidades de la Logia </a:t>
            </a:r>
          </a:p>
          <a:p>
            <a:pPr lvl="1"/>
            <a:r>
              <a:rPr lang="es-ES_tradnl" sz="3000" dirty="0"/>
              <a:t>Incluya ideas de lo que puede ocurrir cada año</a:t>
            </a:r>
          </a:p>
          <a:p>
            <a:pPr lvl="0"/>
            <a:r>
              <a:rPr lang="es-ES_tradnl" sz="3000" dirty="0"/>
              <a:t>Las decisiones de estas primeras reuniones dirigirán el equipo de planificación de la Logia de cada año</a:t>
            </a:r>
          </a:p>
          <a:p>
            <a:pPr lvl="1"/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1" y="76200"/>
            <a:ext cx="8534400" cy="922867"/>
          </a:xfrm>
        </p:spPr>
        <p:txBody>
          <a:bodyPr>
            <a:normAutofit fontScale="90000"/>
          </a:bodyPr>
          <a:lstStyle/>
          <a:p>
            <a:pPr lvl="0">
              <a:defRPr/>
            </a:pPr>
            <a:r>
              <a:rPr lang="es-ES_tradnl" dirty="0"/>
              <a:t>Plan de la Logia </a:t>
            </a:r>
            <a:r>
              <a:rPr lang="en-US" cap="none" dirty="0"/>
              <a:t>: </a:t>
            </a:r>
            <a:br>
              <a:rPr lang="en-US" cap="none" dirty="0"/>
            </a:br>
            <a:r>
              <a:rPr lang="es-ES_tradnl" cap="none" dirty="0"/>
              <a:t>Proceso de Ocho Pasos </a:t>
            </a:r>
            <a:r>
              <a:rPr lang="en-US" cap="none" dirty="0"/>
              <a:t>Cont.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5105400"/>
          </a:xfrm>
        </p:spPr>
        <p:txBody>
          <a:bodyPr>
            <a:normAutofit lnSpcReduction="10000"/>
          </a:bodyPr>
          <a:lstStyle/>
          <a:p>
            <a:pPr lvl="0"/>
            <a:r>
              <a:rPr lang="es-ES_tradnl" dirty="0"/>
              <a:t>Paso 3: Identificar las áreas clave de trabajo cont.</a:t>
            </a:r>
          </a:p>
          <a:p>
            <a:pPr lvl="0"/>
            <a:r>
              <a:rPr lang="es-ES_tradnl" dirty="0"/>
              <a:t>El equipo de planificación se debe. comprender de</a:t>
            </a:r>
          </a:p>
          <a:p>
            <a:pPr lvl="1"/>
            <a:r>
              <a:rPr lang="es-ES_tradnl" sz="2400" dirty="0"/>
              <a:t>Ex Venerable Maestros  eficaces  </a:t>
            </a:r>
          </a:p>
          <a:p>
            <a:pPr lvl="1"/>
            <a:r>
              <a:rPr lang="es-ES_tradnl" sz="2400" dirty="0"/>
              <a:t>Hombre de negocios o propietarios</a:t>
            </a:r>
          </a:p>
          <a:p>
            <a:pPr lvl="1"/>
            <a:r>
              <a:rPr lang="es-ES_tradnl" sz="2400" dirty="0"/>
              <a:t>De recientes Maestros Masones </a:t>
            </a:r>
          </a:p>
          <a:p>
            <a:pPr lvl="1"/>
            <a:r>
              <a:rPr lang="es-ES_tradnl" sz="2400" dirty="0"/>
              <a:t>Presidentes eficaces</a:t>
            </a:r>
          </a:p>
          <a:p>
            <a:pPr lvl="1"/>
            <a:r>
              <a:rPr lang="es-ES_tradnl" sz="2400" dirty="0"/>
              <a:t>Planificadores adiestrados</a:t>
            </a:r>
          </a:p>
          <a:p>
            <a:pPr lvl="1"/>
            <a:r>
              <a:rPr lang="es-ES_tradnl" sz="2400" dirty="0"/>
              <a:t>Buenos comunicadores</a:t>
            </a:r>
          </a:p>
          <a:p>
            <a:pPr lvl="1"/>
            <a:r>
              <a:rPr lang="es-ES_tradnl" sz="2400" dirty="0"/>
              <a:t>Miembros Interesados </a:t>
            </a:r>
          </a:p>
          <a:p>
            <a:pPr lvl="1"/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6200" y="152400"/>
            <a:ext cx="9067800" cy="1066800"/>
          </a:xfrm>
        </p:spPr>
        <p:txBody>
          <a:bodyPr>
            <a:normAutofit fontScale="90000"/>
          </a:bodyPr>
          <a:lstStyle/>
          <a:p>
            <a:pPr lvl="0">
              <a:defRPr/>
            </a:pPr>
            <a:r>
              <a:rPr lang="es-ES_tradnl" dirty="0"/>
              <a:t>Plan de la Logia </a:t>
            </a:r>
            <a:r>
              <a:rPr lang="en-US" cap="none" dirty="0"/>
              <a:t>: </a:t>
            </a:r>
            <a:br>
              <a:rPr lang="en-US" cap="none" dirty="0"/>
            </a:br>
            <a:r>
              <a:rPr lang="es-ES_tradnl" cap="none" dirty="0"/>
              <a:t>Proceso de Ocho Pasos </a:t>
            </a:r>
            <a:r>
              <a:rPr lang="en-US" cap="none" dirty="0"/>
              <a:t>Cont.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MC.potx" id="{95627404-7B3B-4F2D-98EF-D7D665D890A1}" vid="{07082B2F-5168-46F0-B034-2A3D0C3AE90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926</TotalTime>
  <Words>1564</Words>
  <Application>Microsoft Macintosh PowerPoint</Application>
  <PresentationFormat>On-screen Show (4:3)</PresentationFormat>
  <Paragraphs>179</Paragraphs>
  <Slides>21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Book Antiqua</vt:lpstr>
      <vt:lpstr>Calibri</vt:lpstr>
      <vt:lpstr>Calibri Light</vt:lpstr>
      <vt:lpstr>Lucida Sans</vt:lpstr>
      <vt:lpstr>Celestial</vt:lpstr>
      <vt:lpstr> Entrenamiento DE Liderazgo Masónico </vt:lpstr>
      <vt:lpstr>PLANEANDO SU AÑO</vt:lpstr>
      <vt:lpstr>Plan de la Logia  </vt:lpstr>
      <vt:lpstr>Plan de la Logia </vt:lpstr>
      <vt:lpstr>Plan de la Logia :  Proceso de Ocho Pasos</vt:lpstr>
      <vt:lpstr>Plan de la Logia :  Proceso de Ocho Pasos Cont. </vt:lpstr>
      <vt:lpstr>Plan de la Logia :  Proceso de Ocho Pasos Cont. </vt:lpstr>
      <vt:lpstr>Plan de la Logia :  Proceso de Ocho Pasos Cont. </vt:lpstr>
      <vt:lpstr>Plan de la Logia :  Proceso de Ocho Pasos Cont. </vt:lpstr>
      <vt:lpstr>Plan de la Logia :  Proceso de Ocho Pasos Cont. </vt:lpstr>
      <vt:lpstr>Plan de la Logia :  Proceso de Ocho Pasos Cont. </vt:lpstr>
      <vt:lpstr>Plan de la Logia :  Proceso de Ocho Pasos Cont. </vt:lpstr>
      <vt:lpstr>Plan de la Logia :  Proceso de Ocho Pasos Cont. </vt:lpstr>
      <vt:lpstr>Plan de la Logia :  Proceso de Ocho Pasos Cont. </vt:lpstr>
      <vt:lpstr>Plan de la Logia :  Proceso de Ocho Pasos Cont. </vt:lpstr>
      <vt:lpstr>Plan de la Logia :  Proceso de Ocho Pasos Cont. </vt:lpstr>
      <vt:lpstr>Plan de la Logia :  Proceso de Ocho Pasos Cont. </vt:lpstr>
      <vt:lpstr>Plan de la Logia :  Proceso de Ocho Pasos Cont. </vt:lpstr>
      <vt:lpstr>Plan de logia- Ejemplos</vt:lpstr>
      <vt:lpstr>¿Preguntas o Sugerencias?</vt:lpstr>
      <vt:lpstr>Cierre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Doc</dc:creator>
  <cp:lastModifiedBy>Jorge Aladro</cp:lastModifiedBy>
  <cp:revision>114</cp:revision>
  <dcterms:created xsi:type="dcterms:W3CDTF">2010-08-18T20:46:56Z</dcterms:created>
  <dcterms:modified xsi:type="dcterms:W3CDTF">2020-08-02T15:48:25Z</dcterms:modified>
</cp:coreProperties>
</file>