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88"/>
  </p:notesMasterIdLst>
  <p:sldIdLst>
    <p:sldId id="363" r:id="rId2"/>
    <p:sldId id="364" r:id="rId3"/>
    <p:sldId id="365" r:id="rId4"/>
    <p:sldId id="366" r:id="rId5"/>
    <p:sldId id="367" r:id="rId6"/>
    <p:sldId id="368" r:id="rId7"/>
    <p:sldId id="369" r:id="rId8"/>
    <p:sldId id="370" r:id="rId9"/>
    <p:sldId id="371" r:id="rId10"/>
    <p:sldId id="372" r:id="rId11"/>
    <p:sldId id="373" r:id="rId12"/>
    <p:sldId id="374" r:id="rId13"/>
    <p:sldId id="375" r:id="rId14"/>
    <p:sldId id="376" r:id="rId15"/>
    <p:sldId id="377" r:id="rId16"/>
    <p:sldId id="378" r:id="rId17"/>
    <p:sldId id="446" r:id="rId18"/>
    <p:sldId id="379" r:id="rId19"/>
    <p:sldId id="380" r:id="rId20"/>
    <p:sldId id="381" r:id="rId21"/>
    <p:sldId id="382" r:id="rId22"/>
    <p:sldId id="383" r:id="rId23"/>
    <p:sldId id="384" r:id="rId24"/>
    <p:sldId id="385" r:id="rId25"/>
    <p:sldId id="386" r:id="rId26"/>
    <p:sldId id="387" r:id="rId27"/>
    <p:sldId id="388" r:id="rId28"/>
    <p:sldId id="389" r:id="rId29"/>
    <p:sldId id="390" r:id="rId30"/>
    <p:sldId id="391" r:id="rId31"/>
    <p:sldId id="392" r:id="rId32"/>
    <p:sldId id="393" r:id="rId33"/>
    <p:sldId id="394" r:id="rId34"/>
    <p:sldId id="395" r:id="rId35"/>
    <p:sldId id="396" r:id="rId36"/>
    <p:sldId id="397" r:id="rId37"/>
    <p:sldId id="398" r:id="rId38"/>
    <p:sldId id="399" r:id="rId39"/>
    <p:sldId id="400" r:id="rId40"/>
    <p:sldId id="401" r:id="rId41"/>
    <p:sldId id="402" r:id="rId42"/>
    <p:sldId id="403" r:id="rId43"/>
    <p:sldId id="404" r:id="rId44"/>
    <p:sldId id="405" r:id="rId45"/>
    <p:sldId id="406" r:id="rId46"/>
    <p:sldId id="407" r:id="rId47"/>
    <p:sldId id="408" r:id="rId48"/>
    <p:sldId id="409" r:id="rId49"/>
    <p:sldId id="410" r:id="rId50"/>
    <p:sldId id="411" r:id="rId51"/>
    <p:sldId id="412" r:id="rId52"/>
    <p:sldId id="413" r:id="rId53"/>
    <p:sldId id="447" r:id="rId54"/>
    <p:sldId id="414" r:id="rId55"/>
    <p:sldId id="415" r:id="rId56"/>
    <p:sldId id="416" r:id="rId57"/>
    <p:sldId id="417" r:id="rId58"/>
    <p:sldId id="448" r:id="rId59"/>
    <p:sldId id="418" r:id="rId60"/>
    <p:sldId id="419" r:id="rId61"/>
    <p:sldId id="420" r:id="rId62"/>
    <p:sldId id="421" r:id="rId63"/>
    <p:sldId id="422" r:id="rId64"/>
    <p:sldId id="423" r:id="rId65"/>
    <p:sldId id="424" r:id="rId66"/>
    <p:sldId id="425" r:id="rId67"/>
    <p:sldId id="426" r:id="rId68"/>
    <p:sldId id="427" r:id="rId69"/>
    <p:sldId id="428" r:id="rId70"/>
    <p:sldId id="429" r:id="rId71"/>
    <p:sldId id="430" r:id="rId72"/>
    <p:sldId id="431" r:id="rId73"/>
    <p:sldId id="432" r:id="rId74"/>
    <p:sldId id="433" r:id="rId75"/>
    <p:sldId id="434" r:id="rId76"/>
    <p:sldId id="435" r:id="rId77"/>
    <p:sldId id="436" r:id="rId78"/>
    <p:sldId id="437" r:id="rId79"/>
    <p:sldId id="438" r:id="rId80"/>
    <p:sldId id="439" r:id="rId81"/>
    <p:sldId id="440" r:id="rId82"/>
    <p:sldId id="441" r:id="rId83"/>
    <p:sldId id="442" r:id="rId84"/>
    <p:sldId id="443" r:id="rId85"/>
    <p:sldId id="444" r:id="rId86"/>
    <p:sldId id="445" r:id="rId8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217" autoAdjust="0"/>
    <p:restoredTop sz="94513" autoAdjust="0"/>
  </p:normalViewPr>
  <p:slideViewPr>
    <p:cSldViewPr>
      <p:cViewPr varScale="1">
        <p:scale>
          <a:sx n="81" d="100"/>
          <a:sy n="81" d="100"/>
        </p:scale>
        <p:origin x="917" y="5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dirty="0"/>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8/26/2020</a:t>
            </a:fld>
            <a:endParaRPr lang="en-US" dirty="0"/>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dirty="0"/>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hasCustomPrompt="1"/>
          </p:nvPr>
        </p:nvSpPr>
        <p:spPr>
          <a:xfrm>
            <a:off x="457201" y="1964267"/>
            <a:ext cx="7912894" cy="1813653"/>
          </a:xfrm>
        </p:spPr>
        <p:txBody>
          <a:bodyPr anchor="b">
            <a:normAutofit/>
          </a:bodyPr>
          <a:lstStyle>
            <a:lvl1pPr algn="ctr">
              <a:defRPr sz="4800" cap="none">
                <a:effectLst/>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hasCustomPrompt="1"/>
          </p:nvPr>
        </p:nvSpPr>
        <p:spPr>
          <a:xfrm>
            <a:off x="457201" y="3886201"/>
            <a:ext cx="7912893" cy="1905000"/>
          </a:xfrm>
        </p:spPr>
        <p:txBody>
          <a:bodyPr anchor="t">
            <a:normAutofit/>
          </a:bodyPr>
          <a:lstStyle>
            <a:lvl1pPr marL="0" indent="0" algn="ctr">
              <a:buNone/>
              <a:defRPr sz="2800" cap="none">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8/26/2020</a:t>
            </a:fld>
            <a:endParaRPr lang="en-US" dirty="0"/>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dirty="0"/>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dirty="0"/>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hasCustomPrompt="1"/>
          </p:nvPr>
        </p:nvSpPr>
        <p:spPr>
          <a:xfrm>
            <a:off x="935830" y="576262"/>
            <a:ext cx="7598570" cy="566738"/>
          </a:xfrm>
        </p:spPr>
        <p:txBody>
          <a:bodyPr anchor="b">
            <a:normAutofit/>
          </a:bodyPr>
          <a:lstStyle>
            <a:lvl1pPr algn="ctr">
              <a:defRPr sz="2000" b="0" cap="none"/>
            </a:lvl1pPr>
          </a:lstStyle>
          <a:p>
            <a:r>
              <a:rPr lang="en-US" dirty="0"/>
              <a:t>Click To Edit Master Title Style</a:t>
            </a:r>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8/26/2020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dirty="0"/>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l">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8/26/2020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dirty="0"/>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hasCustomPrompt="1"/>
          </p:nvPr>
        </p:nvSpPr>
        <p:spPr>
          <a:xfrm>
            <a:off x="304801" y="220133"/>
            <a:ext cx="8534400" cy="1456267"/>
          </a:xfrm>
        </p:spPr>
        <p:txBody>
          <a:bodyPr>
            <a:normAutofit/>
          </a:bodyPr>
          <a:lstStyle>
            <a:lvl1pPr algn="ctr">
              <a:defRPr sz="44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8/26/2020</a:t>
            </a:fld>
            <a:endParaRPr lang="en-US" dirty="0"/>
          </a:p>
        </p:txBody>
      </p:sp>
      <p:sp>
        <p:nvSpPr>
          <p:cNvPr id="5" name="Footer Placeholder 4"/>
          <p:cNvSpPr>
            <a:spLocks noGrp="1"/>
          </p:cNvSpPr>
          <p:nvPr>
            <p:ph type="ftr" sz="quarter" idx="11"/>
          </p:nvPr>
        </p:nvSpPr>
        <p:spPr/>
        <p:txBody>
          <a:bodyPr/>
          <a:lstStyle/>
          <a:p>
            <a:pPr>
              <a:defRPr/>
            </a:pPr>
            <a:r>
              <a:rPr lang="en-US" dirty="0"/>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dirty="0"/>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371600"/>
            <a:ext cx="8172449" cy="1468800"/>
          </a:xfrm>
        </p:spPr>
        <p:txBody>
          <a:bodyPr anchor="b">
            <a:noAutofit/>
          </a:bodyPr>
          <a:lstStyle>
            <a:lvl1pPr algn="ctr">
              <a:defRPr sz="4800" b="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hasCustomPrompt="1"/>
          </p:nvPr>
        </p:nvSpPr>
        <p:spPr>
          <a:xfrm>
            <a:off x="771523" y="2826325"/>
            <a:ext cx="7598571" cy="2436438"/>
          </a:xfrm>
        </p:spPr>
        <p:txBody>
          <a:bodyPr anchor="t">
            <a:normAutofit/>
          </a:bodyPr>
          <a:lstStyle>
            <a:lvl1pPr marL="0" indent="0" algn="ctr">
              <a:buNone/>
              <a:defRPr sz="2800" cap="none">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8/26/2020</a:t>
            </a:fld>
            <a:endParaRPr lang="en-US" dirty="0"/>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dirty="0"/>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dirty="0"/>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p:txBody>
          <a:bodyPr>
            <a:normAutofit/>
          </a:bodyPr>
          <a:lstStyle>
            <a:lvl1pPr algn="ctr">
              <a:defRPr sz="40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8/26/2020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dirty="0"/>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8/26/2020</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dirty="0"/>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8/26/2020</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dirty="0"/>
          </a:p>
        </p:txBody>
      </p:sp>
      <p:sp>
        <p:nvSpPr>
          <p:cNvPr id="7" name="Title 1">
            <a:extLst>
              <a:ext uri="{FF2B5EF4-FFF2-40B4-BE49-F238E27FC236}">
                <a16:creationId xmlns:a16="http://schemas.microsoft.com/office/drawing/2014/main" id="{A2567A85-1027-40E1-BC62-749C5D9F8A2A}"/>
              </a:ext>
            </a:extLst>
          </p:cNvPr>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8/26/2020</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dirty="0"/>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hasCustomPrompt="1"/>
          </p:nvPr>
        </p:nvSpPr>
        <p:spPr>
          <a:xfrm>
            <a:off x="514350" y="685800"/>
            <a:ext cx="2760664" cy="1371600"/>
          </a:xfrm>
        </p:spPr>
        <p:txBody>
          <a:bodyPr anchor="b">
            <a:normAutofit/>
          </a:bodyPr>
          <a:lstStyle>
            <a:lvl1pPr algn="l">
              <a:defRPr sz="2400" b="0" cap="none"/>
            </a:lvl1pPr>
          </a:lstStyle>
          <a:p>
            <a:r>
              <a:rPr lang="en-US" dirty="0"/>
              <a:t>Click To Edit Master Title Style</a:t>
            </a:r>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8/26/2020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dirty="0"/>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600200"/>
            <a:ext cx="4623490" cy="1371600"/>
          </a:xfrm>
        </p:spPr>
        <p:txBody>
          <a:bodyPr anchor="b">
            <a:normAutofit/>
          </a:bodyPr>
          <a:lstStyle>
            <a:lvl1pPr algn="l">
              <a:defRPr sz="2100" b="0" cap="none"/>
            </a:lvl1pPr>
          </a:lstStyle>
          <a:p>
            <a:r>
              <a:rPr lang="en-US" dirty="0"/>
              <a:t>Click To Edit Master Title Style</a:t>
            </a:r>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8/26/2020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dirty="0"/>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8/26/2020</a:t>
            </a:fld>
            <a:endParaRPr lang="en-US" dirty="0"/>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dirty="0"/>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dirty="0"/>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glflamason.org/"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2590800"/>
            <a:ext cx="9067800" cy="838200"/>
          </a:xfrm>
        </p:spPr>
        <p:txBody>
          <a:bodyPr/>
          <a:lstStyle/>
          <a:p>
            <a:pPr fontAlgn="auto">
              <a:spcAft>
                <a:spcPts val="0"/>
              </a:spcAft>
              <a:defRPr/>
            </a:pPr>
            <a:r>
              <a:rPr lang="en-US" dirty="0"/>
              <a:t>Masonic Leadership Training</a:t>
            </a:r>
          </a:p>
        </p:txBody>
      </p:sp>
      <p:sp>
        <p:nvSpPr>
          <p:cNvPr id="13314" name="Subtitle 2"/>
          <p:cNvSpPr>
            <a:spLocks noGrp="1"/>
          </p:cNvSpPr>
          <p:nvPr>
            <p:ph type="subTitle" idx="1"/>
          </p:nvPr>
        </p:nvSpPr>
        <p:spPr>
          <a:xfrm>
            <a:off x="457200" y="3581400"/>
            <a:ext cx="8001000" cy="2667000"/>
          </a:xfrm>
        </p:spPr>
        <p:txBody>
          <a:bodyPr/>
          <a:lstStyle/>
          <a:p>
            <a:endParaRPr lang="en-US" sz="3600" dirty="0"/>
          </a:p>
          <a:p>
            <a:r>
              <a:rPr lang="en-US" sz="3600" cap="none" dirty="0"/>
              <a:t>Introduction</a:t>
            </a:r>
          </a:p>
          <a:p>
            <a:r>
              <a:rPr lang="en-US" sz="3600" dirty="0"/>
              <a:t>1.  </a:t>
            </a:r>
            <a:r>
              <a:rPr lang="en-US" sz="3600" cap="none" dirty="0"/>
              <a:t>Lodge Officers Training</a:t>
            </a:r>
          </a:p>
          <a:p>
            <a:r>
              <a:rPr lang="en-US" sz="3600" cap="none" dirty="0"/>
              <a:t>2. Worshipful Masters Duties</a:t>
            </a:r>
            <a:endParaRPr lang="en-US" cap="none" dirty="0"/>
          </a:p>
        </p:txBody>
      </p:sp>
      <p:pic>
        <p:nvPicPr>
          <p:cNvPr id="13315" name="Picture 2"/>
          <p:cNvPicPr>
            <a:picLocks noChangeAspect="1" noChangeArrowheads="1"/>
          </p:cNvPicPr>
          <p:nvPr/>
        </p:nvPicPr>
        <p:blipFill>
          <a:blip r:embed="rId3" cstate="print"/>
          <a:srcRect/>
          <a:stretch>
            <a:fillRect/>
          </a:stretch>
        </p:blipFill>
        <p:spPr bwMode="auto">
          <a:xfrm>
            <a:off x="3505200" y="228600"/>
            <a:ext cx="1831975" cy="1905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a:t>With What?</a:t>
            </a:r>
          </a:p>
        </p:txBody>
      </p:sp>
      <p:sp>
        <p:nvSpPr>
          <p:cNvPr id="3" name="Content Placeholder 2"/>
          <p:cNvSpPr>
            <a:spLocks noGrp="1"/>
          </p:cNvSpPr>
          <p:nvPr>
            <p:ph idx="1"/>
          </p:nvPr>
        </p:nvSpPr>
        <p:spPr>
          <a:xfrm>
            <a:off x="838200" y="1524000"/>
            <a:ext cx="7541418" cy="3429000"/>
          </a:xfrm>
        </p:spPr>
        <p:txBody>
          <a:bodyPr>
            <a:normAutofit/>
          </a:bodyPr>
          <a:lstStyle/>
          <a:p>
            <a:pPr fontAlgn="auto">
              <a:spcAft>
                <a:spcPts val="0"/>
              </a:spcAft>
              <a:defRPr/>
            </a:pPr>
            <a:r>
              <a:rPr lang="en-US" dirty="0"/>
              <a:t>Communications</a:t>
            </a:r>
          </a:p>
          <a:p>
            <a:pPr fontAlgn="auto">
              <a:spcAft>
                <a:spcPts val="0"/>
              </a:spcAft>
              <a:defRPr/>
            </a:pPr>
            <a:r>
              <a:rPr lang="en-US" dirty="0"/>
              <a:t>Expectations</a:t>
            </a:r>
          </a:p>
          <a:p>
            <a:pPr fontAlgn="auto">
              <a:spcAft>
                <a:spcPts val="0"/>
              </a:spcAft>
              <a:defRPr/>
            </a:pPr>
            <a:r>
              <a:rPr lang="en-US" dirty="0"/>
              <a:t>Criticism</a:t>
            </a:r>
          </a:p>
          <a:p>
            <a:pPr fontAlgn="auto">
              <a:spcAft>
                <a:spcPts val="0"/>
              </a:spcAft>
              <a:defRPr/>
            </a:pPr>
            <a:r>
              <a:rPr lang="en-US" dirty="0"/>
              <a:t>Appreciation</a:t>
            </a:r>
          </a:p>
          <a:p>
            <a:pPr fontAlgn="auto">
              <a:spcAft>
                <a:spcPts val="0"/>
              </a:spcAft>
              <a:defRPr/>
            </a:pPr>
            <a:endParaRPr lang="en-US" dirty="0"/>
          </a:p>
          <a:p>
            <a:pPr fontAlgn="auto">
              <a:spcAft>
                <a:spcPts val="0"/>
              </a:spcAft>
              <a:defRPr/>
            </a:pPr>
            <a:r>
              <a:rPr lang="en-US" dirty="0"/>
              <a:t>Everything YOU do!!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a:t>Where to start?</a:t>
            </a:r>
          </a:p>
        </p:txBody>
      </p:sp>
      <p:sp>
        <p:nvSpPr>
          <p:cNvPr id="3" name="Content Placeholder 2"/>
          <p:cNvSpPr>
            <a:spLocks noGrp="1"/>
          </p:cNvSpPr>
          <p:nvPr>
            <p:ph idx="1"/>
          </p:nvPr>
        </p:nvSpPr>
        <p:spPr>
          <a:xfrm>
            <a:off x="304801" y="1828801"/>
            <a:ext cx="8608217" cy="1219200"/>
          </a:xfrm>
        </p:spPr>
        <p:txBody>
          <a:bodyPr>
            <a:normAutofit/>
          </a:bodyPr>
          <a:lstStyle/>
          <a:p>
            <a:pPr algn="ctr" fontAlgn="auto">
              <a:spcAft>
                <a:spcPts val="0"/>
              </a:spcAft>
              <a:defRPr/>
            </a:pPr>
            <a:r>
              <a:rPr lang="en-US" dirty="0"/>
              <a:t>Duties and Responsibilities of Officers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fontAlgn="auto">
              <a:spcAft>
                <a:spcPts val="0"/>
              </a:spcAft>
              <a:defRPr/>
            </a:pPr>
            <a:r>
              <a:rPr lang="en-US" dirty="0"/>
              <a:t>Tyler - Duties</a:t>
            </a:r>
          </a:p>
        </p:txBody>
      </p:sp>
      <p:sp>
        <p:nvSpPr>
          <p:cNvPr id="3" name="Content Placeholder 2"/>
          <p:cNvSpPr>
            <a:spLocks noGrp="1"/>
          </p:cNvSpPr>
          <p:nvPr>
            <p:ph idx="1"/>
          </p:nvPr>
        </p:nvSpPr>
        <p:spPr>
          <a:xfrm>
            <a:off x="609600" y="1066800"/>
            <a:ext cx="8229600" cy="5241925"/>
          </a:xfrm>
        </p:spPr>
        <p:txBody>
          <a:bodyPr>
            <a:noAutofit/>
          </a:bodyPr>
          <a:lstStyle/>
          <a:p>
            <a:pPr fontAlgn="auto">
              <a:spcAft>
                <a:spcPts val="0"/>
              </a:spcAft>
              <a:defRPr/>
            </a:pPr>
            <a:r>
              <a:rPr lang="en-US" sz="3000" dirty="0"/>
              <a:t>To have in charge, subject to the direct order of the WM, the paraphernalia, jewels and other Lodge property</a:t>
            </a:r>
          </a:p>
          <a:p>
            <a:pPr fontAlgn="auto">
              <a:spcAft>
                <a:spcPts val="0"/>
              </a:spcAft>
              <a:defRPr/>
            </a:pPr>
            <a:r>
              <a:rPr lang="en-US" sz="3000" dirty="0"/>
              <a:t>Take charge of the registration book and make sure each Brother signs</a:t>
            </a:r>
          </a:p>
          <a:p>
            <a:pPr fontAlgn="auto">
              <a:spcAft>
                <a:spcPts val="0"/>
              </a:spcAft>
              <a:defRPr/>
            </a:pPr>
            <a:r>
              <a:rPr lang="en-US" sz="3000" dirty="0"/>
              <a:t>To make sure that first time visitors are properly examined</a:t>
            </a:r>
            <a:r>
              <a:rPr lang="en-US" sz="3000" dirty="0">
                <a:solidFill>
                  <a:srgbClr val="FF0000"/>
                </a:solidFill>
              </a:rPr>
              <a:t>,</a:t>
            </a:r>
            <a:r>
              <a:rPr lang="en-US" sz="3000" dirty="0"/>
              <a:t> and the WM, SW and SD are aware of their presence</a:t>
            </a:r>
          </a:p>
          <a:p>
            <a:pPr fontAlgn="auto">
              <a:spcAft>
                <a:spcPts val="0"/>
              </a:spcAft>
              <a:defRPr/>
            </a:pPr>
            <a:r>
              <a:rPr lang="en-US" sz="3000" dirty="0"/>
              <a:t>Remove all paraphernalia, jewels, aprons, etc</a:t>
            </a:r>
            <a:r>
              <a:rPr lang="en-US" sz="3000" dirty="0">
                <a:solidFill>
                  <a:srgbClr val="FF0000"/>
                </a:solidFill>
              </a:rPr>
              <a:t>.,</a:t>
            </a:r>
            <a:r>
              <a:rPr lang="en-US" sz="3000" dirty="0"/>
              <a:t> from the Lodge room and see that they are properly stored depending on lodge.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Tyler - Requirements</a:t>
            </a:r>
          </a:p>
        </p:txBody>
      </p:sp>
      <p:sp>
        <p:nvSpPr>
          <p:cNvPr id="3" name="Content Placeholder 2"/>
          <p:cNvSpPr>
            <a:spLocks noGrp="1"/>
          </p:cNvSpPr>
          <p:nvPr>
            <p:ph idx="1"/>
          </p:nvPr>
        </p:nvSpPr>
        <p:spPr>
          <a:xfrm>
            <a:off x="1145382" y="1524000"/>
            <a:ext cx="7160418" cy="1600200"/>
          </a:xfrm>
        </p:spPr>
        <p:txBody>
          <a:bodyPr>
            <a:normAutofit/>
          </a:bodyPr>
          <a:lstStyle/>
          <a:p>
            <a:pPr fontAlgn="auto">
              <a:spcAft>
                <a:spcPts val="0"/>
              </a:spcAft>
              <a:defRPr/>
            </a:pPr>
            <a:r>
              <a:rPr lang="en-US" dirty="0"/>
              <a:t>Should Obtain a Florida Masonic Monitor (Blue Book)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Tyler - Information</a:t>
            </a:r>
          </a:p>
        </p:txBody>
      </p:sp>
      <p:sp>
        <p:nvSpPr>
          <p:cNvPr id="3" name="Content Placeholder 2"/>
          <p:cNvSpPr>
            <a:spLocks noGrp="1"/>
          </p:cNvSpPr>
          <p:nvPr>
            <p:ph idx="1"/>
          </p:nvPr>
        </p:nvSpPr>
        <p:spPr>
          <a:xfrm>
            <a:off x="990600" y="1600200"/>
            <a:ext cx="7467599" cy="4495800"/>
          </a:xfrm>
        </p:spPr>
        <p:txBody>
          <a:bodyPr>
            <a:normAutofit/>
          </a:bodyPr>
          <a:lstStyle/>
          <a:p>
            <a:pPr fontAlgn="auto">
              <a:spcAft>
                <a:spcPts val="0"/>
              </a:spcAft>
              <a:defRPr/>
            </a:pPr>
            <a:r>
              <a:rPr lang="en-US" dirty="0"/>
              <a:t>The Tyler is that Officer who is positioned outside the outer door</a:t>
            </a:r>
          </a:p>
          <a:p>
            <a:pPr fontAlgn="auto">
              <a:spcAft>
                <a:spcPts val="0"/>
              </a:spcAft>
              <a:defRPr/>
            </a:pPr>
            <a:r>
              <a:rPr lang="en-US" dirty="0"/>
              <a:t>He is entrusted to guard against all cowans and eavesdroppers</a:t>
            </a:r>
          </a:p>
          <a:p>
            <a:pPr fontAlgn="auto">
              <a:spcAft>
                <a:spcPts val="0"/>
              </a:spcAft>
              <a:defRPr/>
            </a:pPr>
            <a:r>
              <a:rPr lang="en-US" dirty="0"/>
              <a:t>At the installation, you were admonished on, “Your early and punctual attendance.” So arrive early.</a:t>
            </a:r>
          </a:p>
          <a:p>
            <a:pPr fontAlgn="auto">
              <a:spcAft>
                <a:spcPts val="0"/>
              </a:spcAft>
              <a:defRPr/>
            </a:pPr>
            <a:r>
              <a:rPr lang="en-US" dirty="0"/>
              <a:t>Make sure the registration table is ready before the Brother arrive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Tyler – Information, cont</a:t>
            </a:r>
            <a:r>
              <a:rPr lang="en-US" dirty="0">
                <a:solidFill>
                  <a:srgbClr val="FF0000"/>
                </a:solidFill>
              </a:rPr>
              <a:t>.</a:t>
            </a:r>
          </a:p>
        </p:txBody>
      </p:sp>
      <p:sp>
        <p:nvSpPr>
          <p:cNvPr id="3" name="Content Placeholder 2"/>
          <p:cNvSpPr>
            <a:spLocks noGrp="1"/>
          </p:cNvSpPr>
          <p:nvPr>
            <p:ph idx="1"/>
          </p:nvPr>
        </p:nvSpPr>
        <p:spPr>
          <a:xfrm>
            <a:off x="609601" y="1676400"/>
            <a:ext cx="8000999" cy="4267200"/>
          </a:xfrm>
        </p:spPr>
        <p:txBody>
          <a:bodyPr>
            <a:normAutofit fontScale="92500" lnSpcReduction="20000"/>
          </a:bodyPr>
          <a:lstStyle/>
          <a:p>
            <a:pPr fontAlgn="auto">
              <a:spcAft>
                <a:spcPts val="0"/>
              </a:spcAft>
              <a:defRPr/>
            </a:pPr>
            <a:r>
              <a:rPr lang="en-US" dirty="0"/>
              <a:t>You are to make sure every Brother signs the registration book</a:t>
            </a:r>
          </a:p>
          <a:p>
            <a:pPr fontAlgn="auto">
              <a:spcAft>
                <a:spcPts val="0"/>
              </a:spcAft>
              <a:defRPr/>
            </a:pPr>
            <a:endParaRPr lang="en-US" dirty="0"/>
          </a:p>
          <a:p>
            <a:pPr fontAlgn="auto">
              <a:spcAft>
                <a:spcPts val="0"/>
              </a:spcAft>
              <a:defRPr/>
            </a:pPr>
            <a:r>
              <a:rPr lang="en-US" dirty="0"/>
              <a:t>If there is a first time visitor, you are to see that an examining committee is appointed to determine his qualifications. </a:t>
            </a:r>
            <a:r>
              <a:rPr lang="en-US" sz="3000" dirty="0">
                <a:solidFill>
                  <a:schemeClr val="tx1">
                    <a:lumMod val="95000"/>
                  </a:schemeClr>
                </a:solidFill>
              </a:rPr>
              <a:t>The Tyler is part of the examining committee</a:t>
            </a:r>
          </a:p>
          <a:p>
            <a:pPr fontAlgn="auto">
              <a:spcAft>
                <a:spcPts val="0"/>
              </a:spcAft>
              <a:defRPr/>
            </a:pPr>
            <a:endParaRPr lang="en-US" dirty="0"/>
          </a:p>
          <a:p>
            <a:pPr fontAlgn="auto">
              <a:spcAft>
                <a:spcPts val="0"/>
              </a:spcAft>
              <a:defRPr/>
            </a:pPr>
            <a:r>
              <a:rPr lang="en-US" dirty="0"/>
              <a:t>When the examining committee has finished, you are to ensure that the WM, SW and SD are informed of the results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Tyler – Information, cont</a:t>
            </a:r>
            <a:r>
              <a:rPr lang="en-US" dirty="0">
                <a:solidFill>
                  <a:srgbClr val="FF0000"/>
                </a:solidFill>
              </a:rPr>
              <a:t>.</a:t>
            </a:r>
          </a:p>
        </p:txBody>
      </p:sp>
      <p:sp>
        <p:nvSpPr>
          <p:cNvPr id="3" name="Content Placeholder 2"/>
          <p:cNvSpPr>
            <a:spLocks noGrp="1"/>
          </p:cNvSpPr>
          <p:nvPr>
            <p:ph idx="1"/>
          </p:nvPr>
        </p:nvSpPr>
        <p:spPr>
          <a:xfrm>
            <a:off x="533400" y="1295400"/>
            <a:ext cx="8153399" cy="4800600"/>
          </a:xfrm>
        </p:spPr>
        <p:txBody>
          <a:bodyPr>
            <a:normAutofit fontScale="77500" lnSpcReduction="20000"/>
          </a:bodyPr>
          <a:lstStyle/>
          <a:p>
            <a:pPr fontAlgn="auto">
              <a:spcAft>
                <a:spcPts val="0"/>
              </a:spcAft>
              <a:defRPr/>
            </a:pPr>
            <a:r>
              <a:rPr lang="en-US" dirty="0"/>
              <a:t>Once the meeting has started, you are the only one to make an alarm on the door</a:t>
            </a:r>
          </a:p>
          <a:p>
            <a:pPr fontAlgn="auto">
              <a:spcAft>
                <a:spcPts val="0"/>
              </a:spcAft>
              <a:defRPr/>
            </a:pPr>
            <a:endParaRPr lang="en-US" dirty="0"/>
          </a:p>
          <a:p>
            <a:pPr fontAlgn="auto">
              <a:spcAft>
                <a:spcPts val="0"/>
              </a:spcAft>
              <a:defRPr/>
            </a:pPr>
            <a:r>
              <a:rPr lang="en-US" dirty="0"/>
              <a:t>Try to determine what is going on in the Lodge, before making an alarm you should know</a:t>
            </a:r>
          </a:p>
          <a:p>
            <a:pPr fontAlgn="auto">
              <a:spcAft>
                <a:spcPts val="0"/>
              </a:spcAft>
              <a:defRPr/>
            </a:pPr>
            <a:endParaRPr lang="en-US" dirty="0"/>
          </a:p>
          <a:p>
            <a:pPr fontAlgn="auto">
              <a:spcAft>
                <a:spcPts val="0"/>
              </a:spcAft>
              <a:defRPr/>
            </a:pPr>
            <a:r>
              <a:rPr lang="en-US" dirty="0"/>
              <a:t>There are times when no alarm should be sounded:</a:t>
            </a:r>
          </a:p>
          <a:p>
            <a:pPr lvl="1" fontAlgn="auto">
              <a:spcAft>
                <a:spcPts val="0"/>
              </a:spcAft>
              <a:defRPr/>
            </a:pPr>
            <a:r>
              <a:rPr lang="en-US" sz="2500" dirty="0"/>
              <a:t>– During opening or closing</a:t>
            </a:r>
          </a:p>
          <a:p>
            <a:pPr lvl="1" fontAlgn="auto">
              <a:spcAft>
                <a:spcPts val="0"/>
              </a:spcAft>
              <a:defRPr/>
            </a:pPr>
            <a:r>
              <a:rPr lang="en-US" sz="2500" dirty="0"/>
              <a:t>– During the absence of the SD in the EA degree</a:t>
            </a:r>
          </a:p>
          <a:p>
            <a:pPr lvl="1" fontAlgn="auto">
              <a:spcAft>
                <a:spcPts val="0"/>
              </a:spcAft>
              <a:defRPr/>
            </a:pPr>
            <a:r>
              <a:rPr lang="en-US" sz="2500" dirty="0"/>
              <a:t>– During the obligation in any degree</a:t>
            </a:r>
          </a:p>
          <a:p>
            <a:pPr lvl="1" fontAlgn="auto">
              <a:spcAft>
                <a:spcPts val="0"/>
              </a:spcAft>
              <a:defRPr/>
            </a:pPr>
            <a:r>
              <a:rPr lang="en-US" sz="2500" dirty="0"/>
              <a:t>– During the time that the Lodge is balloting</a:t>
            </a:r>
          </a:p>
          <a:p>
            <a:pPr lvl="1" fontAlgn="auto">
              <a:spcAft>
                <a:spcPts val="0"/>
              </a:spcAft>
              <a:defRPr/>
            </a:pPr>
            <a:endParaRPr lang="en-US" sz="2500" dirty="0"/>
          </a:p>
          <a:p>
            <a:pPr fontAlgn="auto">
              <a:spcAft>
                <a:spcPts val="0"/>
              </a:spcAft>
              <a:defRPr/>
            </a:pPr>
            <a:r>
              <a:rPr lang="en-US" dirty="0"/>
              <a:t>The WM may instruct you on the use of alarms, during the conferral of a degree or during a meeting.  so that the degree will not be interrupted</a:t>
            </a:r>
          </a:p>
          <a:p>
            <a:pPr marL="0" indent="0" fontAlgn="auto">
              <a:spcAft>
                <a:spcPts val="0"/>
              </a:spcAft>
              <a:buNone/>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B522F-FF17-5D48-98B2-FB41D25E4E29}"/>
              </a:ext>
            </a:extLst>
          </p:cNvPr>
          <p:cNvSpPr>
            <a:spLocks noGrp="1"/>
          </p:cNvSpPr>
          <p:nvPr>
            <p:ph type="title"/>
          </p:nvPr>
        </p:nvSpPr>
        <p:spPr/>
        <p:txBody>
          <a:bodyPr/>
          <a:lstStyle/>
          <a:p>
            <a:r>
              <a:rPr lang="es-ES_tradnl" dirty="0">
                <a:solidFill>
                  <a:schemeClr val="tx1"/>
                </a:solidFill>
              </a:rPr>
              <a:t>NOTE</a:t>
            </a:r>
          </a:p>
        </p:txBody>
      </p:sp>
      <p:sp>
        <p:nvSpPr>
          <p:cNvPr id="3" name="Content Placeholder 2">
            <a:extLst>
              <a:ext uri="{FF2B5EF4-FFF2-40B4-BE49-F238E27FC236}">
                <a16:creationId xmlns:a16="http://schemas.microsoft.com/office/drawing/2014/main" id="{7A8649BA-9CC4-E847-9B32-0E55DBA95B8A}"/>
              </a:ext>
            </a:extLst>
          </p:cNvPr>
          <p:cNvSpPr>
            <a:spLocks noGrp="1"/>
          </p:cNvSpPr>
          <p:nvPr>
            <p:ph idx="1"/>
          </p:nvPr>
        </p:nvSpPr>
        <p:spPr/>
        <p:txBody>
          <a:bodyPr/>
          <a:lstStyle/>
          <a:p>
            <a:r>
              <a:rPr lang="en-US" dirty="0"/>
              <a:t>The proper order of Officers should be as installation in reverse order and presented in the manual. Tyler, Junior Steward, Senior Steward, Junior Deacon, Senior Deacon, Marshal, Chaplain, Secretary, Treasurer, Junior Warden, Senior Warden, Worshipful Master.</a:t>
            </a:r>
          </a:p>
        </p:txBody>
      </p:sp>
    </p:spTree>
    <p:extLst>
      <p:ext uri="{BB962C8B-B14F-4D97-AF65-F5344CB8AC3E}">
        <p14:creationId xmlns:p14="http://schemas.microsoft.com/office/powerpoint/2010/main" val="2044458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Chaplain - Duties</a:t>
            </a:r>
          </a:p>
        </p:txBody>
      </p:sp>
      <p:sp>
        <p:nvSpPr>
          <p:cNvPr id="3" name="Content Placeholder 2"/>
          <p:cNvSpPr>
            <a:spLocks noGrp="1"/>
          </p:cNvSpPr>
          <p:nvPr>
            <p:ph idx="1"/>
          </p:nvPr>
        </p:nvSpPr>
        <p:spPr>
          <a:xfrm>
            <a:off x="457200" y="1295400"/>
            <a:ext cx="8229600" cy="4953000"/>
          </a:xfrm>
        </p:spPr>
        <p:txBody>
          <a:bodyPr>
            <a:normAutofit fontScale="92500" lnSpcReduction="20000"/>
          </a:bodyPr>
          <a:lstStyle/>
          <a:p>
            <a:pPr fontAlgn="auto">
              <a:spcAft>
                <a:spcPts val="0"/>
              </a:spcAft>
              <a:defRPr/>
            </a:pPr>
            <a:r>
              <a:rPr lang="en-US" dirty="0"/>
              <a:t>Leads the Lodge in prayer</a:t>
            </a:r>
          </a:p>
          <a:p>
            <a:pPr fontAlgn="auto">
              <a:spcAft>
                <a:spcPts val="0"/>
              </a:spcAft>
              <a:defRPr/>
            </a:pPr>
            <a:r>
              <a:rPr lang="en-US" dirty="0"/>
              <a:t>Chairman of the Sickness and Visitation Committee</a:t>
            </a:r>
          </a:p>
          <a:p>
            <a:pPr fontAlgn="auto">
              <a:spcAft>
                <a:spcPts val="0"/>
              </a:spcAft>
              <a:defRPr/>
            </a:pPr>
            <a:r>
              <a:rPr lang="en-US" dirty="0"/>
              <a:t>Can assist the Marshal and Stewards in preparing the Lodge Room for meetings and for cleaning-up afterwards depending on lodge custom. </a:t>
            </a:r>
          </a:p>
          <a:p>
            <a:pPr fontAlgn="auto">
              <a:spcAft>
                <a:spcPts val="0"/>
              </a:spcAft>
              <a:defRPr/>
            </a:pPr>
            <a:r>
              <a:rPr lang="en-US" dirty="0"/>
              <a:t>Should Memorize the prayers for the opening and closing of the Lodge and Memorize the Chaplain ritual for all Three</a:t>
            </a:r>
            <a:r>
              <a:rPr lang="en-US" dirty="0">
                <a:solidFill>
                  <a:srgbClr val="FF0000"/>
                </a:solidFill>
              </a:rPr>
              <a:t> </a:t>
            </a:r>
            <a:r>
              <a:rPr lang="en-US" dirty="0"/>
              <a:t>Degrees</a:t>
            </a:r>
          </a:p>
          <a:p>
            <a:pPr fontAlgn="auto">
              <a:spcAft>
                <a:spcPts val="0"/>
              </a:spcAft>
              <a:defRPr/>
            </a:pPr>
            <a:r>
              <a:rPr lang="en-US" dirty="0"/>
              <a:t>Should Memorize the prayer for the funeral service but can be read.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Chaplain - Requirements</a:t>
            </a:r>
          </a:p>
        </p:txBody>
      </p:sp>
      <p:sp>
        <p:nvSpPr>
          <p:cNvPr id="3" name="Content Placeholder 2"/>
          <p:cNvSpPr>
            <a:spLocks noGrp="1"/>
          </p:cNvSpPr>
          <p:nvPr>
            <p:ph idx="1"/>
          </p:nvPr>
        </p:nvSpPr>
        <p:spPr>
          <a:xfrm>
            <a:off x="838200" y="1456267"/>
            <a:ext cx="7236618" cy="1896533"/>
          </a:xfrm>
        </p:spPr>
        <p:txBody>
          <a:bodyPr>
            <a:normAutofit/>
          </a:bodyPr>
          <a:lstStyle/>
          <a:p>
            <a:pPr algn="ctr" fontAlgn="auto">
              <a:spcAft>
                <a:spcPts val="0"/>
              </a:spcAft>
              <a:defRPr/>
            </a:pPr>
            <a:r>
              <a:rPr lang="en-US" dirty="0"/>
              <a:t>Should Obtain a Florida Masonic Monitor (Blue Book)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0"/>
            <a:ext cx="8534400" cy="1456267"/>
          </a:xfrm>
        </p:spPr>
        <p:txBody>
          <a:bodyPr/>
          <a:lstStyle/>
          <a:p>
            <a:pPr fontAlgn="auto">
              <a:spcAft>
                <a:spcPts val="0"/>
              </a:spcAft>
              <a:defRPr/>
            </a:pPr>
            <a:r>
              <a:rPr lang="en-US" cap="none" dirty="0"/>
              <a:t>Introductions</a:t>
            </a:r>
            <a:endParaRPr lang="en-US" dirty="0"/>
          </a:p>
        </p:txBody>
      </p:sp>
      <p:sp>
        <p:nvSpPr>
          <p:cNvPr id="3" name="Content Placeholder 2"/>
          <p:cNvSpPr>
            <a:spLocks noGrp="1"/>
          </p:cNvSpPr>
          <p:nvPr>
            <p:ph idx="1"/>
          </p:nvPr>
        </p:nvSpPr>
        <p:spPr>
          <a:xfrm>
            <a:off x="838201" y="1600200"/>
            <a:ext cx="7924799" cy="3649133"/>
          </a:xfrm>
        </p:spPr>
        <p:txBody>
          <a:bodyPr>
            <a:normAutofit/>
          </a:bodyPr>
          <a:lstStyle/>
          <a:p>
            <a:pPr fontAlgn="auto">
              <a:spcAft>
                <a:spcPts val="0"/>
              </a:spcAft>
              <a:defRPr/>
            </a:pPr>
            <a:r>
              <a:rPr lang="en-US" dirty="0"/>
              <a:t>Your Masonic Leadership Training Team</a:t>
            </a:r>
          </a:p>
          <a:p>
            <a:pPr fontAlgn="auto">
              <a:spcAft>
                <a:spcPts val="0"/>
              </a:spcAft>
              <a:defRPr/>
            </a:pPr>
            <a:r>
              <a:rPr lang="en-US" dirty="0"/>
              <a:t>Honored Guests</a:t>
            </a:r>
          </a:p>
          <a:p>
            <a:pPr fontAlgn="auto">
              <a:spcAft>
                <a:spcPts val="0"/>
              </a:spcAft>
              <a:defRPr/>
            </a:pPr>
            <a:r>
              <a:rPr lang="en-US" dirty="0"/>
              <a:t>Attendees</a:t>
            </a:r>
          </a:p>
          <a:p>
            <a:pPr lvl="1" fontAlgn="auto">
              <a:spcAft>
                <a:spcPts val="0"/>
              </a:spcAft>
              <a:defRPr/>
            </a:pPr>
            <a:r>
              <a:rPr lang="en-US" sz="2800" dirty="0"/>
              <a:t>Name</a:t>
            </a:r>
          </a:p>
          <a:p>
            <a:pPr lvl="1" fontAlgn="auto">
              <a:spcAft>
                <a:spcPts val="0"/>
              </a:spcAft>
              <a:defRPr/>
            </a:pPr>
            <a:r>
              <a:rPr lang="en-US" sz="2800" dirty="0"/>
              <a:t>Lodge &amp; Location</a:t>
            </a:r>
          </a:p>
          <a:p>
            <a:pPr lvl="1" fontAlgn="auto">
              <a:spcAft>
                <a:spcPts val="0"/>
              </a:spcAft>
              <a:defRPr/>
            </a:pPr>
            <a:r>
              <a:rPr lang="en-US" sz="2800" dirty="0"/>
              <a:t>Title and Position, if any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Chaplain - Information</a:t>
            </a:r>
          </a:p>
        </p:txBody>
      </p:sp>
      <p:sp>
        <p:nvSpPr>
          <p:cNvPr id="3" name="Content Placeholder 2"/>
          <p:cNvSpPr>
            <a:spLocks noGrp="1"/>
          </p:cNvSpPr>
          <p:nvPr>
            <p:ph idx="1"/>
          </p:nvPr>
        </p:nvSpPr>
        <p:spPr>
          <a:xfrm>
            <a:off x="914401" y="1600200"/>
            <a:ext cx="7543799" cy="4267200"/>
          </a:xfrm>
        </p:spPr>
        <p:txBody>
          <a:bodyPr>
            <a:normAutofit fontScale="92500" lnSpcReduction="10000"/>
          </a:bodyPr>
          <a:lstStyle/>
          <a:p>
            <a:pPr fontAlgn="auto">
              <a:spcAft>
                <a:spcPts val="0"/>
              </a:spcAft>
              <a:defRPr/>
            </a:pPr>
            <a:r>
              <a:rPr lang="en-US" dirty="0"/>
              <a:t>The Chaplain is the Brother to whom the moral and spiritual obligations of the Lodge are entrusted</a:t>
            </a:r>
          </a:p>
          <a:p>
            <a:pPr fontAlgn="auto">
              <a:spcAft>
                <a:spcPts val="0"/>
              </a:spcAft>
              <a:defRPr/>
            </a:pPr>
            <a:endParaRPr lang="en-US" dirty="0"/>
          </a:p>
          <a:p>
            <a:pPr fontAlgn="auto">
              <a:spcAft>
                <a:spcPts val="0"/>
              </a:spcAft>
              <a:defRPr/>
            </a:pPr>
            <a:r>
              <a:rPr lang="en-US" dirty="0"/>
              <a:t>From time to time the WM may call upon you to lead the Lodge in prayer other than during the ceremonies of the Lodge.  Including Special meetings, Family Night, a barbeque or any time Masons assemble, so be prepared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Chaplain – Information, cont</a:t>
            </a:r>
            <a:r>
              <a:rPr lang="en-US" dirty="0">
                <a:solidFill>
                  <a:srgbClr val="FF0000"/>
                </a:solidFill>
              </a:rPr>
              <a:t>.</a:t>
            </a:r>
          </a:p>
        </p:txBody>
      </p:sp>
      <p:sp>
        <p:nvSpPr>
          <p:cNvPr id="3" name="Content Placeholder 2"/>
          <p:cNvSpPr>
            <a:spLocks noGrp="1"/>
          </p:cNvSpPr>
          <p:nvPr>
            <p:ph idx="1"/>
          </p:nvPr>
        </p:nvSpPr>
        <p:spPr>
          <a:xfrm>
            <a:off x="838201" y="1447800"/>
            <a:ext cx="7543799" cy="4724400"/>
          </a:xfrm>
        </p:spPr>
        <p:txBody>
          <a:bodyPr>
            <a:normAutofit fontScale="92500" lnSpcReduction="10000"/>
          </a:bodyPr>
          <a:lstStyle/>
          <a:p>
            <a:pPr fontAlgn="auto">
              <a:spcAft>
                <a:spcPts val="0"/>
              </a:spcAft>
              <a:defRPr/>
            </a:pPr>
            <a:r>
              <a:rPr lang="en-US" dirty="0"/>
              <a:t>Remember that we as Masons, never invoke the name of a specific Deity.  Use Heavenly Creator or Grand Architect of the Universe, or God as to not offend Brethren of religions.</a:t>
            </a:r>
          </a:p>
          <a:p>
            <a:pPr fontAlgn="auto">
              <a:spcAft>
                <a:spcPts val="0"/>
              </a:spcAft>
              <a:defRPr/>
            </a:pPr>
            <a:endParaRPr lang="en-US" dirty="0"/>
          </a:p>
          <a:p>
            <a:pPr fontAlgn="auto">
              <a:spcAft>
                <a:spcPts val="0"/>
              </a:spcAft>
              <a:defRPr/>
            </a:pPr>
            <a:r>
              <a:rPr lang="en-US" dirty="0"/>
              <a:t>As the Chairman of the Sickness and Visitation Committee it the Chaplains responsibility to ensure that those in need are tended to.  You don’t need to make every visit.  If need be, ask for help.</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Marshal</a:t>
            </a:r>
            <a:r>
              <a:rPr lang="en-US" u="sng" dirty="0"/>
              <a:t> </a:t>
            </a:r>
          </a:p>
        </p:txBody>
      </p:sp>
      <p:sp>
        <p:nvSpPr>
          <p:cNvPr id="3" name="Content Placeholder 2"/>
          <p:cNvSpPr>
            <a:spLocks noGrp="1"/>
          </p:cNvSpPr>
          <p:nvPr>
            <p:ph idx="1"/>
          </p:nvPr>
        </p:nvSpPr>
        <p:spPr>
          <a:xfrm>
            <a:off x="914400" y="1447800"/>
            <a:ext cx="7391400" cy="4876800"/>
          </a:xfrm>
        </p:spPr>
        <p:txBody>
          <a:bodyPr>
            <a:normAutofit fontScale="92500" lnSpcReduction="10000"/>
          </a:bodyPr>
          <a:lstStyle/>
          <a:p>
            <a:pPr fontAlgn="auto">
              <a:spcAft>
                <a:spcPts val="0"/>
              </a:spcAft>
              <a:defRPr/>
            </a:pPr>
            <a:r>
              <a:rPr lang="en-US" dirty="0"/>
              <a:t>The position of Marshal is generally given to a wise and skilled Brother who has good diction and is at ease speaking before crowds</a:t>
            </a:r>
          </a:p>
          <a:p>
            <a:pPr fontAlgn="auto">
              <a:spcAft>
                <a:spcPts val="0"/>
              </a:spcAft>
              <a:defRPr/>
            </a:pPr>
            <a:endParaRPr lang="en-US" dirty="0"/>
          </a:p>
          <a:p>
            <a:pPr fontAlgn="auto">
              <a:spcAft>
                <a:spcPts val="0"/>
              </a:spcAft>
              <a:defRPr/>
            </a:pPr>
            <a:r>
              <a:rPr lang="en-US" dirty="0"/>
              <a:t>You serve at the sole discretion of the WM and your duties will be governed by his wishes</a:t>
            </a:r>
          </a:p>
          <a:p>
            <a:pPr fontAlgn="auto">
              <a:spcAft>
                <a:spcPts val="0"/>
              </a:spcAft>
              <a:defRPr/>
            </a:pPr>
            <a:endParaRPr lang="en-US" dirty="0"/>
          </a:p>
          <a:p>
            <a:pPr fontAlgn="auto">
              <a:spcAft>
                <a:spcPts val="0"/>
              </a:spcAft>
              <a:defRPr/>
            </a:pPr>
            <a:r>
              <a:rPr lang="en-US" dirty="0"/>
              <a:t>Oftentimes the Junior Past Master will be asked to serve as Marshal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Marshal - Duties</a:t>
            </a:r>
          </a:p>
        </p:txBody>
      </p:sp>
      <p:sp>
        <p:nvSpPr>
          <p:cNvPr id="3" name="Content Placeholder 2"/>
          <p:cNvSpPr>
            <a:spLocks noGrp="1"/>
          </p:cNvSpPr>
          <p:nvPr>
            <p:ph idx="1"/>
          </p:nvPr>
        </p:nvSpPr>
        <p:spPr>
          <a:xfrm>
            <a:off x="533400" y="1447800"/>
            <a:ext cx="8305800" cy="4648200"/>
          </a:xfrm>
        </p:spPr>
        <p:txBody>
          <a:bodyPr>
            <a:normAutofit fontScale="92500"/>
          </a:bodyPr>
          <a:lstStyle/>
          <a:p>
            <a:pPr fontAlgn="auto">
              <a:spcAft>
                <a:spcPts val="0"/>
              </a:spcAft>
              <a:defRPr/>
            </a:pPr>
            <a:r>
              <a:rPr lang="en-US" dirty="0"/>
              <a:t>Assist the Officers in welcoming the Brethren</a:t>
            </a:r>
          </a:p>
          <a:p>
            <a:pPr fontAlgn="auto">
              <a:spcAft>
                <a:spcPts val="0"/>
              </a:spcAft>
              <a:defRPr/>
            </a:pPr>
            <a:endParaRPr lang="en-US" dirty="0"/>
          </a:p>
          <a:p>
            <a:pPr fontAlgn="auto">
              <a:spcAft>
                <a:spcPts val="0"/>
              </a:spcAft>
              <a:defRPr/>
            </a:pPr>
            <a:r>
              <a:rPr lang="en-US" dirty="0"/>
              <a:t>Assist the SD in introducing distinguished visitors</a:t>
            </a:r>
          </a:p>
          <a:p>
            <a:pPr fontAlgn="auto">
              <a:spcAft>
                <a:spcPts val="0"/>
              </a:spcAft>
              <a:defRPr/>
            </a:pPr>
            <a:endParaRPr lang="en-US" dirty="0"/>
          </a:p>
          <a:p>
            <a:pPr fontAlgn="auto">
              <a:spcAft>
                <a:spcPts val="0"/>
              </a:spcAft>
              <a:defRPr/>
            </a:pPr>
            <a:r>
              <a:rPr lang="en-US" dirty="0"/>
              <a:t>Assist the Stewards in the fellowship hall/dining room after the meeting</a:t>
            </a:r>
          </a:p>
          <a:p>
            <a:pPr fontAlgn="auto">
              <a:spcAft>
                <a:spcPts val="0"/>
              </a:spcAft>
              <a:defRPr/>
            </a:pPr>
            <a:endParaRPr lang="en-US" dirty="0"/>
          </a:p>
          <a:p>
            <a:pPr fontAlgn="auto">
              <a:spcAft>
                <a:spcPts val="0"/>
              </a:spcAft>
              <a:defRPr/>
            </a:pPr>
            <a:r>
              <a:rPr lang="en-US" dirty="0"/>
              <a:t>Memorize the Charges of the Three Degrees</a:t>
            </a:r>
          </a:p>
          <a:p>
            <a:pPr fontAlgn="auto">
              <a:spcAft>
                <a:spcPts val="0"/>
              </a:spcAft>
              <a:defRPr/>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Marshal – Continued</a:t>
            </a:r>
          </a:p>
        </p:txBody>
      </p:sp>
      <p:sp>
        <p:nvSpPr>
          <p:cNvPr id="3" name="Content Placeholder 2"/>
          <p:cNvSpPr>
            <a:spLocks noGrp="1"/>
          </p:cNvSpPr>
          <p:nvPr>
            <p:ph idx="1"/>
          </p:nvPr>
        </p:nvSpPr>
        <p:spPr>
          <a:xfrm>
            <a:off x="838201" y="1447800"/>
            <a:ext cx="7543799" cy="2963333"/>
          </a:xfrm>
        </p:spPr>
        <p:txBody>
          <a:bodyPr>
            <a:normAutofit/>
          </a:bodyPr>
          <a:lstStyle/>
          <a:p>
            <a:pPr fontAlgn="auto">
              <a:spcAft>
                <a:spcPts val="0"/>
              </a:spcAft>
              <a:defRPr/>
            </a:pPr>
            <a:r>
              <a:rPr lang="en-US" dirty="0"/>
              <a:t>Your year should be spent rending assistance, where needed.  Consider yourself a pinch hitter, filling in to make things go smoothly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Marshal - Requirements</a:t>
            </a:r>
          </a:p>
        </p:txBody>
      </p:sp>
      <p:sp>
        <p:nvSpPr>
          <p:cNvPr id="3" name="Content Placeholder 2"/>
          <p:cNvSpPr>
            <a:spLocks noGrp="1"/>
          </p:cNvSpPr>
          <p:nvPr>
            <p:ph idx="1"/>
          </p:nvPr>
        </p:nvSpPr>
        <p:spPr>
          <a:xfrm>
            <a:off x="914400" y="1380067"/>
            <a:ext cx="7693818" cy="3649133"/>
          </a:xfrm>
        </p:spPr>
        <p:txBody>
          <a:bodyPr>
            <a:normAutofit/>
          </a:bodyPr>
          <a:lstStyle/>
          <a:p>
            <a:pPr fontAlgn="auto">
              <a:spcAft>
                <a:spcPts val="0"/>
              </a:spcAft>
              <a:defRPr/>
            </a:pPr>
            <a:r>
              <a:rPr lang="en-US" dirty="0"/>
              <a:t>Obtain a Florida Masonic Monitor (Blue Book)</a:t>
            </a:r>
          </a:p>
          <a:p>
            <a:pPr fontAlgn="auto">
              <a:spcAft>
                <a:spcPts val="0"/>
              </a:spcAft>
              <a:defRPr/>
            </a:pPr>
            <a:endParaRPr lang="en-US" dirty="0"/>
          </a:p>
          <a:p>
            <a:pPr fontAlgn="auto">
              <a:spcAft>
                <a:spcPts val="0"/>
              </a:spcAft>
              <a:defRPr/>
            </a:pPr>
            <a:r>
              <a:rPr lang="en-US" dirty="0"/>
              <a:t>If the Marshal is a Past Master</a:t>
            </a:r>
            <a:r>
              <a:rPr lang="en-US" dirty="0">
                <a:solidFill>
                  <a:srgbClr val="FF0000"/>
                </a:solidFill>
              </a:rPr>
              <a:t>, </a:t>
            </a:r>
            <a:r>
              <a:rPr lang="en-US" dirty="0"/>
              <a:t>he should have a full Masonic Library already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Junior Steward - Duties</a:t>
            </a:r>
          </a:p>
        </p:txBody>
      </p:sp>
      <p:sp>
        <p:nvSpPr>
          <p:cNvPr id="3" name="Content Placeholder 2"/>
          <p:cNvSpPr>
            <a:spLocks noGrp="1"/>
          </p:cNvSpPr>
          <p:nvPr>
            <p:ph idx="1"/>
          </p:nvPr>
        </p:nvSpPr>
        <p:spPr>
          <a:xfrm>
            <a:off x="762000" y="1295400"/>
            <a:ext cx="8077200" cy="4572000"/>
          </a:xfrm>
        </p:spPr>
        <p:txBody>
          <a:bodyPr>
            <a:normAutofit/>
          </a:bodyPr>
          <a:lstStyle/>
          <a:p>
            <a:pPr fontAlgn="auto">
              <a:spcAft>
                <a:spcPts val="0"/>
              </a:spcAft>
              <a:defRPr/>
            </a:pPr>
            <a:r>
              <a:rPr lang="en-US" dirty="0"/>
              <a:t>Assist the Chaplain, Marshal and SS in preparing the Lodge room for meetings</a:t>
            </a:r>
          </a:p>
          <a:p>
            <a:pPr fontAlgn="auto">
              <a:spcAft>
                <a:spcPts val="0"/>
              </a:spcAft>
              <a:defRPr/>
            </a:pPr>
            <a:endParaRPr lang="en-US" dirty="0"/>
          </a:p>
          <a:p>
            <a:pPr fontAlgn="auto">
              <a:spcAft>
                <a:spcPts val="0"/>
              </a:spcAft>
              <a:defRPr/>
            </a:pPr>
            <a:r>
              <a:rPr lang="en-US" dirty="0"/>
              <a:t>Assist the Deacons and other Officers in performing their respective duties</a:t>
            </a:r>
          </a:p>
          <a:p>
            <a:pPr fontAlgn="auto">
              <a:spcAft>
                <a:spcPts val="0"/>
              </a:spcAft>
              <a:defRPr/>
            </a:pPr>
            <a:endParaRPr lang="en-US" dirty="0"/>
          </a:p>
          <a:p>
            <a:pPr fontAlgn="auto">
              <a:spcAft>
                <a:spcPts val="0"/>
              </a:spcAft>
              <a:defRPr/>
            </a:pPr>
            <a:r>
              <a:rPr lang="en-US" dirty="0"/>
              <a:t>Assist the JW in providing refreshments</a:t>
            </a:r>
          </a:p>
          <a:p>
            <a:pPr fontAlgn="auto">
              <a:spcAft>
                <a:spcPts val="0"/>
              </a:spcAft>
              <a:defRPr/>
            </a:pPr>
            <a:endParaRPr lang="en-US" dirty="0"/>
          </a:p>
          <a:p>
            <a:pPr fontAlgn="auto">
              <a:spcAft>
                <a:spcPts val="0"/>
              </a:spcAft>
              <a:defRPr/>
            </a:pPr>
            <a:r>
              <a:rPr lang="en-US" dirty="0"/>
              <a:t>Take proper care of Ritual garments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Junior Steward - Requirements</a:t>
            </a:r>
          </a:p>
        </p:txBody>
      </p:sp>
      <p:sp>
        <p:nvSpPr>
          <p:cNvPr id="3" name="Content Placeholder 2"/>
          <p:cNvSpPr>
            <a:spLocks noGrp="1"/>
          </p:cNvSpPr>
          <p:nvPr>
            <p:ph idx="1"/>
          </p:nvPr>
        </p:nvSpPr>
        <p:spPr>
          <a:xfrm>
            <a:off x="533400" y="1371600"/>
            <a:ext cx="8303418" cy="4724400"/>
          </a:xfrm>
        </p:spPr>
        <p:txBody>
          <a:bodyPr>
            <a:normAutofit fontScale="92500" lnSpcReduction="10000"/>
          </a:bodyPr>
          <a:lstStyle/>
          <a:p>
            <a:pPr fontAlgn="auto">
              <a:spcAft>
                <a:spcPts val="0"/>
              </a:spcAft>
              <a:defRPr/>
            </a:pPr>
            <a:r>
              <a:rPr lang="en-US" dirty="0"/>
              <a:t>Be proficient in the ritual for JS</a:t>
            </a:r>
          </a:p>
          <a:p>
            <a:pPr fontAlgn="auto">
              <a:spcAft>
                <a:spcPts val="0"/>
              </a:spcAft>
              <a:defRPr/>
            </a:pPr>
            <a:endParaRPr lang="en-US" dirty="0"/>
          </a:p>
          <a:p>
            <a:pPr fontAlgn="auto">
              <a:spcAft>
                <a:spcPts val="0"/>
              </a:spcAft>
              <a:defRPr/>
            </a:pPr>
            <a:r>
              <a:rPr lang="en-US" dirty="0"/>
              <a:t>Learn the ritual of SS and candidate preparation</a:t>
            </a:r>
          </a:p>
          <a:p>
            <a:pPr fontAlgn="auto">
              <a:spcAft>
                <a:spcPts val="0"/>
              </a:spcAft>
              <a:defRPr/>
            </a:pPr>
            <a:endParaRPr lang="en-US" dirty="0"/>
          </a:p>
          <a:p>
            <a:pPr fontAlgn="auto">
              <a:spcAft>
                <a:spcPts val="0"/>
              </a:spcAft>
              <a:defRPr/>
            </a:pPr>
            <a:r>
              <a:rPr lang="en-US" dirty="0"/>
              <a:t>Begin learning the Q&amp;As of the catechisms in order to earn a Silver Proficiency Card</a:t>
            </a:r>
          </a:p>
          <a:p>
            <a:pPr fontAlgn="auto">
              <a:spcAft>
                <a:spcPts val="0"/>
              </a:spcAft>
              <a:defRPr/>
            </a:pPr>
            <a:endParaRPr lang="en-US" dirty="0"/>
          </a:p>
          <a:p>
            <a:pPr fontAlgn="auto">
              <a:spcAft>
                <a:spcPts val="0"/>
              </a:spcAft>
              <a:defRPr/>
            </a:pPr>
            <a:r>
              <a:rPr lang="en-US" dirty="0"/>
              <a:t>Obtain a Florida Masonic Monitor (Blue Book), Florida Masonic Code &amp; Combined Handbook of Floor Work Procedures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Junior Steward – Rqmts</a:t>
            </a:r>
            <a:r>
              <a:rPr lang="en-US" dirty="0">
                <a:solidFill>
                  <a:srgbClr val="FF0000"/>
                </a:solidFill>
              </a:rPr>
              <a:t>.</a:t>
            </a:r>
            <a:r>
              <a:rPr lang="en-US" dirty="0"/>
              <a:t> cont</a:t>
            </a:r>
            <a:r>
              <a:rPr lang="en-US" dirty="0">
                <a:solidFill>
                  <a:srgbClr val="FF0000"/>
                </a:solidFill>
              </a:rPr>
              <a:t>.</a:t>
            </a:r>
          </a:p>
        </p:txBody>
      </p:sp>
      <p:sp>
        <p:nvSpPr>
          <p:cNvPr id="3" name="Content Placeholder 2"/>
          <p:cNvSpPr>
            <a:spLocks noGrp="1"/>
          </p:cNvSpPr>
          <p:nvPr>
            <p:ph idx="1"/>
          </p:nvPr>
        </p:nvSpPr>
        <p:spPr>
          <a:xfrm>
            <a:off x="990600" y="1524000"/>
            <a:ext cx="7617618" cy="4572000"/>
          </a:xfrm>
        </p:spPr>
        <p:txBody>
          <a:bodyPr>
            <a:normAutofit/>
          </a:bodyPr>
          <a:lstStyle/>
          <a:p>
            <a:pPr fontAlgn="auto">
              <a:spcAft>
                <a:spcPts val="0"/>
              </a:spcAft>
              <a:defRPr/>
            </a:pPr>
            <a:r>
              <a:rPr lang="en-US" dirty="0"/>
              <a:t>Attend as many District and Zone Schools of Instruction, as possible</a:t>
            </a:r>
          </a:p>
          <a:p>
            <a:pPr fontAlgn="auto">
              <a:spcAft>
                <a:spcPts val="0"/>
              </a:spcAft>
              <a:defRPr/>
            </a:pPr>
            <a:endParaRPr lang="en-US" dirty="0"/>
          </a:p>
          <a:p>
            <a:pPr fontAlgn="auto">
              <a:spcAft>
                <a:spcPts val="0"/>
              </a:spcAft>
              <a:defRPr/>
            </a:pPr>
            <a:r>
              <a:rPr lang="en-US" dirty="0"/>
              <a:t>Attend as many District Masonic Education Workshops, as possible</a:t>
            </a:r>
          </a:p>
          <a:p>
            <a:pPr fontAlgn="auto">
              <a:spcAft>
                <a:spcPts val="0"/>
              </a:spcAft>
              <a:defRPr/>
            </a:pPr>
            <a:endParaRPr lang="en-US" dirty="0"/>
          </a:p>
          <a:p>
            <a:pPr fontAlgn="auto">
              <a:spcAft>
                <a:spcPts val="0"/>
              </a:spcAft>
              <a:defRPr/>
            </a:pPr>
            <a:r>
              <a:rPr lang="en-US" dirty="0"/>
              <a:t>Attend as many Masonic Leadership Training Workshops, as possible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Junior Steward - Information</a:t>
            </a:r>
          </a:p>
        </p:txBody>
      </p:sp>
      <p:sp>
        <p:nvSpPr>
          <p:cNvPr id="3" name="Content Placeholder 2"/>
          <p:cNvSpPr>
            <a:spLocks noGrp="1"/>
          </p:cNvSpPr>
          <p:nvPr>
            <p:ph idx="1"/>
          </p:nvPr>
        </p:nvSpPr>
        <p:spPr>
          <a:xfrm>
            <a:off x="685801" y="1676400"/>
            <a:ext cx="7924799" cy="4114800"/>
          </a:xfrm>
        </p:spPr>
        <p:txBody>
          <a:bodyPr>
            <a:normAutofit lnSpcReduction="10000"/>
          </a:bodyPr>
          <a:lstStyle/>
          <a:p>
            <a:pPr fontAlgn="auto">
              <a:spcAft>
                <a:spcPts val="0"/>
              </a:spcAft>
              <a:defRPr/>
            </a:pPr>
            <a:r>
              <a:rPr lang="en-US" dirty="0"/>
              <a:t>While your duties may at first glance appear minimal, the reality is that you should spend a great deal of time listening and learning</a:t>
            </a:r>
          </a:p>
          <a:p>
            <a:pPr fontAlgn="auto">
              <a:spcAft>
                <a:spcPts val="0"/>
              </a:spcAft>
              <a:defRPr/>
            </a:pPr>
            <a:endParaRPr lang="en-US" dirty="0"/>
          </a:p>
          <a:p>
            <a:pPr fontAlgn="auto">
              <a:spcAft>
                <a:spcPts val="0"/>
              </a:spcAft>
              <a:defRPr/>
            </a:pPr>
            <a:r>
              <a:rPr lang="en-US" dirty="0"/>
              <a:t>This is also the Brethren's first opportunity to see you as an Officer of the Lodge.  </a:t>
            </a:r>
            <a:r>
              <a:rPr lang="en-US" b="1" dirty="0"/>
              <a:t>Make it a good first impression!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0"/>
            <a:ext cx="8534400" cy="1456267"/>
          </a:xfrm>
        </p:spPr>
        <p:txBody>
          <a:bodyPr/>
          <a:lstStyle/>
          <a:p>
            <a:pPr fontAlgn="auto">
              <a:spcAft>
                <a:spcPts val="0"/>
              </a:spcAft>
              <a:defRPr/>
            </a:pPr>
            <a:r>
              <a:rPr lang="en-US" cap="none" dirty="0"/>
              <a:t>Resources</a:t>
            </a:r>
            <a:endParaRPr lang="en-US" dirty="0"/>
          </a:p>
        </p:txBody>
      </p:sp>
      <p:sp>
        <p:nvSpPr>
          <p:cNvPr id="3" name="Content Placeholder 2"/>
          <p:cNvSpPr>
            <a:spLocks noGrp="1"/>
          </p:cNvSpPr>
          <p:nvPr>
            <p:ph idx="1"/>
          </p:nvPr>
        </p:nvSpPr>
        <p:spPr>
          <a:xfrm>
            <a:off x="914400" y="1600200"/>
            <a:ext cx="7465218" cy="3649133"/>
          </a:xfrm>
        </p:spPr>
        <p:txBody>
          <a:bodyPr>
            <a:normAutofit/>
          </a:bodyPr>
          <a:lstStyle/>
          <a:p>
            <a:pPr fontAlgn="auto">
              <a:spcAft>
                <a:spcPts val="0"/>
              </a:spcAft>
              <a:defRPr/>
            </a:pPr>
            <a:r>
              <a:rPr lang="en-US" dirty="0"/>
              <a:t>Florida Digest of Masonic Law</a:t>
            </a:r>
          </a:p>
          <a:p>
            <a:pPr fontAlgn="auto">
              <a:spcAft>
                <a:spcPts val="0"/>
              </a:spcAft>
              <a:defRPr/>
            </a:pPr>
            <a:r>
              <a:rPr lang="en-US" dirty="0"/>
              <a:t>Masonic Leadership Training Manual</a:t>
            </a:r>
          </a:p>
          <a:p>
            <a:pPr fontAlgn="auto">
              <a:spcAft>
                <a:spcPts val="0"/>
              </a:spcAft>
              <a:defRPr/>
            </a:pPr>
            <a:r>
              <a:rPr lang="en-US" dirty="0"/>
              <a:t>Lodge Secretary Administrative Guide (GL215)</a:t>
            </a:r>
          </a:p>
          <a:p>
            <a:pPr fontAlgn="auto">
              <a:spcAft>
                <a:spcPts val="0"/>
              </a:spcAft>
              <a:defRPr/>
            </a:pPr>
            <a:r>
              <a:rPr lang="en-US" dirty="0"/>
              <a:t>Worshipful Master’s Program Notebook (GL218)</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0133"/>
            <a:ext cx="8991600" cy="1456267"/>
          </a:xfrm>
        </p:spPr>
        <p:txBody>
          <a:bodyPr/>
          <a:lstStyle/>
          <a:p>
            <a:pPr fontAlgn="auto">
              <a:spcAft>
                <a:spcPts val="0"/>
              </a:spcAft>
              <a:defRPr/>
            </a:pPr>
            <a:r>
              <a:rPr lang="en-US" dirty="0"/>
              <a:t>Junior Steward – Information, </a:t>
            </a:r>
            <a:r>
              <a:rPr lang="en-US" dirty="0" err="1"/>
              <a:t>cont</a:t>
            </a:r>
            <a:endParaRPr lang="en-US" dirty="0">
              <a:solidFill>
                <a:srgbClr val="FF0000"/>
              </a:solidFill>
            </a:endParaRPr>
          </a:p>
        </p:txBody>
      </p:sp>
      <p:sp>
        <p:nvSpPr>
          <p:cNvPr id="3" name="Content Placeholder 2"/>
          <p:cNvSpPr>
            <a:spLocks noGrp="1"/>
          </p:cNvSpPr>
          <p:nvPr>
            <p:ph idx="1"/>
          </p:nvPr>
        </p:nvSpPr>
        <p:spPr>
          <a:xfrm>
            <a:off x="914401" y="1600200"/>
            <a:ext cx="7467599" cy="4800600"/>
          </a:xfrm>
        </p:spPr>
        <p:txBody>
          <a:bodyPr>
            <a:normAutofit fontScale="92500" lnSpcReduction="10000"/>
          </a:bodyPr>
          <a:lstStyle/>
          <a:p>
            <a:pPr fontAlgn="auto">
              <a:spcAft>
                <a:spcPts val="0"/>
              </a:spcAft>
              <a:defRPr/>
            </a:pPr>
            <a:r>
              <a:rPr lang="en-US" dirty="0"/>
              <a:t>As JS, most of your duties will occur before the meeting, so arrive early </a:t>
            </a:r>
          </a:p>
          <a:p>
            <a:pPr fontAlgn="auto">
              <a:spcAft>
                <a:spcPts val="0"/>
              </a:spcAft>
              <a:defRPr/>
            </a:pPr>
            <a:endParaRPr lang="en-US" dirty="0"/>
          </a:p>
          <a:p>
            <a:pPr fontAlgn="auto">
              <a:spcAft>
                <a:spcPts val="0"/>
              </a:spcAft>
              <a:defRPr/>
            </a:pPr>
            <a:r>
              <a:rPr lang="en-US" dirty="0"/>
              <a:t>Your first duty will be to help set up the Lodge room (depending on customs of the lodge).  After placing all the paraphernalia in its proper place, go through a mental checklist:</a:t>
            </a:r>
          </a:p>
          <a:p>
            <a:pPr lvl="1" fontAlgn="auto">
              <a:spcAft>
                <a:spcPts val="0"/>
              </a:spcAft>
              <a:defRPr/>
            </a:pPr>
            <a:r>
              <a:rPr lang="en-US" dirty="0"/>
              <a:t>Are the Three Lesser Lights properly positioned around the Altar?</a:t>
            </a:r>
          </a:p>
          <a:p>
            <a:pPr lvl="1" fontAlgn="auto">
              <a:spcAft>
                <a:spcPts val="0"/>
              </a:spcAft>
              <a:defRPr/>
            </a:pPr>
            <a:r>
              <a:rPr lang="en-US" dirty="0"/>
              <a:t>Are the gavels and working tools on the pedestals?</a:t>
            </a:r>
          </a:p>
          <a:p>
            <a:pPr lvl="1" fontAlgn="auto">
              <a:spcAft>
                <a:spcPts val="0"/>
              </a:spcAft>
              <a:defRPr/>
            </a:pPr>
            <a:r>
              <a:rPr lang="en-US" dirty="0"/>
              <a:t>Are the rods and holders in proper position?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a:t>Junior Steward – Information, cont</a:t>
            </a:r>
            <a:r>
              <a:rPr lang="en-US" dirty="0">
                <a:solidFill>
                  <a:srgbClr val="FF0000"/>
                </a:solidFill>
              </a:rPr>
              <a:t>.</a:t>
            </a:r>
          </a:p>
        </p:txBody>
      </p:sp>
      <p:sp>
        <p:nvSpPr>
          <p:cNvPr id="3" name="Content Placeholder 2"/>
          <p:cNvSpPr>
            <a:spLocks noGrp="1"/>
          </p:cNvSpPr>
          <p:nvPr>
            <p:ph idx="1"/>
          </p:nvPr>
        </p:nvSpPr>
        <p:spPr>
          <a:xfrm>
            <a:off x="378618" y="1828800"/>
            <a:ext cx="8534400" cy="4038600"/>
          </a:xfrm>
        </p:spPr>
        <p:txBody>
          <a:bodyPr>
            <a:normAutofit/>
          </a:bodyPr>
          <a:lstStyle/>
          <a:p>
            <a:pPr lvl="1" fontAlgn="auto">
              <a:spcAft>
                <a:spcPts val="0"/>
              </a:spcAft>
              <a:defRPr/>
            </a:pPr>
            <a:r>
              <a:rPr lang="en-US" sz="2400" dirty="0"/>
              <a:t>– Is the presentation apron for the EA placed in the East?</a:t>
            </a:r>
          </a:p>
          <a:p>
            <a:pPr lvl="1" fontAlgn="auto">
              <a:spcAft>
                <a:spcPts val="0"/>
              </a:spcAft>
              <a:defRPr/>
            </a:pPr>
            <a:r>
              <a:rPr lang="en-US" sz="2400" dirty="0"/>
              <a:t>– How about the paraphernalia for the FC or MM degrees?</a:t>
            </a:r>
          </a:p>
          <a:p>
            <a:pPr lvl="1" fontAlgn="auto">
              <a:spcAft>
                <a:spcPts val="0"/>
              </a:spcAft>
              <a:defRPr/>
            </a:pPr>
            <a:r>
              <a:rPr lang="en-US" sz="2400" dirty="0"/>
              <a:t>– Are the Warden’s columns in place?</a:t>
            </a:r>
          </a:p>
          <a:p>
            <a:pPr lvl="1" fontAlgn="auto">
              <a:spcAft>
                <a:spcPts val="0"/>
              </a:spcAft>
              <a:defRPr/>
            </a:pPr>
            <a:r>
              <a:rPr lang="en-US" sz="2400" dirty="0"/>
              <a:t>– Are all the lights operational?</a:t>
            </a:r>
          </a:p>
          <a:p>
            <a:pPr fontAlgn="auto">
              <a:spcAft>
                <a:spcPts val="0"/>
              </a:spcAft>
              <a:defRPr/>
            </a:pPr>
            <a:r>
              <a:rPr lang="en-US" dirty="0"/>
              <a:t>Assist the JW in the kitchen and in the dining hall.  If he is absent, have a backup plan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a:t>Junior Steward – Information, cont</a:t>
            </a:r>
            <a:r>
              <a:rPr lang="en-US" dirty="0">
                <a:solidFill>
                  <a:srgbClr val="FF0000"/>
                </a:solidFill>
              </a:rPr>
              <a:t>.</a:t>
            </a:r>
            <a:endParaRPr lang="en-US" dirty="0"/>
          </a:p>
        </p:txBody>
      </p:sp>
      <p:sp>
        <p:nvSpPr>
          <p:cNvPr id="3" name="Content Placeholder 2"/>
          <p:cNvSpPr>
            <a:spLocks noGrp="1"/>
          </p:cNvSpPr>
          <p:nvPr>
            <p:ph idx="1"/>
          </p:nvPr>
        </p:nvSpPr>
        <p:spPr>
          <a:xfrm>
            <a:off x="762001" y="1600200"/>
            <a:ext cx="7772399" cy="4800600"/>
          </a:xfrm>
        </p:spPr>
        <p:txBody>
          <a:bodyPr>
            <a:normAutofit fontScale="85000" lnSpcReduction="10000"/>
          </a:bodyPr>
          <a:lstStyle/>
          <a:p>
            <a:pPr fontAlgn="auto">
              <a:spcAft>
                <a:spcPts val="0"/>
              </a:spcAft>
              <a:defRPr/>
            </a:pPr>
            <a:r>
              <a:rPr lang="en-US" dirty="0"/>
              <a:t>One can never overstate the importance of greeting the Brothers in the fellowship hall. Make a point to shake everyone’s hand</a:t>
            </a:r>
          </a:p>
          <a:p>
            <a:pPr fontAlgn="auto">
              <a:spcAft>
                <a:spcPts val="0"/>
              </a:spcAft>
              <a:defRPr/>
            </a:pPr>
            <a:endParaRPr lang="en-US" dirty="0"/>
          </a:p>
          <a:p>
            <a:pPr fontAlgn="auto">
              <a:spcAft>
                <a:spcPts val="0"/>
              </a:spcAft>
              <a:defRPr/>
            </a:pPr>
            <a:r>
              <a:rPr lang="en-US" dirty="0"/>
              <a:t>Be involved with examining visiting Brothers</a:t>
            </a:r>
          </a:p>
          <a:p>
            <a:pPr fontAlgn="auto">
              <a:spcAft>
                <a:spcPts val="0"/>
              </a:spcAft>
              <a:defRPr/>
            </a:pPr>
            <a:endParaRPr lang="en-US" dirty="0"/>
          </a:p>
          <a:p>
            <a:pPr fontAlgn="auto">
              <a:spcAft>
                <a:spcPts val="0"/>
              </a:spcAft>
              <a:defRPr/>
            </a:pPr>
            <a:r>
              <a:rPr lang="en-US" dirty="0"/>
              <a:t>Learn the JS ritual</a:t>
            </a:r>
          </a:p>
          <a:p>
            <a:pPr fontAlgn="auto">
              <a:spcAft>
                <a:spcPts val="0"/>
              </a:spcAft>
              <a:defRPr/>
            </a:pPr>
            <a:endParaRPr lang="en-US" dirty="0"/>
          </a:p>
          <a:p>
            <a:pPr fontAlgn="auto">
              <a:spcAft>
                <a:spcPts val="0"/>
              </a:spcAft>
              <a:defRPr/>
            </a:pPr>
            <a:r>
              <a:rPr lang="en-US" dirty="0"/>
              <a:t>Start working on the SS ritual - It should be anticipated that you will be asked to move up one chair (or more) during the year – Be prepared</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Senior Steward - Duties</a:t>
            </a:r>
          </a:p>
        </p:txBody>
      </p:sp>
      <p:sp>
        <p:nvSpPr>
          <p:cNvPr id="3" name="Content Placeholder 2"/>
          <p:cNvSpPr>
            <a:spLocks noGrp="1"/>
          </p:cNvSpPr>
          <p:nvPr>
            <p:ph idx="1"/>
          </p:nvPr>
        </p:nvSpPr>
        <p:spPr>
          <a:xfrm>
            <a:off x="609601" y="1219200"/>
            <a:ext cx="8153399" cy="5181600"/>
          </a:xfrm>
        </p:spPr>
        <p:txBody>
          <a:bodyPr>
            <a:normAutofit lnSpcReduction="10000"/>
          </a:bodyPr>
          <a:lstStyle/>
          <a:p>
            <a:pPr fontAlgn="auto">
              <a:spcAft>
                <a:spcPts val="0"/>
              </a:spcAft>
              <a:defRPr/>
            </a:pPr>
            <a:r>
              <a:rPr lang="en-US" dirty="0"/>
              <a:t>Assist the Chaplain, Marshal and JS in preparing the Lodge room for meetings</a:t>
            </a:r>
          </a:p>
          <a:p>
            <a:pPr fontAlgn="auto">
              <a:spcAft>
                <a:spcPts val="0"/>
              </a:spcAft>
              <a:defRPr/>
            </a:pPr>
            <a:endParaRPr lang="en-US" dirty="0"/>
          </a:p>
          <a:p>
            <a:pPr fontAlgn="auto">
              <a:spcAft>
                <a:spcPts val="0"/>
              </a:spcAft>
              <a:defRPr/>
            </a:pPr>
            <a:r>
              <a:rPr lang="en-US" dirty="0"/>
              <a:t>Assist the Deacons and other Officers in performing their respective duties</a:t>
            </a:r>
          </a:p>
          <a:p>
            <a:pPr fontAlgn="auto">
              <a:spcAft>
                <a:spcPts val="0"/>
              </a:spcAft>
              <a:defRPr/>
            </a:pPr>
            <a:endParaRPr lang="en-US" dirty="0"/>
          </a:p>
          <a:p>
            <a:pPr fontAlgn="auto">
              <a:spcAft>
                <a:spcPts val="0"/>
              </a:spcAft>
              <a:defRPr/>
            </a:pPr>
            <a:r>
              <a:rPr lang="en-US" dirty="0"/>
              <a:t>Assist the JW in providing refreshments</a:t>
            </a:r>
          </a:p>
          <a:p>
            <a:pPr fontAlgn="auto">
              <a:spcAft>
                <a:spcPts val="0"/>
              </a:spcAft>
              <a:defRPr/>
            </a:pPr>
            <a:endParaRPr lang="en-US" dirty="0"/>
          </a:p>
          <a:p>
            <a:pPr fontAlgn="auto">
              <a:spcAft>
                <a:spcPts val="0"/>
              </a:spcAft>
              <a:defRPr/>
            </a:pPr>
            <a:r>
              <a:rPr lang="en-US" dirty="0"/>
              <a:t>Serve as a Mentor for the JS</a:t>
            </a:r>
          </a:p>
          <a:p>
            <a:pPr fontAlgn="auto">
              <a:spcAft>
                <a:spcPts val="0"/>
              </a:spcAft>
              <a:defRPr/>
            </a:pPr>
            <a:endParaRPr lang="en-US" dirty="0"/>
          </a:p>
          <a:p>
            <a:pPr fontAlgn="auto">
              <a:spcAft>
                <a:spcPts val="0"/>
              </a:spcAft>
              <a:defRPr/>
            </a:pPr>
            <a:r>
              <a:rPr lang="en-US" dirty="0"/>
              <a:t>Take proper care of Ritual garments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Senior Steward - Requirements</a:t>
            </a:r>
          </a:p>
        </p:txBody>
      </p:sp>
      <p:sp>
        <p:nvSpPr>
          <p:cNvPr id="3" name="Content Placeholder 2"/>
          <p:cNvSpPr>
            <a:spLocks noGrp="1"/>
          </p:cNvSpPr>
          <p:nvPr>
            <p:ph idx="1"/>
          </p:nvPr>
        </p:nvSpPr>
        <p:spPr>
          <a:xfrm>
            <a:off x="762000" y="1371600"/>
            <a:ext cx="7696200" cy="4648200"/>
          </a:xfrm>
        </p:spPr>
        <p:txBody>
          <a:bodyPr>
            <a:normAutofit fontScale="92500" lnSpcReduction="10000"/>
          </a:bodyPr>
          <a:lstStyle/>
          <a:p>
            <a:pPr fontAlgn="auto">
              <a:spcAft>
                <a:spcPts val="0"/>
              </a:spcAft>
              <a:defRPr/>
            </a:pPr>
            <a:r>
              <a:rPr lang="en-US" dirty="0"/>
              <a:t>Be proficient in the ritual for SS</a:t>
            </a:r>
          </a:p>
          <a:p>
            <a:pPr fontAlgn="auto">
              <a:spcAft>
                <a:spcPts val="0"/>
              </a:spcAft>
              <a:defRPr/>
            </a:pPr>
            <a:endParaRPr lang="en-US" dirty="0"/>
          </a:p>
          <a:p>
            <a:pPr fontAlgn="auto">
              <a:spcAft>
                <a:spcPts val="0"/>
              </a:spcAft>
              <a:defRPr/>
            </a:pPr>
            <a:r>
              <a:rPr lang="en-US" dirty="0"/>
              <a:t>Learn the ritual of JD</a:t>
            </a:r>
          </a:p>
          <a:p>
            <a:pPr fontAlgn="auto">
              <a:spcAft>
                <a:spcPts val="0"/>
              </a:spcAft>
              <a:defRPr/>
            </a:pPr>
            <a:endParaRPr lang="en-US" dirty="0"/>
          </a:p>
          <a:p>
            <a:pPr fontAlgn="auto">
              <a:spcAft>
                <a:spcPts val="0"/>
              </a:spcAft>
              <a:defRPr/>
            </a:pPr>
            <a:r>
              <a:rPr lang="en-US" dirty="0"/>
              <a:t>Learn the Q&amp;As of the catechisms or possess a Silver Proficiency Card</a:t>
            </a:r>
          </a:p>
          <a:p>
            <a:pPr fontAlgn="auto">
              <a:spcAft>
                <a:spcPts val="0"/>
              </a:spcAft>
              <a:defRPr/>
            </a:pPr>
            <a:endParaRPr lang="en-US" dirty="0"/>
          </a:p>
          <a:p>
            <a:pPr fontAlgn="auto">
              <a:spcAft>
                <a:spcPts val="0"/>
              </a:spcAft>
              <a:defRPr/>
            </a:pPr>
            <a:r>
              <a:rPr lang="en-US" dirty="0"/>
              <a:t>Obtain a Florida Masonic Monitor (Blue Book), Florida Masonic Code, Combined Handbook of Floor Work Procedures and a Digest of Masonic Law of Florida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Senior Steward – Rqmts, cont</a:t>
            </a:r>
            <a:r>
              <a:rPr lang="en-US" dirty="0">
                <a:solidFill>
                  <a:srgbClr val="FF0000"/>
                </a:solidFill>
              </a:rPr>
              <a:t>.</a:t>
            </a:r>
            <a:endParaRPr lang="en-US" dirty="0"/>
          </a:p>
        </p:txBody>
      </p:sp>
      <p:sp>
        <p:nvSpPr>
          <p:cNvPr id="3" name="Content Placeholder 2"/>
          <p:cNvSpPr>
            <a:spLocks noGrp="1"/>
          </p:cNvSpPr>
          <p:nvPr>
            <p:ph idx="1"/>
          </p:nvPr>
        </p:nvSpPr>
        <p:spPr>
          <a:xfrm>
            <a:off x="685800" y="1684867"/>
            <a:ext cx="7772399" cy="3649133"/>
          </a:xfrm>
        </p:spPr>
        <p:txBody>
          <a:bodyPr>
            <a:normAutofit lnSpcReduction="10000"/>
          </a:bodyPr>
          <a:lstStyle/>
          <a:p>
            <a:pPr fontAlgn="auto">
              <a:spcAft>
                <a:spcPts val="0"/>
              </a:spcAft>
              <a:defRPr/>
            </a:pPr>
            <a:r>
              <a:rPr lang="en-US" dirty="0"/>
              <a:t>Attend the District and Zone Schools of Instruction</a:t>
            </a:r>
          </a:p>
          <a:p>
            <a:pPr fontAlgn="auto">
              <a:spcAft>
                <a:spcPts val="0"/>
              </a:spcAft>
              <a:defRPr/>
            </a:pPr>
            <a:endParaRPr lang="en-US" dirty="0"/>
          </a:p>
          <a:p>
            <a:pPr fontAlgn="auto">
              <a:spcAft>
                <a:spcPts val="0"/>
              </a:spcAft>
              <a:defRPr/>
            </a:pPr>
            <a:r>
              <a:rPr lang="en-US" dirty="0"/>
              <a:t>Attend as many District Masonic Education Workshops, as possible</a:t>
            </a:r>
          </a:p>
          <a:p>
            <a:pPr fontAlgn="auto">
              <a:spcAft>
                <a:spcPts val="0"/>
              </a:spcAft>
              <a:defRPr/>
            </a:pPr>
            <a:endParaRPr lang="en-US" dirty="0"/>
          </a:p>
          <a:p>
            <a:pPr fontAlgn="auto">
              <a:spcAft>
                <a:spcPts val="0"/>
              </a:spcAft>
              <a:defRPr/>
            </a:pPr>
            <a:r>
              <a:rPr lang="en-US" dirty="0"/>
              <a:t>Attend as many Masonic Leadership Training Workshops, as possible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Senior Steward - Information</a:t>
            </a:r>
          </a:p>
        </p:txBody>
      </p:sp>
      <p:sp>
        <p:nvSpPr>
          <p:cNvPr id="3" name="Content Placeholder 2"/>
          <p:cNvSpPr>
            <a:spLocks noGrp="1"/>
          </p:cNvSpPr>
          <p:nvPr>
            <p:ph idx="1"/>
          </p:nvPr>
        </p:nvSpPr>
        <p:spPr>
          <a:xfrm>
            <a:off x="838201" y="1600200"/>
            <a:ext cx="7543799" cy="4572000"/>
          </a:xfrm>
        </p:spPr>
        <p:txBody>
          <a:bodyPr>
            <a:normAutofit fontScale="92500" lnSpcReduction="10000"/>
          </a:bodyPr>
          <a:lstStyle/>
          <a:p>
            <a:pPr fontAlgn="auto">
              <a:spcAft>
                <a:spcPts val="0"/>
              </a:spcAft>
              <a:defRPr/>
            </a:pPr>
            <a:r>
              <a:rPr lang="en-US" dirty="0"/>
              <a:t>You have advanced another chair, Congrats!</a:t>
            </a:r>
          </a:p>
          <a:p>
            <a:pPr fontAlgn="auto">
              <a:spcAft>
                <a:spcPts val="0"/>
              </a:spcAft>
              <a:defRPr/>
            </a:pPr>
            <a:endParaRPr lang="en-US" dirty="0"/>
          </a:p>
          <a:p>
            <a:pPr fontAlgn="auto">
              <a:spcAft>
                <a:spcPts val="0"/>
              </a:spcAft>
              <a:defRPr/>
            </a:pPr>
            <a:r>
              <a:rPr lang="en-US" dirty="0"/>
              <a:t>The duties are basically the same as the JS, with one exception – you are now a Mentor to the JS</a:t>
            </a:r>
          </a:p>
          <a:p>
            <a:pPr fontAlgn="auto">
              <a:spcAft>
                <a:spcPts val="0"/>
              </a:spcAft>
              <a:defRPr/>
            </a:pPr>
            <a:endParaRPr lang="en-US" dirty="0"/>
          </a:p>
          <a:p>
            <a:pPr fontAlgn="auto">
              <a:spcAft>
                <a:spcPts val="0"/>
              </a:spcAft>
              <a:defRPr/>
            </a:pPr>
            <a:r>
              <a:rPr lang="en-US" dirty="0"/>
              <a:t>Build a relationship with the JS, chances are you will be sharing the journey to the East through the chairs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a:t>Senior Steward – Information, cont</a:t>
            </a:r>
            <a:r>
              <a:rPr lang="en-US" dirty="0">
                <a:solidFill>
                  <a:srgbClr val="FF0000"/>
                </a:solidFill>
              </a:rPr>
              <a:t>.</a:t>
            </a:r>
            <a:endParaRPr lang="en-US" dirty="0"/>
          </a:p>
        </p:txBody>
      </p:sp>
      <p:sp>
        <p:nvSpPr>
          <p:cNvPr id="3" name="Content Placeholder 2"/>
          <p:cNvSpPr>
            <a:spLocks noGrp="1"/>
          </p:cNvSpPr>
          <p:nvPr>
            <p:ph idx="1"/>
          </p:nvPr>
        </p:nvSpPr>
        <p:spPr>
          <a:xfrm>
            <a:off x="762001" y="1600200"/>
            <a:ext cx="7848599" cy="4419600"/>
          </a:xfrm>
        </p:spPr>
        <p:txBody>
          <a:bodyPr>
            <a:normAutofit/>
          </a:bodyPr>
          <a:lstStyle/>
          <a:p>
            <a:pPr fontAlgn="auto">
              <a:spcAft>
                <a:spcPts val="0"/>
              </a:spcAft>
              <a:defRPr/>
            </a:pPr>
            <a:r>
              <a:rPr lang="en-US" dirty="0"/>
              <a:t>You are in charge of the </a:t>
            </a:r>
            <a:r>
              <a:rPr lang="en-US" b="1" u="sng" dirty="0"/>
              <a:t>preparation</a:t>
            </a:r>
            <a:r>
              <a:rPr lang="en-US" dirty="0"/>
              <a:t> of the candidates for all of the Degrees. </a:t>
            </a:r>
          </a:p>
          <a:p>
            <a:pPr lvl="1" fontAlgn="auto">
              <a:spcAft>
                <a:spcPts val="0"/>
              </a:spcAft>
              <a:defRPr/>
            </a:pPr>
            <a:r>
              <a:rPr lang="en-US" sz="2600" dirty="0"/>
              <a:t>– Be a calming voice &amp; offer words of encouragement</a:t>
            </a:r>
          </a:p>
          <a:p>
            <a:pPr lvl="1" fontAlgn="auto">
              <a:spcAft>
                <a:spcPts val="0"/>
              </a:spcAft>
              <a:defRPr/>
            </a:pPr>
            <a:r>
              <a:rPr lang="en-US" sz="2600" dirty="0"/>
              <a:t>– Take great care to ensure his preparation is done with accuracy, dignity and care. No frivolity. Serious Tone. </a:t>
            </a:r>
          </a:p>
          <a:p>
            <a:pPr lvl="1" fontAlgn="auto">
              <a:spcAft>
                <a:spcPts val="0"/>
              </a:spcAft>
              <a:defRPr/>
            </a:pPr>
            <a:r>
              <a:rPr lang="en-US" sz="2600" dirty="0"/>
              <a:t>– Remember duly and truly prepared, is the candidate dressed properly for each degree.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Senior Steward – Information, cont</a:t>
            </a:r>
            <a:r>
              <a:rPr lang="en-US" dirty="0">
                <a:solidFill>
                  <a:srgbClr val="FF0000"/>
                </a:solidFill>
              </a:rPr>
              <a:t>.</a:t>
            </a:r>
            <a:endParaRPr lang="en-US" dirty="0"/>
          </a:p>
        </p:txBody>
      </p:sp>
      <p:sp>
        <p:nvSpPr>
          <p:cNvPr id="3" name="Content Placeholder 2"/>
          <p:cNvSpPr>
            <a:spLocks noGrp="1"/>
          </p:cNvSpPr>
          <p:nvPr>
            <p:ph idx="1"/>
          </p:nvPr>
        </p:nvSpPr>
        <p:spPr>
          <a:xfrm>
            <a:off x="838201" y="1828800"/>
            <a:ext cx="7696199" cy="4114800"/>
          </a:xfrm>
        </p:spPr>
        <p:txBody>
          <a:bodyPr>
            <a:normAutofit/>
          </a:bodyPr>
          <a:lstStyle/>
          <a:p>
            <a:pPr fontAlgn="auto">
              <a:spcAft>
                <a:spcPts val="0"/>
              </a:spcAft>
              <a:defRPr/>
            </a:pPr>
            <a:r>
              <a:rPr lang="en-US" dirty="0"/>
              <a:t>Since you should likely be advancing to Junior Deacon next year, expect to sit in that chair at least once during the year for a degree.  Become proficient with the JD ritual</a:t>
            </a:r>
          </a:p>
          <a:p>
            <a:pPr fontAlgn="auto">
              <a:spcAft>
                <a:spcPts val="0"/>
              </a:spcAft>
              <a:defRPr/>
            </a:pPr>
            <a:endParaRPr lang="en-US" dirty="0"/>
          </a:p>
          <a:p>
            <a:pPr fontAlgn="auto">
              <a:spcAft>
                <a:spcPts val="0"/>
              </a:spcAft>
              <a:defRPr/>
            </a:pPr>
            <a:r>
              <a:rPr lang="en-US" dirty="0"/>
              <a:t>Attend as many training sessions and workshops, as you can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Junior Deacon - Duties</a:t>
            </a:r>
          </a:p>
        </p:txBody>
      </p:sp>
      <p:sp>
        <p:nvSpPr>
          <p:cNvPr id="3" name="Content Placeholder 2"/>
          <p:cNvSpPr>
            <a:spLocks noGrp="1"/>
          </p:cNvSpPr>
          <p:nvPr>
            <p:ph idx="1"/>
          </p:nvPr>
        </p:nvSpPr>
        <p:spPr>
          <a:xfrm>
            <a:off x="762001" y="1524000"/>
            <a:ext cx="8000999" cy="4572000"/>
          </a:xfrm>
        </p:spPr>
        <p:txBody>
          <a:bodyPr>
            <a:normAutofit/>
          </a:bodyPr>
          <a:lstStyle/>
          <a:p>
            <a:pPr fontAlgn="auto">
              <a:spcAft>
                <a:spcPts val="0"/>
              </a:spcAft>
              <a:defRPr/>
            </a:pPr>
            <a:r>
              <a:rPr lang="en-US" dirty="0"/>
              <a:t>Assist the SD in welcoming the Brethren to Lodge</a:t>
            </a:r>
          </a:p>
          <a:p>
            <a:pPr fontAlgn="auto">
              <a:spcAft>
                <a:spcPts val="0"/>
              </a:spcAft>
              <a:defRPr/>
            </a:pPr>
            <a:endParaRPr lang="en-US" dirty="0"/>
          </a:p>
          <a:p>
            <a:pPr fontAlgn="auto">
              <a:spcAft>
                <a:spcPts val="0"/>
              </a:spcAft>
              <a:defRPr/>
            </a:pPr>
            <a:r>
              <a:rPr lang="en-US" dirty="0"/>
              <a:t>See to the security of the Lodge during meetings</a:t>
            </a:r>
          </a:p>
          <a:p>
            <a:pPr fontAlgn="auto">
              <a:spcAft>
                <a:spcPts val="0"/>
              </a:spcAft>
              <a:defRPr/>
            </a:pPr>
            <a:endParaRPr lang="en-US" dirty="0"/>
          </a:p>
          <a:p>
            <a:pPr fontAlgn="auto">
              <a:spcAft>
                <a:spcPts val="0"/>
              </a:spcAft>
              <a:defRPr/>
            </a:pPr>
            <a:r>
              <a:rPr lang="en-US" dirty="0"/>
              <a:t>Assist the SW as he may direct</a:t>
            </a:r>
          </a:p>
          <a:p>
            <a:pPr fontAlgn="auto">
              <a:spcAft>
                <a:spcPts val="0"/>
              </a:spcAft>
              <a:defRPr/>
            </a:pPr>
            <a:endParaRPr lang="en-US" dirty="0"/>
          </a:p>
          <a:p>
            <a:pPr fontAlgn="auto">
              <a:spcAft>
                <a:spcPts val="0"/>
              </a:spcAft>
              <a:defRPr/>
            </a:pPr>
            <a:r>
              <a:rPr lang="en-US" dirty="0"/>
              <a:t>Serve as a Mentor to the 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0"/>
            <a:ext cx="8534400" cy="1456267"/>
          </a:xfrm>
        </p:spPr>
        <p:txBody>
          <a:bodyPr/>
          <a:lstStyle/>
          <a:p>
            <a:pPr fontAlgn="auto">
              <a:spcAft>
                <a:spcPts val="0"/>
              </a:spcAft>
              <a:defRPr/>
            </a:pPr>
            <a:r>
              <a:rPr lang="en-US" dirty="0"/>
              <a:t>Why Masonic Leadership?</a:t>
            </a:r>
          </a:p>
        </p:txBody>
      </p:sp>
      <p:sp>
        <p:nvSpPr>
          <p:cNvPr id="3" name="Content Placeholder 2"/>
          <p:cNvSpPr>
            <a:spLocks noGrp="1"/>
          </p:cNvSpPr>
          <p:nvPr>
            <p:ph idx="1"/>
          </p:nvPr>
        </p:nvSpPr>
        <p:spPr>
          <a:xfrm>
            <a:off x="990600" y="1600200"/>
            <a:ext cx="7772400" cy="4191000"/>
          </a:xfrm>
        </p:spPr>
        <p:txBody>
          <a:bodyPr>
            <a:normAutofit fontScale="92500" lnSpcReduction="10000"/>
          </a:bodyPr>
          <a:lstStyle/>
          <a:p>
            <a:pPr fontAlgn="auto">
              <a:spcAft>
                <a:spcPts val="0"/>
              </a:spcAft>
              <a:defRPr/>
            </a:pPr>
            <a:r>
              <a:rPr lang="en-US" dirty="0"/>
              <a:t>The operation and management of a Masonic Lodge is typically the responsibility of the Worshipful Master and other Elected Officers</a:t>
            </a:r>
          </a:p>
          <a:p>
            <a:pPr fontAlgn="auto">
              <a:spcAft>
                <a:spcPts val="0"/>
              </a:spcAft>
              <a:defRPr/>
            </a:pPr>
            <a:endParaRPr lang="en-US" dirty="0"/>
          </a:p>
          <a:p>
            <a:pPr fontAlgn="auto">
              <a:spcAft>
                <a:spcPts val="0"/>
              </a:spcAft>
              <a:defRPr/>
            </a:pPr>
            <a:r>
              <a:rPr lang="en-US" dirty="0"/>
              <a:t>Successful Lodges rely upon the participation of each officer  Elected or Appointed with their Members to accomplish the various tasks required</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Junior Deacon - Requirements</a:t>
            </a:r>
          </a:p>
        </p:txBody>
      </p:sp>
      <p:sp>
        <p:nvSpPr>
          <p:cNvPr id="3" name="Content Placeholder 2"/>
          <p:cNvSpPr>
            <a:spLocks noGrp="1"/>
          </p:cNvSpPr>
          <p:nvPr>
            <p:ph idx="1"/>
          </p:nvPr>
        </p:nvSpPr>
        <p:spPr>
          <a:xfrm>
            <a:off x="533401" y="1447800"/>
            <a:ext cx="8000999" cy="4724400"/>
          </a:xfrm>
        </p:spPr>
        <p:txBody>
          <a:bodyPr>
            <a:normAutofit lnSpcReduction="10000"/>
          </a:bodyPr>
          <a:lstStyle/>
          <a:p>
            <a:pPr fontAlgn="auto">
              <a:spcAft>
                <a:spcPts val="0"/>
              </a:spcAft>
              <a:defRPr/>
            </a:pPr>
            <a:r>
              <a:rPr lang="en-US" dirty="0"/>
              <a:t>Earn or possess a Silver Proficiency Card</a:t>
            </a:r>
          </a:p>
          <a:p>
            <a:pPr fontAlgn="auto">
              <a:spcAft>
                <a:spcPts val="0"/>
              </a:spcAft>
              <a:defRPr/>
            </a:pPr>
            <a:endParaRPr lang="en-US" dirty="0"/>
          </a:p>
          <a:p>
            <a:pPr fontAlgn="auto">
              <a:spcAft>
                <a:spcPts val="0"/>
              </a:spcAft>
              <a:defRPr/>
            </a:pPr>
            <a:r>
              <a:rPr lang="en-US" dirty="0"/>
              <a:t>Be proficient in the ritual for JD</a:t>
            </a:r>
          </a:p>
          <a:p>
            <a:pPr fontAlgn="auto">
              <a:spcAft>
                <a:spcPts val="0"/>
              </a:spcAft>
              <a:defRPr/>
            </a:pPr>
            <a:endParaRPr lang="en-US" dirty="0"/>
          </a:p>
          <a:p>
            <a:pPr fontAlgn="auto">
              <a:spcAft>
                <a:spcPts val="0"/>
              </a:spcAft>
              <a:defRPr/>
            </a:pPr>
            <a:r>
              <a:rPr lang="en-US" dirty="0"/>
              <a:t>Learn the ritual of SD</a:t>
            </a:r>
          </a:p>
          <a:p>
            <a:pPr fontAlgn="auto">
              <a:spcAft>
                <a:spcPts val="0"/>
              </a:spcAft>
              <a:defRPr/>
            </a:pPr>
            <a:endParaRPr lang="en-US" dirty="0"/>
          </a:p>
          <a:p>
            <a:pPr fontAlgn="auto">
              <a:spcAft>
                <a:spcPts val="0"/>
              </a:spcAft>
              <a:defRPr/>
            </a:pPr>
            <a:r>
              <a:rPr lang="en-US" dirty="0"/>
              <a:t>Obtain a Florida Masonic Monitor (Blue Book), Florida Masonic Code, Handbook of Floor work Procedures and a Digest of Masonic Law of Florida</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839200" cy="1456267"/>
          </a:xfrm>
        </p:spPr>
        <p:txBody>
          <a:bodyPr/>
          <a:lstStyle/>
          <a:p>
            <a:pPr fontAlgn="auto">
              <a:spcAft>
                <a:spcPts val="0"/>
              </a:spcAft>
              <a:defRPr/>
            </a:pPr>
            <a:r>
              <a:rPr lang="en-US" dirty="0"/>
              <a:t>Junior Deacon–Rqmts, cont</a:t>
            </a:r>
            <a:r>
              <a:rPr lang="en-US" dirty="0">
                <a:solidFill>
                  <a:srgbClr val="FF0000"/>
                </a:solidFill>
              </a:rPr>
              <a:t>.</a:t>
            </a:r>
            <a:endParaRPr lang="en-US" dirty="0"/>
          </a:p>
        </p:txBody>
      </p:sp>
      <p:sp>
        <p:nvSpPr>
          <p:cNvPr id="3" name="Content Placeholder 2"/>
          <p:cNvSpPr>
            <a:spLocks noGrp="1"/>
          </p:cNvSpPr>
          <p:nvPr>
            <p:ph idx="1"/>
          </p:nvPr>
        </p:nvSpPr>
        <p:spPr>
          <a:xfrm>
            <a:off x="838200" y="1219200"/>
            <a:ext cx="7770018" cy="5257800"/>
          </a:xfrm>
        </p:spPr>
        <p:txBody>
          <a:bodyPr>
            <a:normAutofit/>
          </a:bodyPr>
          <a:lstStyle/>
          <a:p>
            <a:pPr fontAlgn="auto">
              <a:spcAft>
                <a:spcPts val="0"/>
              </a:spcAft>
              <a:defRPr/>
            </a:pPr>
            <a:r>
              <a:rPr lang="en-US" dirty="0"/>
              <a:t>Attend as many District and Zone Schools of Instruction as possible</a:t>
            </a:r>
          </a:p>
          <a:p>
            <a:pPr marL="0" indent="0" fontAlgn="auto">
              <a:spcAft>
                <a:spcPts val="0"/>
              </a:spcAft>
              <a:buNone/>
              <a:defRPr/>
            </a:pPr>
            <a:endParaRPr lang="en-US" dirty="0"/>
          </a:p>
          <a:p>
            <a:pPr fontAlgn="auto">
              <a:spcAft>
                <a:spcPts val="0"/>
              </a:spcAft>
              <a:defRPr/>
            </a:pPr>
            <a:r>
              <a:rPr lang="en-US" dirty="0"/>
              <a:t>Attend as many Masonic Education Workshops as possible</a:t>
            </a:r>
          </a:p>
          <a:p>
            <a:pPr fontAlgn="auto">
              <a:spcAft>
                <a:spcPts val="0"/>
              </a:spcAft>
              <a:defRPr/>
            </a:pPr>
            <a:endParaRPr lang="en-US" dirty="0"/>
          </a:p>
          <a:p>
            <a:pPr fontAlgn="auto">
              <a:spcAft>
                <a:spcPts val="0"/>
              </a:spcAft>
              <a:defRPr/>
            </a:pPr>
            <a:r>
              <a:rPr lang="en-US" dirty="0"/>
              <a:t>Attend as many Masonic Leadership Training Workshops as possible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763000" cy="1020762"/>
          </a:xfrm>
        </p:spPr>
        <p:txBody>
          <a:bodyPr>
            <a:normAutofit/>
          </a:bodyPr>
          <a:lstStyle/>
          <a:p>
            <a:pPr fontAlgn="auto">
              <a:spcAft>
                <a:spcPts val="0"/>
              </a:spcAft>
              <a:defRPr/>
            </a:pPr>
            <a:r>
              <a:rPr lang="en-US" dirty="0"/>
              <a:t>Junior Deacon – Requirements</a:t>
            </a:r>
          </a:p>
        </p:txBody>
      </p:sp>
      <p:sp>
        <p:nvSpPr>
          <p:cNvPr id="3" name="Content Placeholder 2"/>
          <p:cNvSpPr>
            <a:spLocks noGrp="1"/>
          </p:cNvSpPr>
          <p:nvPr>
            <p:ph idx="1"/>
          </p:nvPr>
        </p:nvSpPr>
        <p:spPr>
          <a:xfrm>
            <a:off x="685800" y="838200"/>
            <a:ext cx="7696200" cy="5562600"/>
          </a:xfrm>
        </p:spPr>
        <p:txBody>
          <a:bodyPr>
            <a:normAutofit fontScale="92500" lnSpcReduction="20000"/>
          </a:bodyPr>
          <a:lstStyle/>
          <a:p>
            <a:pPr fontAlgn="auto">
              <a:spcAft>
                <a:spcPts val="0"/>
              </a:spcAft>
              <a:defRPr/>
            </a:pPr>
            <a:r>
              <a:rPr lang="en-US" dirty="0"/>
              <a:t>Master Mason I, II, III Exams </a:t>
            </a:r>
          </a:p>
          <a:p>
            <a:pPr fontAlgn="auto">
              <a:spcAft>
                <a:spcPts val="0"/>
              </a:spcAft>
              <a:defRPr/>
            </a:pPr>
            <a:endParaRPr lang="en-US" dirty="0"/>
          </a:p>
          <a:p>
            <a:pPr fontAlgn="auto">
              <a:spcAft>
                <a:spcPts val="0"/>
              </a:spcAft>
              <a:defRPr/>
            </a:pPr>
            <a:r>
              <a:rPr lang="en-US" dirty="0"/>
              <a:t>You should successfully complete Master Mason I,II, III exam. You can do this online at </a:t>
            </a:r>
            <a:r>
              <a:rPr lang="en-US" dirty="0">
                <a:hlinkClick r:id="rId2">
                  <a:extLst>
                    <a:ext uri="{A12FA001-AC4F-418D-AE19-62706E023703}">
                      <ahyp:hlinkClr xmlns:ahyp="http://schemas.microsoft.com/office/drawing/2018/hyperlinkcolor" val="tx"/>
                    </a:ext>
                  </a:extLst>
                </a:hlinkClick>
              </a:rPr>
              <a:t>www.glflamason.org</a:t>
            </a:r>
            <a:r>
              <a:rPr lang="en-US" dirty="0"/>
              <a:t> under Masonic Education or at District Workshops put on by the Masonic Education District Committeeman. This is required prior to being installed as one of the three Principal Officers as per the Digest.</a:t>
            </a:r>
          </a:p>
          <a:p>
            <a:pPr fontAlgn="auto">
              <a:spcAft>
                <a:spcPts val="0"/>
              </a:spcAft>
              <a:defRPr/>
            </a:pPr>
            <a:endParaRPr lang="en-US" dirty="0"/>
          </a:p>
          <a:p>
            <a:pPr fontAlgn="auto">
              <a:spcAft>
                <a:spcPts val="0"/>
              </a:spcAft>
              <a:defRPr/>
            </a:pPr>
            <a:r>
              <a:rPr lang="en-US" dirty="0"/>
              <a:t>You should also successfully complete the Lodge Officers Correspondence Course (LOTC) , Module I explain.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Junior Deacon - Information</a:t>
            </a:r>
          </a:p>
        </p:txBody>
      </p:sp>
      <p:sp>
        <p:nvSpPr>
          <p:cNvPr id="3" name="Content Placeholder 2"/>
          <p:cNvSpPr>
            <a:spLocks noGrp="1"/>
          </p:cNvSpPr>
          <p:nvPr>
            <p:ph idx="1"/>
          </p:nvPr>
        </p:nvSpPr>
        <p:spPr>
          <a:xfrm>
            <a:off x="685801" y="1295400"/>
            <a:ext cx="7924799" cy="4800600"/>
          </a:xfrm>
        </p:spPr>
        <p:txBody>
          <a:bodyPr>
            <a:normAutofit lnSpcReduction="10000"/>
          </a:bodyPr>
          <a:lstStyle/>
          <a:p>
            <a:pPr fontAlgn="auto">
              <a:spcAft>
                <a:spcPts val="0"/>
              </a:spcAft>
              <a:defRPr/>
            </a:pPr>
            <a:r>
              <a:rPr lang="en-US" dirty="0"/>
              <a:t>The duties, responsibilities and requirements of the JD are notably different and much more involved</a:t>
            </a:r>
          </a:p>
          <a:p>
            <a:pPr fontAlgn="auto">
              <a:spcAft>
                <a:spcPts val="0"/>
              </a:spcAft>
              <a:defRPr/>
            </a:pPr>
            <a:endParaRPr lang="en-US" dirty="0"/>
          </a:p>
          <a:p>
            <a:pPr fontAlgn="auto">
              <a:spcAft>
                <a:spcPts val="0"/>
              </a:spcAft>
              <a:defRPr/>
            </a:pPr>
            <a:r>
              <a:rPr lang="en-US" dirty="0"/>
              <a:t>You will be called upon to serve the Lodge in other more responsible ways</a:t>
            </a:r>
          </a:p>
          <a:p>
            <a:pPr fontAlgn="auto">
              <a:spcAft>
                <a:spcPts val="0"/>
              </a:spcAft>
              <a:defRPr/>
            </a:pPr>
            <a:endParaRPr lang="en-US" dirty="0"/>
          </a:p>
          <a:p>
            <a:pPr fontAlgn="auto">
              <a:spcAft>
                <a:spcPts val="0"/>
              </a:spcAft>
              <a:defRPr/>
            </a:pPr>
            <a:r>
              <a:rPr lang="en-US" dirty="0"/>
              <a:t>In this position you must examine and determine exactly what the length of your cable-tow is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Junior Deacon – </a:t>
            </a:r>
            <a:r>
              <a:rPr lang="en-US" sz="3600" dirty="0"/>
              <a:t>Information</a:t>
            </a:r>
          </a:p>
        </p:txBody>
      </p:sp>
      <p:sp>
        <p:nvSpPr>
          <p:cNvPr id="3" name="Content Placeholder 2"/>
          <p:cNvSpPr>
            <a:spLocks noGrp="1"/>
          </p:cNvSpPr>
          <p:nvPr>
            <p:ph idx="1"/>
          </p:nvPr>
        </p:nvSpPr>
        <p:spPr>
          <a:xfrm>
            <a:off x="990601" y="1143000"/>
            <a:ext cx="7391399" cy="5486400"/>
          </a:xfrm>
        </p:spPr>
        <p:txBody>
          <a:bodyPr>
            <a:normAutofit fontScale="92500" lnSpcReduction="10000"/>
          </a:bodyPr>
          <a:lstStyle/>
          <a:p>
            <a:pPr fontAlgn="auto">
              <a:spcAft>
                <a:spcPts val="0"/>
              </a:spcAft>
              <a:defRPr/>
            </a:pPr>
            <a:r>
              <a:rPr lang="en-US" dirty="0"/>
              <a:t>You should become proficient in the ritual of the JD and be able to perform the SD duties</a:t>
            </a:r>
          </a:p>
          <a:p>
            <a:pPr fontAlgn="auto">
              <a:spcAft>
                <a:spcPts val="0"/>
              </a:spcAft>
              <a:defRPr/>
            </a:pPr>
            <a:endParaRPr lang="en-US" dirty="0"/>
          </a:p>
          <a:p>
            <a:pPr fontAlgn="auto">
              <a:spcAft>
                <a:spcPts val="0"/>
              </a:spcAft>
              <a:defRPr/>
            </a:pPr>
            <a:r>
              <a:rPr lang="en-US" dirty="0"/>
              <a:t>You will need to attend schools of instruction in order to gain the necessary knowledge </a:t>
            </a:r>
          </a:p>
          <a:p>
            <a:pPr fontAlgn="auto">
              <a:spcAft>
                <a:spcPts val="0"/>
              </a:spcAft>
              <a:defRPr/>
            </a:pPr>
            <a:endParaRPr lang="en-US" dirty="0"/>
          </a:p>
          <a:p>
            <a:pPr fontAlgn="auto">
              <a:spcAft>
                <a:spcPts val="0"/>
              </a:spcAft>
              <a:defRPr/>
            </a:pPr>
            <a:r>
              <a:rPr lang="en-US" dirty="0"/>
              <a:t>Your path to becoming an Elected Officer is closing in - attend Masonic Education Workshops and become better versed in the Digest of Masonic Law</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477962"/>
          </a:xfrm>
        </p:spPr>
        <p:txBody>
          <a:bodyPr>
            <a:noAutofit/>
          </a:bodyPr>
          <a:lstStyle/>
          <a:p>
            <a:pPr fontAlgn="auto">
              <a:spcAft>
                <a:spcPts val="0"/>
              </a:spcAft>
              <a:defRPr/>
            </a:pPr>
            <a:r>
              <a:rPr lang="en-US" dirty="0"/>
              <a:t>Junior Deacon – Information,</a:t>
            </a:r>
          </a:p>
        </p:txBody>
      </p:sp>
      <p:sp>
        <p:nvSpPr>
          <p:cNvPr id="3" name="Content Placeholder 2"/>
          <p:cNvSpPr>
            <a:spLocks noGrp="1"/>
          </p:cNvSpPr>
          <p:nvPr>
            <p:ph idx="1"/>
          </p:nvPr>
        </p:nvSpPr>
        <p:spPr>
          <a:xfrm>
            <a:off x="838200" y="1219200"/>
            <a:ext cx="7620000" cy="5105400"/>
          </a:xfrm>
        </p:spPr>
        <p:txBody>
          <a:bodyPr>
            <a:normAutofit fontScale="92500" lnSpcReduction="10000"/>
          </a:bodyPr>
          <a:lstStyle/>
          <a:p>
            <a:pPr fontAlgn="auto">
              <a:spcAft>
                <a:spcPts val="0"/>
              </a:spcAft>
              <a:defRPr/>
            </a:pPr>
            <a:r>
              <a:rPr lang="en-US" dirty="0"/>
              <a:t>Your year as JD should be considered a crossroads, of sorts</a:t>
            </a:r>
          </a:p>
          <a:p>
            <a:pPr fontAlgn="auto">
              <a:spcAft>
                <a:spcPts val="0"/>
              </a:spcAft>
              <a:defRPr/>
            </a:pPr>
            <a:r>
              <a:rPr lang="en-US" dirty="0"/>
              <a:t>You will need to start making decisions:</a:t>
            </a:r>
          </a:p>
          <a:p>
            <a:pPr lvl="1" fontAlgn="auto">
              <a:spcAft>
                <a:spcPts val="0"/>
              </a:spcAft>
              <a:defRPr/>
            </a:pPr>
            <a:r>
              <a:rPr lang="en-US" sz="2600" dirty="0"/>
              <a:t>– Can you be an effective leader and accept the responsibility and authority that goes with being a WM?</a:t>
            </a:r>
          </a:p>
          <a:p>
            <a:pPr lvl="1" fontAlgn="auto">
              <a:spcAft>
                <a:spcPts val="0"/>
              </a:spcAft>
              <a:defRPr/>
            </a:pPr>
            <a:r>
              <a:rPr lang="en-US" sz="2600" dirty="0"/>
              <a:t>– Will you have sufficient time in the next four years to devote to being an officer and WM?</a:t>
            </a:r>
          </a:p>
          <a:p>
            <a:pPr lvl="1" fontAlgn="auto">
              <a:spcAft>
                <a:spcPts val="0"/>
              </a:spcAft>
              <a:defRPr/>
            </a:pPr>
            <a:r>
              <a:rPr lang="en-US" sz="2600" dirty="0"/>
              <a:t>– Will your family understand the demands of these responsibilities and support you as you move up in the line towards the East? Now is when you should be considering these important questions.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Senior Deacon - Duties</a:t>
            </a:r>
          </a:p>
        </p:txBody>
      </p:sp>
      <p:sp>
        <p:nvSpPr>
          <p:cNvPr id="3" name="Content Placeholder 2"/>
          <p:cNvSpPr>
            <a:spLocks noGrp="1"/>
          </p:cNvSpPr>
          <p:nvPr>
            <p:ph idx="1"/>
          </p:nvPr>
        </p:nvSpPr>
        <p:spPr>
          <a:xfrm>
            <a:off x="533401" y="1828800"/>
            <a:ext cx="8229599" cy="3649133"/>
          </a:xfrm>
        </p:spPr>
        <p:txBody>
          <a:bodyPr>
            <a:normAutofit/>
          </a:bodyPr>
          <a:lstStyle/>
          <a:p>
            <a:pPr fontAlgn="auto">
              <a:spcAft>
                <a:spcPts val="0"/>
              </a:spcAft>
              <a:defRPr/>
            </a:pPr>
            <a:r>
              <a:rPr lang="en-US" dirty="0"/>
              <a:t>Welcome the Brethren, as they arrive</a:t>
            </a:r>
          </a:p>
          <a:p>
            <a:pPr fontAlgn="auto">
              <a:spcAft>
                <a:spcPts val="0"/>
              </a:spcAft>
              <a:defRPr/>
            </a:pPr>
            <a:r>
              <a:rPr lang="en-US" dirty="0"/>
              <a:t>You are in charge of all the candidates for all</a:t>
            </a:r>
            <a:r>
              <a:rPr lang="en-US" strike="sngStrike" dirty="0">
                <a:solidFill>
                  <a:srgbClr val="FF0000"/>
                </a:solidFill>
              </a:rPr>
              <a:t> </a:t>
            </a:r>
            <a:r>
              <a:rPr lang="en-US" dirty="0"/>
              <a:t>the Degrees</a:t>
            </a:r>
          </a:p>
          <a:p>
            <a:pPr fontAlgn="auto">
              <a:spcAft>
                <a:spcPts val="0"/>
              </a:spcAft>
              <a:defRPr/>
            </a:pPr>
            <a:r>
              <a:rPr lang="en-US" dirty="0"/>
              <a:t>You will assist the WM, as he may direct</a:t>
            </a:r>
          </a:p>
          <a:p>
            <a:pPr fontAlgn="auto">
              <a:spcAft>
                <a:spcPts val="0"/>
              </a:spcAft>
              <a:defRPr/>
            </a:pPr>
            <a:r>
              <a:rPr lang="en-US" dirty="0"/>
              <a:t>You will serve as a Mentor to the Junior Deacon and other subordinate Officers. </a:t>
            </a:r>
          </a:p>
          <a:p>
            <a:pPr fontAlgn="auto">
              <a:spcAft>
                <a:spcPts val="0"/>
              </a:spcAft>
              <a:defRPr/>
            </a:pPr>
            <a:r>
              <a:rPr lang="en-US" dirty="0"/>
              <a:t>You will be very visible in every meeting.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143000"/>
          </a:xfrm>
        </p:spPr>
        <p:txBody>
          <a:bodyPr/>
          <a:lstStyle/>
          <a:p>
            <a:pPr fontAlgn="auto">
              <a:spcAft>
                <a:spcPts val="0"/>
              </a:spcAft>
              <a:defRPr/>
            </a:pPr>
            <a:r>
              <a:rPr lang="en-US" sz="4000" dirty="0"/>
              <a:t>Senior Deacon - Requirements</a:t>
            </a:r>
          </a:p>
        </p:txBody>
      </p:sp>
      <p:sp>
        <p:nvSpPr>
          <p:cNvPr id="3" name="Content Placeholder 2"/>
          <p:cNvSpPr>
            <a:spLocks noGrp="1"/>
          </p:cNvSpPr>
          <p:nvPr>
            <p:ph idx="1"/>
          </p:nvPr>
        </p:nvSpPr>
        <p:spPr>
          <a:xfrm>
            <a:off x="685800" y="1295400"/>
            <a:ext cx="7924800" cy="4876800"/>
          </a:xfrm>
        </p:spPr>
        <p:txBody>
          <a:bodyPr>
            <a:normAutofit fontScale="92500" lnSpcReduction="20000"/>
          </a:bodyPr>
          <a:lstStyle/>
          <a:p>
            <a:pPr fontAlgn="auto">
              <a:spcAft>
                <a:spcPts val="0"/>
              </a:spcAft>
              <a:defRPr/>
            </a:pPr>
            <a:r>
              <a:rPr lang="en-US" dirty="0"/>
              <a:t>You should become proficient in the ritual of the SD and be learning to perform the Junior Wardens duties</a:t>
            </a:r>
          </a:p>
          <a:p>
            <a:pPr fontAlgn="auto">
              <a:spcAft>
                <a:spcPts val="0"/>
              </a:spcAft>
              <a:defRPr/>
            </a:pPr>
            <a:endParaRPr lang="en-US" dirty="0"/>
          </a:p>
          <a:p>
            <a:pPr fontAlgn="auto">
              <a:spcAft>
                <a:spcPts val="0"/>
              </a:spcAft>
              <a:defRPr/>
            </a:pPr>
            <a:r>
              <a:rPr lang="en-US" dirty="0"/>
              <a:t>You should be preparing for presiding in the East during an EA Degree </a:t>
            </a:r>
          </a:p>
          <a:p>
            <a:pPr fontAlgn="auto">
              <a:spcAft>
                <a:spcPts val="0"/>
              </a:spcAft>
              <a:defRPr/>
            </a:pPr>
            <a:endParaRPr lang="en-US" dirty="0"/>
          </a:p>
          <a:p>
            <a:pPr fontAlgn="auto">
              <a:spcAft>
                <a:spcPts val="0"/>
              </a:spcAft>
              <a:defRPr/>
            </a:pPr>
            <a:r>
              <a:rPr lang="en-US" dirty="0"/>
              <a:t>Obtain a Florida Masonic Monitor (Blue Book), Florida Masonic Code, Combined Handbook of Floor work Procedures, a Digest of Masonic Law of Florida and a Mentor’s Manual</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1371600"/>
          </a:xfrm>
        </p:spPr>
        <p:txBody>
          <a:bodyPr>
            <a:noAutofit/>
          </a:bodyPr>
          <a:lstStyle/>
          <a:p>
            <a:pPr fontAlgn="auto">
              <a:spcAft>
                <a:spcPts val="0"/>
              </a:spcAft>
              <a:defRPr/>
            </a:pPr>
            <a:r>
              <a:rPr lang="en-US" dirty="0"/>
              <a:t>Senior Deacon – Requirements</a:t>
            </a:r>
          </a:p>
        </p:txBody>
      </p:sp>
      <p:sp>
        <p:nvSpPr>
          <p:cNvPr id="3" name="Content Placeholder 2"/>
          <p:cNvSpPr>
            <a:spLocks noGrp="1"/>
          </p:cNvSpPr>
          <p:nvPr>
            <p:ph idx="1"/>
          </p:nvPr>
        </p:nvSpPr>
        <p:spPr>
          <a:xfrm>
            <a:off x="647700" y="1295400"/>
            <a:ext cx="7848599" cy="4876800"/>
          </a:xfrm>
        </p:spPr>
        <p:txBody>
          <a:bodyPr>
            <a:normAutofit/>
          </a:bodyPr>
          <a:lstStyle/>
          <a:p>
            <a:pPr fontAlgn="auto">
              <a:spcAft>
                <a:spcPts val="0"/>
              </a:spcAft>
              <a:defRPr/>
            </a:pPr>
            <a:r>
              <a:rPr lang="en-US" dirty="0"/>
              <a:t>Attend as many District and Zone Schools of Instruction as possible</a:t>
            </a:r>
          </a:p>
          <a:p>
            <a:pPr fontAlgn="auto">
              <a:spcAft>
                <a:spcPts val="0"/>
              </a:spcAft>
              <a:defRPr/>
            </a:pPr>
            <a:endParaRPr lang="en-US" dirty="0"/>
          </a:p>
          <a:p>
            <a:pPr fontAlgn="auto">
              <a:spcAft>
                <a:spcPts val="0"/>
              </a:spcAft>
              <a:defRPr/>
            </a:pPr>
            <a:r>
              <a:rPr lang="en-US" dirty="0"/>
              <a:t>Attend as many Masonic Education Workshops, as possible</a:t>
            </a:r>
          </a:p>
          <a:p>
            <a:pPr fontAlgn="auto">
              <a:spcAft>
                <a:spcPts val="0"/>
              </a:spcAft>
              <a:defRPr/>
            </a:pPr>
            <a:endParaRPr lang="en-US" dirty="0"/>
          </a:p>
          <a:p>
            <a:pPr fontAlgn="auto">
              <a:spcAft>
                <a:spcPts val="0"/>
              </a:spcAft>
              <a:defRPr/>
            </a:pPr>
            <a:r>
              <a:rPr lang="en-US" dirty="0"/>
              <a:t>Attend as many Masonic Leadership Training Workshops, as possible</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normAutofit/>
          </a:bodyPr>
          <a:lstStyle/>
          <a:p>
            <a:pPr fontAlgn="auto">
              <a:spcAft>
                <a:spcPts val="0"/>
              </a:spcAft>
              <a:defRPr/>
            </a:pPr>
            <a:r>
              <a:rPr lang="en-US" dirty="0"/>
              <a:t>Senior Deacon – Requirements</a:t>
            </a:r>
          </a:p>
        </p:txBody>
      </p:sp>
      <p:sp>
        <p:nvSpPr>
          <p:cNvPr id="3" name="Content Placeholder 2"/>
          <p:cNvSpPr>
            <a:spLocks noGrp="1"/>
          </p:cNvSpPr>
          <p:nvPr>
            <p:ph idx="1"/>
          </p:nvPr>
        </p:nvSpPr>
        <p:spPr>
          <a:xfrm>
            <a:off x="914401" y="1371600"/>
            <a:ext cx="7696199" cy="3191933"/>
          </a:xfrm>
        </p:spPr>
        <p:txBody>
          <a:bodyPr>
            <a:normAutofit/>
          </a:bodyPr>
          <a:lstStyle/>
          <a:p>
            <a:pPr fontAlgn="auto">
              <a:spcAft>
                <a:spcPts val="0"/>
              </a:spcAft>
              <a:defRPr/>
            </a:pPr>
            <a:r>
              <a:rPr lang="en-US" dirty="0"/>
              <a:t>Successfully complete Master Mason Test II</a:t>
            </a:r>
          </a:p>
          <a:p>
            <a:pPr fontAlgn="auto">
              <a:spcAft>
                <a:spcPts val="0"/>
              </a:spcAft>
              <a:defRPr/>
            </a:pPr>
            <a:endParaRPr lang="en-US" dirty="0"/>
          </a:p>
          <a:p>
            <a:pPr fontAlgn="auto">
              <a:spcAft>
                <a:spcPts val="0"/>
              </a:spcAft>
              <a:defRPr/>
            </a:pPr>
            <a:r>
              <a:rPr lang="en-US" dirty="0"/>
              <a:t>Successfully complete Lodge Officer’s Training Course, Module II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1456267"/>
          </a:xfrm>
        </p:spPr>
        <p:txBody>
          <a:bodyPr/>
          <a:lstStyle/>
          <a:p>
            <a:pPr fontAlgn="auto">
              <a:spcAft>
                <a:spcPts val="0"/>
              </a:spcAft>
              <a:defRPr/>
            </a:pPr>
            <a:r>
              <a:rPr lang="en-US" sz="4000" dirty="0"/>
              <a:t>Management</a:t>
            </a:r>
            <a:r>
              <a:rPr lang="en-US" dirty="0"/>
              <a:t> vs. Leadership</a:t>
            </a:r>
          </a:p>
        </p:txBody>
      </p:sp>
      <p:sp>
        <p:nvSpPr>
          <p:cNvPr id="3" name="Content Placeholder 2"/>
          <p:cNvSpPr>
            <a:spLocks noGrp="1"/>
          </p:cNvSpPr>
          <p:nvPr>
            <p:ph idx="1"/>
          </p:nvPr>
        </p:nvSpPr>
        <p:spPr>
          <a:xfrm>
            <a:off x="457200" y="1371600"/>
            <a:ext cx="8229600" cy="4937125"/>
          </a:xfrm>
        </p:spPr>
        <p:txBody>
          <a:bodyPr>
            <a:noAutofit/>
          </a:bodyPr>
          <a:lstStyle/>
          <a:p>
            <a:pPr fontAlgn="auto">
              <a:spcAft>
                <a:spcPts val="0"/>
              </a:spcAft>
              <a:defRPr/>
            </a:pPr>
            <a:r>
              <a:rPr lang="en-US" dirty="0"/>
              <a:t>The biggest difference between managers and leaders is the way they motivate the people who work or follow them, and this sets the tone for most other aspects of what they do</a:t>
            </a:r>
          </a:p>
          <a:p>
            <a:pPr fontAlgn="auto">
              <a:spcAft>
                <a:spcPts val="0"/>
              </a:spcAft>
              <a:defRPr/>
            </a:pPr>
            <a:r>
              <a:rPr lang="en-US" dirty="0"/>
              <a:t>Many people by the way, are both.  They have management jobs, but they realize that you cannot buy hearts, especially to follow them down a difficult path and act as leaders too</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1096962"/>
          </a:xfrm>
        </p:spPr>
        <p:txBody>
          <a:bodyPr>
            <a:noAutofit/>
          </a:bodyPr>
          <a:lstStyle/>
          <a:p>
            <a:pPr fontAlgn="auto">
              <a:spcAft>
                <a:spcPts val="0"/>
              </a:spcAft>
              <a:defRPr/>
            </a:pPr>
            <a:r>
              <a:rPr lang="en-US" dirty="0"/>
              <a:t>Senior Deacon – Requirements</a:t>
            </a:r>
          </a:p>
        </p:txBody>
      </p:sp>
      <p:sp>
        <p:nvSpPr>
          <p:cNvPr id="3" name="Content Placeholder 2"/>
          <p:cNvSpPr>
            <a:spLocks noGrp="1"/>
          </p:cNvSpPr>
          <p:nvPr>
            <p:ph idx="1"/>
          </p:nvPr>
        </p:nvSpPr>
        <p:spPr>
          <a:xfrm>
            <a:off x="990600" y="990600"/>
            <a:ext cx="7772400" cy="5029200"/>
          </a:xfrm>
        </p:spPr>
        <p:txBody>
          <a:bodyPr>
            <a:normAutofit/>
          </a:bodyPr>
          <a:lstStyle/>
          <a:p>
            <a:pPr fontAlgn="auto">
              <a:spcAft>
                <a:spcPts val="0"/>
              </a:spcAft>
              <a:defRPr/>
            </a:pPr>
            <a:r>
              <a:rPr lang="en-US" dirty="0"/>
              <a:t>This is the year you prepare to become an Elected Officer</a:t>
            </a:r>
          </a:p>
          <a:p>
            <a:pPr fontAlgn="auto">
              <a:spcAft>
                <a:spcPts val="0"/>
              </a:spcAft>
              <a:defRPr/>
            </a:pPr>
            <a:endParaRPr lang="en-US" dirty="0"/>
          </a:p>
          <a:p>
            <a:pPr fontAlgn="auto">
              <a:spcAft>
                <a:spcPts val="0"/>
              </a:spcAft>
              <a:defRPr/>
            </a:pPr>
            <a:r>
              <a:rPr lang="en-US" dirty="0"/>
              <a:t>You will be highly visible and nothing in the Lodge happens without you</a:t>
            </a:r>
          </a:p>
          <a:p>
            <a:pPr fontAlgn="auto">
              <a:spcAft>
                <a:spcPts val="0"/>
              </a:spcAft>
              <a:defRPr/>
            </a:pPr>
            <a:endParaRPr lang="en-US" dirty="0"/>
          </a:p>
          <a:p>
            <a:pPr fontAlgn="auto">
              <a:spcAft>
                <a:spcPts val="0"/>
              </a:spcAft>
              <a:defRPr/>
            </a:pPr>
            <a:r>
              <a:rPr lang="en-US" dirty="0"/>
              <a:t>Before each meeting welcome every Brother, as they arrive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868362"/>
          </a:xfrm>
        </p:spPr>
        <p:txBody>
          <a:bodyPr>
            <a:noAutofit/>
          </a:bodyPr>
          <a:lstStyle/>
          <a:p>
            <a:pPr fontAlgn="auto">
              <a:spcAft>
                <a:spcPts val="0"/>
              </a:spcAft>
              <a:defRPr/>
            </a:pPr>
            <a:r>
              <a:rPr lang="en-US" dirty="0"/>
              <a:t>Senior Deacon – Requirements</a:t>
            </a:r>
          </a:p>
        </p:txBody>
      </p:sp>
      <p:sp>
        <p:nvSpPr>
          <p:cNvPr id="3" name="Content Placeholder 2"/>
          <p:cNvSpPr>
            <a:spLocks noGrp="1"/>
          </p:cNvSpPr>
          <p:nvPr>
            <p:ph idx="1"/>
          </p:nvPr>
        </p:nvSpPr>
        <p:spPr>
          <a:xfrm>
            <a:off x="914400" y="914400"/>
            <a:ext cx="7848600" cy="5410200"/>
          </a:xfrm>
        </p:spPr>
        <p:txBody>
          <a:bodyPr>
            <a:normAutofit/>
          </a:bodyPr>
          <a:lstStyle/>
          <a:p>
            <a:pPr fontAlgn="auto">
              <a:spcAft>
                <a:spcPts val="0"/>
              </a:spcAft>
              <a:defRPr/>
            </a:pPr>
            <a:r>
              <a:rPr lang="en-US" dirty="0"/>
              <a:t>You are responsible for all the candidates, in all the Degrees</a:t>
            </a:r>
          </a:p>
          <a:p>
            <a:pPr fontAlgn="auto">
              <a:spcAft>
                <a:spcPts val="0"/>
              </a:spcAft>
              <a:defRPr/>
            </a:pPr>
            <a:endParaRPr lang="en-US" sz="1400" dirty="0"/>
          </a:p>
          <a:p>
            <a:pPr fontAlgn="auto">
              <a:spcAft>
                <a:spcPts val="0"/>
              </a:spcAft>
              <a:defRPr/>
            </a:pPr>
            <a:r>
              <a:rPr lang="en-US" dirty="0"/>
              <a:t>Just because someone else may be substituting for you during a Degree, does not mean you no longer have that responsibility</a:t>
            </a:r>
          </a:p>
          <a:p>
            <a:pPr lvl="1" fontAlgn="auto">
              <a:spcAft>
                <a:spcPts val="0"/>
              </a:spcAft>
              <a:defRPr/>
            </a:pPr>
            <a:r>
              <a:rPr lang="en-US" dirty="0"/>
              <a:t>– Greet each one warmly and make them feel at ease.</a:t>
            </a:r>
          </a:p>
          <a:p>
            <a:pPr lvl="1" fontAlgn="auto">
              <a:spcAft>
                <a:spcPts val="0"/>
              </a:spcAft>
              <a:defRPr/>
            </a:pPr>
            <a:r>
              <a:rPr lang="en-US" dirty="0"/>
              <a:t>– Introduce them to the WM and Brethren, especially candidates and EAs, as this could be their first time in the Lodge.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458200" cy="990600"/>
          </a:xfrm>
        </p:spPr>
        <p:txBody>
          <a:bodyPr>
            <a:noAutofit/>
          </a:bodyPr>
          <a:lstStyle/>
          <a:p>
            <a:pPr fontAlgn="auto">
              <a:spcAft>
                <a:spcPts val="0"/>
              </a:spcAft>
              <a:defRPr/>
            </a:pPr>
            <a:r>
              <a:rPr lang="en-US" dirty="0"/>
              <a:t>Senior Deacon – Requirements</a:t>
            </a:r>
          </a:p>
        </p:txBody>
      </p:sp>
      <p:sp>
        <p:nvSpPr>
          <p:cNvPr id="3" name="Content Placeholder 2"/>
          <p:cNvSpPr>
            <a:spLocks noGrp="1"/>
          </p:cNvSpPr>
          <p:nvPr>
            <p:ph idx="1"/>
          </p:nvPr>
        </p:nvSpPr>
        <p:spPr>
          <a:xfrm>
            <a:off x="685800" y="990600"/>
            <a:ext cx="7924800" cy="5165725"/>
          </a:xfrm>
        </p:spPr>
        <p:txBody>
          <a:bodyPr>
            <a:normAutofit/>
          </a:bodyPr>
          <a:lstStyle/>
          <a:p>
            <a:pPr fontAlgn="auto">
              <a:spcAft>
                <a:spcPts val="0"/>
              </a:spcAft>
              <a:defRPr/>
            </a:pPr>
            <a:r>
              <a:rPr lang="en-US" dirty="0"/>
              <a:t>Following any Degree, accompany the candidates into the fellowship hall to make sure they are relaxed, ask them if they had any questions, help them understand. </a:t>
            </a:r>
          </a:p>
          <a:p>
            <a:pPr fontAlgn="auto">
              <a:spcAft>
                <a:spcPts val="0"/>
              </a:spcAft>
              <a:defRPr/>
            </a:pPr>
            <a:endParaRPr lang="en-US" dirty="0"/>
          </a:p>
          <a:p>
            <a:pPr fontAlgn="auto">
              <a:spcAft>
                <a:spcPts val="0"/>
              </a:spcAft>
              <a:defRPr/>
            </a:pPr>
            <a:r>
              <a:rPr lang="en-US" dirty="0"/>
              <a:t>Make sure they know who their catechism coach is, what’s going to happen,  and clearly communicate with them all expectations.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E2F91-D9C8-6647-8FCA-9CE37AE20104}"/>
              </a:ext>
            </a:extLst>
          </p:cNvPr>
          <p:cNvSpPr>
            <a:spLocks noGrp="1"/>
          </p:cNvSpPr>
          <p:nvPr>
            <p:ph type="title"/>
          </p:nvPr>
        </p:nvSpPr>
        <p:spPr>
          <a:xfrm>
            <a:off x="304800" y="-152399"/>
            <a:ext cx="8534400" cy="1143000"/>
          </a:xfrm>
        </p:spPr>
        <p:txBody>
          <a:bodyPr/>
          <a:lstStyle/>
          <a:p>
            <a:r>
              <a:rPr lang="es-ES_tradnl" dirty="0">
                <a:solidFill>
                  <a:schemeClr val="tx1"/>
                </a:solidFill>
              </a:rPr>
              <a:t>NOTE</a:t>
            </a:r>
          </a:p>
        </p:txBody>
      </p:sp>
      <p:sp>
        <p:nvSpPr>
          <p:cNvPr id="3" name="Content Placeholder 2">
            <a:extLst>
              <a:ext uri="{FF2B5EF4-FFF2-40B4-BE49-F238E27FC236}">
                <a16:creationId xmlns:a16="http://schemas.microsoft.com/office/drawing/2014/main" id="{8B7F7D2D-A75B-0341-BA4C-D09716FFDF1F}"/>
              </a:ext>
            </a:extLst>
          </p:cNvPr>
          <p:cNvSpPr>
            <a:spLocks noGrp="1"/>
          </p:cNvSpPr>
          <p:nvPr>
            <p:ph idx="1"/>
          </p:nvPr>
        </p:nvSpPr>
        <p:spPr>
          <a:xfrm>
            <a:off x="304801" y="838200"/>
            <a:ext cx="8608217" cy="5715000"/>
          </a:xfrm>
        </p:spPr>
        <p:txBody>
          <a:bodyPr>
            <a:normAutofit/>
          </a:bodyPr>
          <a:lstStyle/>
          <a:p>
            <a:r>
              <a:rPr lang="en-US" dirty="0"/>
              <a:t>Make sure they know who their catechism coach is, as well as the required Mentor who will explain the degree and what’s going to happen,  and clearly communicate with them all expectations moving forward.  </a:t>
            </a:r>
          </a:p>
          <a:p>
            <a:endParaRPr lang="es-ES_tradnl" dirty="0"/>
          </a:p>
        </p:txBody>
      </p:sp>
    </p:spTree>
    <p:extLst>
      <p:ext uri="{BB962C8B-B14F-4D97-AF65-F5344CB8AC3E}">
        <p14:creationId xmlns:p14="http://schemas.microsoft.com/office/powerpoint/2010/main" val="38497644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1524000"/>
          </a:xfrm>
        </p:spPr>
        <p:txBody>
          <a:bodyPr/>
          <a:lstStyle/>
          <a:p>
            <a:pPr fontAlgn="auto">
              <a:spcAft>
                <a:spcPts val="0"/>
              </a:spcAft>
              <a:defRPr/>
            </a:pPr>
            <a:r>
              <a:rPr lang="en-US" dirty="0"/>
              <a:t>Secretary - Duties</a:t>
            </a:r>
          </a:p>
        </p:txBody>
      </p:sp>
      <p:sp>
        <p:nvSpPr>
          <p:cNvPr id="3" name="Content Placeholder 2"/>
          <p:cNvSpPr>
            <a:spLocks noGrp="1"/>
          </p:cNvSpPr>
          <p:nvPr>
            <p:ph idx="1"/>
          </p:nvPr>
        </p:nvSpPr>
        <p:spPr>
          <a:xfrm>
            <a:off x="685801" y="1447800"/>
            <a:ext cx="7696199" cy="4724400"/>
          </a:xfrm>
        </p:spPr>
        <p:txBody>
          <a:bodyPr>
            <a:normAutofit/>
          </a:bodyPr>
          <a:lstStyle/>
          <a:p>
            <a:pPr fontAlgn="auto">
              <a:spcAft>
                <a:spcPts val="0"/>
              </a:spcAft>
              <a:defRPr/>
            </a:pPr>
            <a:r>
              <a:rPr lang="en-US" dirty="0"/>
              <a:t>To record all proceedings at each meeting proper to be written under the direction of the Worshipful Master, and to submit the same to the Lodge for approval or correction</a:t>
            </a:r>
          </a:p>
          <a:p>
            <a:pPr fontAlgn="auto">
              <a:spcAft>
                <a:spcPts val="0"/>
              </a:spcAft>
              <a:defRPr/>
            </a:pPr>
            <a:endParaRPr lang="en-US" dirty="0"/>
          </a:p>
          <a:p>
            <a:pPr fontAlgn="auto">
              <a:spcAft>
                <a:spcPts val="0"/>
              </a:spcAft>
              <a:defRPr/>
            </a:pPr>
            <a:r>
              <a:rPr lang="en-US" dirty="0"/>
              <a:t>To collect and receive all moneys due to the Lodge and pay them over to the Treasurer, obtain a receipt therefore</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pPr fontAlgn="auto">
              <a:spcAft>
                <a:spcPts val="0"/>
              </a:spcAft>
              <a:defRPr/>
            </a:pPr>
            <a:r>
              <a:rPr lang="en-US" dirty="0"/>
              <a:t>Secretary – Duties</a:t>
            </a:r>
          </a:p>
        </p:txBody>
      </p:sp>
      <p:sp>
        <p:nvSpPr>
          <p:cNvPr id="3" name="Content Placeholder 2"/>
          <p:cNvSpPr>
            <a:spLocks noGrp="1"/>
          </p:cNvSpPr>
          <p:nvPr>
            <p:ph idx="1"/>
          </p:nvPr>
        </p:nvSpPr>
        <p:spPr>
          <a:xfrm>
            <a:off x="609600" y="1066800"/>
            <a:ext cx="8229600" cy="5410200"/>
          </a:xfrm>
        </p:spPr>
        <p:txBody>
          <a:bodyPr>
            <a:normAutofit lnSpcReduction="10000"/>
          </a:bodyPr>
          <a:lstStyle/>
          <a:p>
            <a:pPr fontAlgn="auto">
              <a:spcAft>
                <a:spcPts val="0"/>
              </a:spcAft>
              <a:defRPr/>
            </a:pPr>
            <a:r>
              <a:rPr lang="en-US" dirty="0"/>
              <a:t>To serve the Craft and work in concert with the Worshipful Master, but not without his knowledge</a:t>
            </a:r>
          </a:p>
          <a:p>
            <a:pPr fontAlgn="auto">
              <a:spcAft>
                <a:spcPts val="0"/>
              </a:spcAft>
              <a:defRPr/>
            </a:pPr>
            <a:r>
              <a:rPr lang="en-US" dirty="0"/>
              <a:t>To keep the seal of the Lodge and affix the same, with his attestation, to all papers issued under its authority or in obedience to all the requirements of the Constitution and Regulations of the GL  </a:t>
            </a:r>
          </a:p>
          <a:p>
            <a:pPr fontAlgn="auto">
              <a:spcAft>
                <a:spcPts val="0"/>
              </a:spcAft>
              <a:defRPr/>
            </a:pPr>
            <a:r>
              <a:rPr lang="en-US" dirty="0"/>
              <a:t>To read all correspondence from the GL to the Craft, as well as present other information as well.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075267"/>
          </a:xfrm>
        </p:spPr>
        <p:txBody>
          <a:bodyPr/>
          <a:lstStyle/>
          <a:p>
            <a:pPr fontAlgn="auto">
              <a:spcAft>
                <a:spcPts val="0"/>
              </a:spcAft>
              <a:defRPr/>
            </a:pPr>
            <a:r>
              <a:rPr lang="en-US" dirty="0"/>
              <a:t>Secretary – Duties</a:t>
            </a:r>
          </a:p>
        </p:txBody>
      </p:sp>
      <p:sp>
        <p:nvSpPr>
          <p:cNvPr id="3" name="Content Placeholder 2"/>
          <p:cNvSpPr>
            <a:spLocks noGrp="1"/>
          </p:cNvSpPr>
          <p:nvPr>
            <p:ph idx="1"/>
          </p:nvPr>
        </p:nvSpPr>
        <p:spPr>
          <a:xfrm>
            <a:off x="914400" y="1371600"/>
            <a:ext cx="7848600" cy="5029200"/>
          </a:xfrm>
        </p:spPr>
        <p:txBody>
          <a:bodyPr>
            <a:normAutofit lnSpcReduction="10000"/>
          </a:bodyPr>
          <a:lstStyle/>
          <a:p>
            <a:pPr fontAlgn="auto">
              <a:spcAft>
                <a:spcPts val="0"/>
              </a:spcAft>
              <a:defRPr/>
            </a:pPr>
            <a:r>
              <a:rPr lang="en-US" dirty="0"/>
              <a:t>To transmit to the Grand Secretary, immediately after each election in a Lodge a certificate thereof</a:t>
            </a:r>
          </a:p>
          <a:p>
            <a:pPr fontAlgn="auto">
              <a:spcAft>
                <a:spcPts val="0"/>
              </a:spcAft>
              <a:defRPr/>
            </a:pPr>
            <a:endParaRPr lang="en-US" dirty="0"/>
          </a:p>
          <a:p>
            <a:pPr fontAlgn="auto">
              <a:spcAft>
                <a:spcPts val="0"/>
              </a:spcAft>
              <a:defRPr/>
            </a:pPr>
            <a:r>
              <a:rPr lang="en-US" dirty="0"/>
              <a:t>To transmit to the Grand Secretary, quarterly and annual reports, as directed</a:t>
            </a:r>
          </a:p>
          <a:p>
            <a:pPr fontAlgn="auto">
              <a:spcAft>
                <a:spcPts val="0"/>
              </a:spcAft>
              <a:defRPr/>
            </a:pPr>
            <a:endParaRPr lang="en-US" dirty="0"/>
          </a:p>
          <a:p>
            <a:pPr fontAlgn="auto">
              <a:spcAft>
                <a:spcPts val="0"/>
              </a:spcAft>
              <a:defRPr/>
            </a:pPr>
            <a:r>
              <a:rPr lang="en-US" dirty="0"/>
              <a:t>To report to the WM, at the first Stated Communication in January, the names of all members who have not paid their dues.</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1"/>
            <a:ext cx="8534400" cy="1219200"/>
          </a:xfrm>
        </p:spPr>
        <p:txBody>
          <a:bodyPr/>
          <a:lstStyle/>
          <a:p>
            <a:pPr fontAlgn="auto">
              <a:spcAft>
                <a:spcPts val="0"/>
              </a:spcAft>
              <a:defRPr/>
            </a:pPr>
            <a:r>
              <a:rPr lang="en-US" dirty="0"/>
              <a:t>Secretary – Duties, cont</a:t>
            </a:r>
            <a:r>
              <a:rPr lang="en-US" dirty="0">
                <a:solidFill>
                  <a:srgbClr val="FF0000"/>
                </a:solidFill>
              </a:rPr>
              <a:t>.</a:t>
            </a:r>
            <a:endParaRPr lang="en-US" dirty="0"/>
          </a:p>
        </p:txBody>
      </p:sp>
      <p:sp>
        <p:nvSpPr>
          <p:cNvPr id="3" name="Content Placeholder 2"/>
          <p:cNvSpPr>
            <a:spLocks noGrp="1"/>
          </p:cNvSpPr>
          <p:nvPr>
            <p:ph idx="1"/>
          </p:nvPr>
        </p:nvSpPr>
        <p:spPr>
          <a:xfrm>
            <a:off x="762001" y="1295401"/>
            <a:ext cx="7848599" cy="5257799"/>
          </a:xfrm>
        </p:spPr>
        <p:txBody>
          <a:bodyPr>
            <a:normAutofit lnSpcReduction="10000"/>
          </a:bodyPr>
          <a:lstStyle/>
          <a:p>
            <a:pPr fontAlgn="auto">
              <a:spcAft>
                <a:spcPts val="0"/>
              </a:spcAft>
              <a:defRPr/>
            </a:pPr>
            <a:r>
              <a:rPr lang="en-US" dirty="0"/>
              <a:t>To attend all Lodge functions from communications (Stated and Called) to social events as possible. </a:t>
            </a:r>
          </a:p>
          <a:p>
            <a:pPr fontAlgn="auto">
              <a:spcAft>
                <a:spcPts val="0"/>
              </a:spcAft>
              <a:defRPr/>
            </a:pPr>
            <a:endParaRPr lang="en-US" dirty="0"/>
          </a:p>
          <a:p>
            <a:pPr fontAlgn="auto">
              <a:spcAft>
                <a:spcPts val="0"/>
              </a:spcAft>
              <a:defRPr/>
            </a:pPr>
            <a:r>
              <a:rPr lang="en-US" dirty="0"/>
              <a:t>This is a short list of what the duties of a Secretary are, more information can be found in the Lodge Secretary Administrative Guide (GL215) and the more comprehensive “Secretary’s How To  Guide” which</a:t>
            </a:r>
            <a:r>
              <a:rPr lang="en-US" dirty="0">
                <a:solidFill>
                  <a:srgbClr val="FF0000"/>
                </a:solidFill>
              </a:rPr>
              <a:t> </a:t>
            </a:r>
            <a:r>
              <a:rPr lang="en-US" dirty="0"/>
              <a:t>are invaluable tools for any Brother heading to the East.</a:t>
            </a:r>
            <a:endParaRPr lang="en-US" sz="14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F451D-DE73-9A4C-A08C-3E989A501FDE}"/>
              </a:ext>
            </a:extLst>
          </p:cNvPr>
          <p:cNvSpPr>
            <a:spLocks noGrp="1"/>
          </p:cNvSpPr>
          <p:nvPr>
            <p:ph type="title"/>
          </p:nvPr>
        </p:nvSpPr>
        <p:spPr>
          <a:xfrm>
            <a:off x="304801" y="220134"/>
            <a:ext cx="8534400" cy="1159934"/>
          </a:xfrm>
        </p:spPr>
        <p:txBody>
          <a:bodyPr/>
          <a:lstStyle/>
          <a:p>
            <a:r>
              <a:rPr lang="es-ES_tradnl" dirty="0">
                <a:solidFill>
                  <a:schemeClr val="tx1"/>
                </a:solidFill>
              </a:rPr>
              <a:t>NOTE</a:t>
            </a:r>
          </a:p>
        </p:txBody>
      </p:sp>
      <p:sp>
        <p:nvSpPr>
          <p:cNvPr id="3" name="Content Placeholder 2">
            <a:extLst>
              <a:ext uri="{FF2B5EF4-FFF2-40B4-BE49-F238E27FC236}">
                <a16:creationId xmlns:a16="http://schemas.microsoft.com/office/drawing/2014/main" id="{F881D0EF-1B8B-F648-9473-495471A0D320}"/>
              </a:ext>
            </a:extLst>
          </p:cNvPr>
          <p:cNvSpPr>
            <a:spLocks noGrp="1"/>
          </p:cNvSpPr>
          <p:nvPr>
            <p:ph idx="1"/>
          </p:nvPr>
        </p:nvSpPr>
        <p:spPr/>
        <p:txBody>
          <a:bodyPr/>
          <a:lstStyle/>
          <a:p>
            <a:r>
              <a:rPr lang="en-US" dirty="0"/>
              <a:t>It should be recommended that the Treasurer and Secretary serve as members of the Budget Committee as they have the better knowledge of income and expenses to assist the WM in the preparation of the Lodge Budget. Not a requirement but a great tool for the Master and Lodge.</a:t>
            </a:r>
          </a:p>
        </p:txBody>
      </p:sp>
    </p:spTree>
    <p:extLst>
      <p:ext uri="{BB962C8B-B14F-4D97-AF65-F5344CB8AC3E}">
        <p14:creationId xmlns:p14="http://schemas.microsoft.com/office/powerpoint/2010/main" val="26039202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Treasurer - Duties</a:t>
            </a:r>
          </a:p>
        </p:txBody>
      </p:sp>
      <p:sp>
        <p:nvSpPr>
          <p:cNvPr id="3" name="Content Placeholder 2"/>
          <p:cNvSpPr>
            <a:spLocks noGrp="1"/>
          </p:cNvSpPr>
          <p:nvPr>
            <p:ph idx="1"/>
          </p:nvPr>
        </p:nvSpPr>
        <p:spPr>
          <a:xfrm>
            <a:off x="762000" y="1447800"/>
            <a:ext cx="7924799" cy="4876800"/>
          </a:xfrm>
        </p:spPr>
        <p:txBody>
          <a:bodyPr>
            <a:normAutofit lnSpcReduction="10000"/>
          </a:bodyPr>
          <a:lstStyle/>
          <a:p>
            <a:pPr fontAlgn="auto">
              <a:spcAft>
                <a:spcPts val="0"/>
              </a:spcAft>
              <a:defRPr/>
            </a:pPr>
            <a:r>
              <a:rPr lang="en-US" dirty="0"/>
              <a:t>To receive and safely keep moneys or property of every kind</a:t>
            </a:r>
          </a:p>
          <a:p>
            <a:pPr fontAlgn="auto">
              <a:spcAft>
                <a:spcPts val="0"/>
              </a:spcAft>
              <a:defRPr/>
            </a:pPr>
            <a:endParaRPr lang="en-US" dirty="0"/>
          </a:p>
          <a:p>
            <a:pPr fontAlgn="auto">
              <a:spcAft>
                <a:spcPts val="0"/>
              </a:spcAft>
              <a:defRPr/>
            </a:pPr>
            <a:r>
              <a:rPr lang="en-US" dirty="0"/>
              <a:t>To disburse or transfer the same, upon the order of the Worshipful Master and consent of the Lodge, duly attested by a warrant</a:t>
            </a:r>
          </a:p>
          <a:p>
            <a:pPr fontAlgn="auto">
              <a:spcAft>
                <a:spcPts val="0"/>
              </a:spcAft>
              <a:defRPr/>
            </a:pPr>
            <a:endParaRPr lang="en-US" dirty="0"/>
          </a:p>
          <a:p>
            <a:pPr fontAlgn="auto">
              <a:spcAft>
                <a:spcPts val="0"/>
              </a:spcAft>
              <a:defRPr/>
            </a:pPr>
            <a:r>
              <a:rPr lang="en-US" dirty="0"/>
              <a:t>To keep an accurate record and account of all receipts and disbursements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0"/>
            <a:ext cx="8534400" cy="1456267"/>
          </a:xfrm>
        </p:spPr>
        <p:txBody>
          <a:bodyPr/>
          <a:lstStyle/>
          <a:p>
            <a:pPr fontAlgn="auto">
              <a:spcAft>
                <a:spcPts val="0"/>
              </a:spcAft>
              <a:defRPr/>
            </a:pPr>
            <a:r>
              <a:rPr lang="en-US" sz="4000" dirty="0"/>
              <a:t>Management</a:t>
            </a:r>
            <a:r>
              <a:rPr lang="en-US" dirty="0"/>
              <a:t> vs. Leadership</a:t>
            </a:r>
          </a:p>
        </p:txBody>
      </p:sp>
      <p:sp>
        <p:nvSpPr>
          <p:cNvPr id="3" name="Content Placeholder 2"/>
          <p:cNvSpPr>
            <a:spLocks noGrp="1"/>
          </p:cNvSpPr>
          <p:nvPr>
            <p:ph idx="1"/>
          </p:nvPr>
        </p:nvSpPr>
        <p:spPr>
          <a:xfrm>
            <a:off x="685800" y="1828800"/>
            <a:ext cx="7922418" cy="3649133"/>
          </a:xfrm>
        </p:spPr>
        <p:txBody>
          <a:bodyPr>
            <a:normAutofit/>
          </a:bodyPr>
          <a:lstStyle/>
          <a:p>
            <a:pPr fontAlgn="auto">
              <a:spcAft>
                <a:spcPts val="0"/>
              </a:spcAft>
              <a:defRPr/>
            </a:pPr>
            <a:r>
              <a:rPr lang="en-US" dirty="0"/>
              <a:t>Managers have subordinates</a:t>
            </a:r>
          </a:p>
          <a:p>
            <a:pPr fontAlgn="auto">
              <a:spcAft>
                <a:spcPts val="0"/>
              </a:spcAft>
              <a:defRPr/>
            </a:pPr>
            <a:r>
              <a:rPr lang="en-US" dirty="0"/>
              <a:t>Leaders have followers</a:t>
            </a:r>
          </a:p>
          <a:p>
            <a:pPr fontAlgn="auto">
              <a:spcAft>
                <a:spcPts val="0"/>
              </a:spcAft>
              <a:defRPr/>
            </a:pPr>
            <a:r>
              <a:rPr lang="en-US" dirty="0"/>
              <a:t>Managers deal with tasks</a:t>
            </a:r>
          </a:p>
          <a:p>
            <a:pPr fontAlgn="auto">
              <a:spcAft>
                <a:spcPts val="0"/>
              </a:spcAft>
              <a:defRPr/>
            </a:pPr>
            <a:r>
              <a:rPr lang="en-US" dirty="0"/>
              <a:t>Leaders deal with people</a:t>
            </a:r>
          </a:p>
          <a:p>
            <a:pPr fontAlgn="auto">
              <a:spcAft>
                <a:spcPts val="0"/>
              </a:spcAft>
              <a:defRPr/>
            </a:pPr>
            <a:r>
              <a:rPr lang="en-US" dirty="0"/>
              <a:t>This is particularly important in Masonic Lodges Considering we are a volunteer organization.</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a:t>Treasurer – Duties, cont</a:t>
            </a:r>
            <a:r>
              <a:rPr lang="en-US" dirty="0">
                <a:solidFill>
                  <a:srgbClr val="FF0000"/>
                </a:solidFill>
              </a:rPr>
              <a:t>.</a:t>
            </a:r>
            <a:endParaRPr lang="en-US" dirty="0"/>
          </a:p>
        </p:txBody>
      </p:sp>
      <p:sp>
        <p:nvSpPr>
          <p:cNvPr id="3" name="Content Placeholder 2"/>
          <p:cNvSpPr>
            <a:spLocks noGrp="1"/>
          </p:cNvSpPr>
          <p:nvPr>
            <p:ph idx="1"/>
          </p:nvPr>
        </p:nvSpPr>
        <p:spPr>
          <a:xfrm>
            <a:off x="762000" y="1752600"/>
            <a:ext cx="7848599" cy="3810000"/>
          </a:xfrm>
        </p:spPr>
        <p:txBody>
          <a:bodyPr>
            <a:normAutofit/>
          </a:bodyPr>
          <a:lstStyle/>
          <a:p>
            <a:pPr fontAlgn="auto">
              <a:spcAft>
                <a:spcPts val="0"/>
              </a:spcAft>
              <a:defRPr/>
            </a:pPr>
            <a:r>
              <a:rPr lang="en-US" dirty="0"/>
              <a:t>To present a statement of the finances of the Lodge, as required</a:t>
            </a:r>
          </a:p>
          <a:p>
            <a:pPr fontAlgn="auto">
              <a:spcAft>
                <a:spcPts val="0"/>
              </a:spcAft>
              <a:defRPr/>
            </a:pPr>
            <a:endParaRPr lang="en-US" dirty="0"/>
          </a:p>
          <a:p>
            <a:pPr fontAlgn="auto">
              <a:spcAft>
                <a:spcPts val="0"/>
              </a:spcAft>
              <a:defRPr/>
            </a:pPr>
            <a:r>
              <a:rPr lang="en-US" dirty="0"/>
              <a:t>Again this is just a small list of the Duties, more comprehensive information can be found in the Lodge Secretary Administrative Guide (GL215)</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44562"/>
          </a:xfrm>
        </p:spPr>
        <p:txBody>
          <a:bodyPr>
            <a:noAutofit/>
          </a:bodyPr>
          <a:lstStyle/>
          <a:p>
            <a:pPr fontAlgn="auto">
              <a:spcAft>
                <a:spcPts val="0"/>
              </a:spcAft>
              <a:defRPr/>
            </a:pPr>
            <a:r>
              <a:rPr lang="en-US" dirty="0"/>
              <a:t>Junior Warden Requirement</a:t>
            </a:r>
          </a:p>
        </p:txBody>
      </p:sp>
      <p:sp>
        <p:nvSpPr>
          <p:cNvPr id="3" name="Content Placeholder 2"/>
          <p:cNvSpPr>
            <a:spLocks noGrp="1"/>
          </p:cNvSpPr>
          <p:nvPr>
            <p:ph idx="1"/>
          </p:nvPr>
        </p:nvSpPr>
        <p:spPr>
          <a:xfrm>
            <a:off x="609600" y="1143000"/>
            <a:ext cx="8229600" cy="4708525"/>
          </a:xfrm>
        </p:spPr>
        <p:txBody>
          <a:bodyPr>
            <a:normAutofit/>
          </a:bodyPr>
          <a:lstStyle/>
          <a:p>
            <a:pPr fontAlgn="auto">
              <a:spcAft>
                <a:spcPts val="0"/>
              </a:spcAft>
              <a:defRPr/>
            </a:pPr>
            <a:endParaRPr lang="en-US" dirty="0"/>
          </a:p>
          <a:p>
            <a:pPr fontAlgn="auto">
              <a:spcAft>
                <a:spcPts val="0"/>
              </a:spcAft>
              <a:defRPr/>
            </a:pPr>
            <a:r>
              <a:rPr lang="en-US" dirty="0"/>
              <a:t>Must have Completed the MM I, II, III Exams Prior to Installation as per Grand Lodge Requirements. </a:t>
            </a:r>
          </a:p>
          <a:p>
            <a:pPr fontAlgn="auto">
              <a:spcAft>
                <a:spcPts val="0"/>
              </a:spcAft>
              <a:defRPr/>
            </a:pPr>
            <a:endParaRPr lang="en-US" dirty="0"/>
          </a:p>
          <a:p>
            <a:pPr fontAlgn="auto">
              <a:spcAft>
                <a:spcPts val="0"/>
              </a:spcAft>
              <a:defRPr/>
            </a:pPr>
            <a:r>
              <a:rPr lang="en-US" dirty="0"/>
              <a:t>After Calendar Year 2020 the JW must have completed the Masonic Leadership Training Course prior to Installation.</a:t>
            </a:r>
          </a:p>
          <a:p>
            <a:pPr fontAlgn="auto">
              <a:spcAft>
                <a:spcPts val="0"/>
              </a:spcAft>
              <a:defRPr/>
            </a:pP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Junior Warden – Duties</a:t>
            </a:r>
          </a:p>
        </p:txBody>
      </p:sp>
      <p:sp>
        <p:nvSpPr>
          <p:cNvPr id="3" name="Content Placeholder 2"/>
          <p:cNvSpPr>
            <a:spLocks noGrp="1"/>
          </p:cNvSpPr>
          <p:nvPr>
            <p:ph idx="1"/>
          </p:nvPr>
        </p:nvSpPr>
        <p:spPr>
          <a:xfrm>
            <a:off x="838200" y="1219200"/>
            <a:ext cx="7924799" cy="5181600"/>
          </a:xfrm>
        </p:spPr>
        <p:txBody>
          <a:bodyPr>
            <a:normAutofit fontScale="92500"/>
          </a:bodyPr>
          <a:lstStyle/>
          <a:p>
            <a:pPr>
              <a:spcAft>
                <a:spcPts val="0"/>
              </a:spcAft>
              <a:defRPr/>
            </a:pPr>
            <a:endParaRPr lang="en-US" dirty="0"/>
          </a:p>
          <a:p>
            <a:pPr>
              <a:spcAft>
                <a:spcPts val="0"/>
              </a:spcAft>
              <a:defRPr/>
            </a:pPr>
            <a:r>
              <a:rPr lang="en-US" dirty="0"/>
              <a:t>Attend the Grand Communication or have a proxy appointed, if unable to attend</a:t>
            </a:r>
          </a:p>
          <a:p>
            <a:pPr fontAlgn="auto">
              <a:spcAft>
                <a:spcPts val="0"/>
              </a:spcAft>
              <a:defRPr/>
            </a:pPr>
            <a:endParaRPr lang="en-US" dirty="0"/>
          </a:p>
          <a:p>
            <a:pPr>
              <a:spcAft>
                <a:spcPts val="0"/>
              </a:spcAft>
              <a:defRPr/>
            </a:pPr>
            <a:r>
              <a:rPr lang="en-US" dirty="0"/>
              <a:t>Serves as </a:t>
            </a:r>
            <a:r>
              <a:rPr lang="en-US" u="sng" dirty="0"/>
              <a:t>Chairman</a:t>
            </a:r>
            <a:r>
              <a:rPr lang="en-US" dirty="0"/>
              <a:t> of the Lodge Vigilance Committee while taking charge of the craft during the hours of refreshment.</a:t>
            </a:r>
          </a:p>
          <a:p>
            <a:pPr>
              <a:spcAft>
                <a:spcPts val="0"/>
              </a:spcAft>
              <a:defRPr/>
            </a:pPr>
            <a:endParaRPr lang="en-US" dirty="0"/>
          </a:p>
          <a:p>
            <a:pPr>
              <a:spcAft>
                <a:spcPts val="0"/>
              </a:spcAft>
              <a:defRPr/>
            </a:pPr>
            <a:r>
              <a:rPr lang="en-US" sz="3200" dirty="0"/>
              <a:t>Serves as a member of the Lodge Board of Relief per the Digest.</a:t>
            </a:r>
          </a:p>
          <a:p>
            <a:pPr>
              <a:spcAft>
                <a:spcPts val="0"/>
              </a:spcAft>
              <a:defRPr/>
            </a:pPr>
            <a:endParaRPr lang="en-US" dirty="0"/>
          </a:p>
          <a:p>
            <a:pPr fontAlgn="auto">
              <a:spcAft>
                <a:spcPts val="0"/>
              </a:spcAft>
              <a:defRPr/>
            </a:pPr>
            <a:endParaRPr lang="en-US" dirty="0"/>
          </a:p>
          <a:p>
            <a:pPr marL="137160" indent="0" fontAlgn="auto">
              <a:spcAft>
                <a:spcPts val="0"/>
              </a:spcAft>
              <a:buNone/>
              <a:defRPr/>
            </a:pP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pPr fontAlgn="auto">
              <a:spcAft>
                <a:spcPts val="0"/>
              </a:spcAft>
              <a:defRPr/>
            </a:pPr>
            <a:r>
              <a:rPr lang="en-US" dirty="0"/>
              <a:t>Junior Warden – Duties, </a:t>
            </a:r>
          </a:p>
        </p:txBody>
      </p:sp>
      <p:sp>
        <p:nvSpPr>
          <p:cNvPr id="3" name="Content Placeholder 2"/>
          <p:cNvSpPr>
            <a:spLocks noGrp="1"/>
          </p:cNvSpPr>
          <p:nvPr>
            <p:ph idx="1"/>
          </p:nvPr>
        </p:nvSpPr>
        <p:spPr>
          <a:xfrm>
            <a:off x="762000" y="990600"/>
            <a:ext cx="8001000" cy="5638800"/>
          </a:xfrm>
        </p:spPr>
        <p:txBody>
          <a:bodyPr>
            <a:normAutofit fontScale="92500" lnSpcReduction="10000"/>
          </a:bodyPr>
          <a:lstStyle/>
          <a:p>
            <a:pPr fontAlgn="auto">
              <a:spcAft>
                <a:spcPts val="0"/>
              </a:spcAft>
              <a:defRPr/>
            </a:pPr>
            <a:endParaRPr lang="en-US" sz="2800" dirty="0"/>
          </a:p>
          <a:p>
            <a:pPr fontAlgn="auto">
              <a:spcAft>
                <a:spcPts val="0"/>
              </a:spcAft>
              <a:defRPr/>
            </a:pPr>
            <a:r>
              <a:rPr lang="en-US" sz="2800" dirty="0"/>
              <a:t>He can serve as a member of the Lodge Finance Committee</a:t>
            </a:r>
            <a:endParaRPr lang="en-US" sz="1700" dirty="0"/>
          </a:p>
          <a:p>
            <a:pPr fontAlgn="auto">
              <a:spcAft>
                <a:spcPts val="0"/>
              </a:spcAft>
              <a:defRPr/>
            </a:pPr>
            <a:endParaRPr lang="en-US" sz="2800" dirty="0"/>
          </a:p>
          <a:p>
            <a:pPr>
              <a:spcAft>
                <a:spcPts val="0"/>
              </a:spcAft>
              <a:defRPr/>
            </a:pPr>
            <a:r>
              <a:rPr lang="en-US" sz="2800" dirty="0"/>
              <a:t>Can serve as a member of the Lodge Committee on Charity </a:t>
            </a:r>
            <a:endParaRPr lang="en-US" sz="1800" dirty="0"/>
          </a:p>
          <a:p>
            <a:pPr>
              <a:spcAft>
                <a:spcPts val="0"/>
              </a:spcAft>
              <a:defRPr/>
            </a:pPr>
            <a:endParaRPr lang="en-US" sz="1700" dirty="0"/>
          </a:p>
          <a:p>
            <a:pPr marL="0" indent="0" fontAlgn="auto">
              <a:spcAft>
                <a:spcPts val="0"/>
              </a:spcAft>
              <a:buNone/>
              <a:defRPr/>
            </a:pPr>
            <a:endParaRPr lang="en-US" sz="2800" dirty="0"/>
          </a:p>
          <a:p>
            <a:pPr fontAlgn="auto">
              <a:spcAft>
                <a:spcPts val="0"/>
              </a:spcAft>
              <a:defRPr/>
            </a:pPr>
            <a:r>
              <a:rPr lang="en-US" sz="2800" dirty="0"/>
              <a:t>Can serve as a member of the Committee on Lodge Property </a:t>
            </a:r>
          </a:p>
          <a:p>
            <a:pPr fontAlgn="auto">
              <a:spcAft>
                <a:spcPts val="0"/>
              </a:spcAft>
              <a:defRPr/>
            </a:pPr>
            <a:endParaRPr lang="en-US" sz="2800" dirty="0"/>
          </a:p>
          <a:p>
            <a:pPr>
              <a:spcAft>
                <a:spcPts val="0"/>
              </a:spcAft>
              <a:defRPr/>
            </a:pPr>
            <a:r>
              <a:rPr lang="en-US" sz="2800" dirty="0"/>
              <a:t>Serve as a mentor to the SD</a:t>
            </a:r>
          </a:p>
          <a:p>
            <a:pPr fontAlgn="auto">
              <a:spcAft>
                <a:spcPts val="0"/>
              </a:spcAft>
              <a:defRPr/>
            </a:pPr>
            <a:endParaRPr lang="en-US" sz="2800" dirty="0"/>
          </a:p>
          <a:p>
            <a:pPr fontAlgn="auto">
              <a:spcAft>
                <a:spcPts val="0"/>
              </a:spcAft>
              <a:defRPr/>
            </a:pPr>
            <a:endParaRPr lang="en-US" sz="2800" dirty="0"/>
          </a:p>
          <a:p>
            <a:pPr marL="137160" indent="0" algn="ctr" fontAlgn="auto">
              <a:spcAft>
                <a:spcPts val="0"/>
              </a:spcAft>
              <a:buNone/>
              <a:defRPr/>
            </a:pPr>
            <a:r>
              <a:rPr lang="en-US" sz="5400" dirty="0"/>
              <a:t>Why?</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pPr fontAlgn="auto">
              <a:spcAft>
                <a:spcPts val="0"/>
              </a:spcAft>
              <a:defRPr/>
            </a:pPr>
            <a:r>
              <a:rPr lang="en-US" dirty="0"/>
              <a:t>Because</a:t>
            </a:r>
          </a:p>
        </p:txBody>
      </p:sp>
      <p:sp>
        <p:nvSpPr>
          <p:cNvPr id="3" name="Content Placeholder 2"/>
          <p:cNvSpPr>
            <a:spLocks noGrp="1"/>
          </p:cNvSpPr>
          <p:nvPr>
            <p:ph idx="1"/>
          </p:nvPr>
        </p:nvSpPr>
        <p:spPr>
          <a:xfrm>
            <a:off x="381000" y="1066800"/>
            <a:ext cx="8534400" cy="5486400"/>
          </a:xfrm>
        </p:spPr>
        <p:txBody>
          <a:bodyPr>
            <a:normAutofit/>
          </a:bodyPr>
          <a:lstStyle/>
          <a:p>
            <a:pPr fontAlgn="auto">
              <a:spcAft>
                <a:spcPts val="0"/>
              </a:spcAft>
              <a:defRPr/>
            </a:pPr>
            <a:r>
              <a:rPr lang="en-US" sz="2800" dirty="0"/>
              <a:t>He is expected to know the workings of all of these Committees should he be Elected to the West and East. If something were to happen to the Worshipful Master and Senior Warden that they were absent, it becomes the JWs duty to preside.</a:t>
            </a:r>
          </a:p>
          <a:p>
            <a:pPr fontAlgn="auto">
              <a:spcAft>
                <a:spcPts val="0"/>
              </a:spcAft>
              <a:defRPr/>
            </a:pPr>
            <a:r>
              <a:rPr lang="en-US" sz="2800" dirty="0"/>
              <a:t>Digest Chapter 20.13</a:t>
            </a:r>
          </a:p>
          <a:p>
            <a:pPr fontAlgn="auto">
              <a:spcAft>
                <a:spcPts val="0"/>
              </a:spcAft>
              <a:defRPr/>
            </a:pPr>
            <a:r>
              <a:rPr lang="en-US" sz="2800" dirty="0"/>
              <a:t> Should the absence be permanent the Junior Warden would ascend to the East for the remainder of the Worshipful Masters term.   </a:t>
            </a:r>
          </a:p>
          <a:p>
            <a:pPr marL="137160" indent="0" fontAlgn="auto">
              <a:spcAft>
                <a:spcPts val="0"/>
              </a:spcAft>
              <a:buNone/>
              <a:defRPr/>
            </a:pPr>
            <a:r>
              <a:rPr lang="en-US" sz="2800" dirty="0"/>
              <a:t>     Constitution Article X, Sec.11</a:t>
            </a:r>
          </a:p>
        </p:txBody>
      </p:sp>
    </p:spTree>
    <p:extLst>
      <p:ext uri="{BB962C8B-B14F-4D97-AF65-F5344CB8AC3E}">
        <p14:creationId xmlns:p14="http://schemas.microsoft.com/office/powerpoint/2010/main" val="22156980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762999" cy="1456267"/>
          </a:xfrm>
        </p:spPr>
        <p:txBody>
          <a:bodyPr>
            <a:normAutofit/>
          </a:bodyPr>
          <a:lstStyle/>
          <a:p>
            <a:pPr fontAlgn="auto">
              <a:spcAft>
                <a:spcPts val="0"/>
              </a:spcAft>
              <a:defRPr/>
            </a:pPr>
            <a:r>
              <a:rPr lang="en-US" dirty="0"/>
              <a:t>Junior Warden - Responsibilities</a:t>
            </a:r>
          </a:p>
        </p:txBody>
      </p:sp>
      <p:sp>
        <p:nvSpPr>
          <p:cNvPr id="3" name="Content Placeholder 2"/>
          <p:cNvSpPr>
            <a:spLocks noGrp="1"/>
          </p:cNvSpPr>
          <p:nvPr>
            <p:ph idx="1"/>
          </p:nvPr>
        </p:nvSpPr>
        <p:spPr>
          <a:xfrm>
            <a:off x="533401" y="1600200"/>
            <a:ext cx="8153399" cy="4267200"/>
          </a:xfrm>
        </p:spPr>
        <p:txBody>
          <a:bodyPr>
            <a:normAutofit fontScale="92500"/>
          </a:bodyPr>
          <a:lstStyle/>
          <a:p>
            <a:pPr fontAlgn="auto">
              <a:spcAft>
                <a:spcPts val="0"/>
              </a:spcAft>
              <a:defRPr/>
            </a:pPr>
            <a:r>
              <a:rPr lang="en-US" dirty="0"/>
              <a:t>Learn the ritual of the SW</a:t>
            </a:r>
          </a:p>
          <a:p>
            <a:pPr fontAlgn="auto">
              <a:spcAft>
                <a:spcPts val="0"/>
              </a:spcAft>
              <a:defRPr/>
            </a:pPr>
            <a:r>
              <a:rPr lang="en-US" dirty="0"/>
              <a:t>Prepare to preside in the East during a FC degree</a:t>
            </a:r>
          </a:p>
          <a:p>
            <a:pPr fontAlgn="auto">
              <a:spcAft>
                <a:spcPts val="0"/>
              </a:spcAft>
              <a:defRPr/>
            </a:pPr>
            <a:r>
              <a:rPr lang="en-US" dirty="0"/>
              <a:t>Obtain a Florida Masonic Monitor (Blue Book), Florida Masonic Code, Handbook of Floor work Procedures, a Digest of Masonic Law of Florida and a Mentor’s Manual</a:t>
            </a:r>
          </a:p>
          <a:p>
            <a:pPr fontAlgn="auto">
              <a:spcAft>
                <a:spcPts val="0"/>
              </a:spcAft>
              <a:defRPr/>
            </a:pPr>
            <a:r>
              <a:rPr lang="en-US" dirty="0"/>
              <a:t>Obtain a copy of the Lodge Secretary Administrative Guide (GL215)</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991600" cy="1456267"/>
          </a:xfrm>
        </p:spPr>
        <p:txBody>
          <a:bodyPr>
            <a:normAutofit/>
          </a:bodyPr>
          <a:lstStyle/>
          <a:p>
            <a:pPr fontAlgn="auto">
              <a:spcAft>
                <a:spcPts val="0"/>
              </a:spcAft>
              <a:defRPr/>
            </a:pPr>
            <a:r>
              <a:rPr lang="en-US" dirty="0"/>
              <a:t>Junior Warden – Responsibilities</a:t>
            </a:r>
          </a:p>
        </p:txBody>
      </p:sp>
      <p:sp>
        <p:nvSpPr>
          <p:cNvPr id="3" name="Content Placeholder 2"/>
          <p:cNvSpPr>
            <a:spLocks noGrp="1"/>
          </p:cNvSpPr>
          <p:nvPr>
            <p:ph idx="1"/>
          </p:nvPr>
        </p:nvSpPr>
        <p:spPr>
          <a:xfrm>
            <a:off x="762001" y="1600200"/>
            <a:ext cx="7772399" cy="3649133"/>
          </a:xfrm>
        </p:spPr>
        <p:txBody>
          <a:bodyPr>
            <a:normAutofit/>
          </a:bodyPr>
          <a:lstStyle/>
          <a:p>
            <a:pPr fontAlgn="auto">
              <a:spcAft>
                <a:spcPts val="0"/>
              </a:spcAft>
              <a:defRPr/>
            </a:pPr>
            <a:r>
              <a:rPr lang="en-US" dirty="0"/>
              <a:t>Attend the Grand Master’s Official Visit</a:t>
            </a:r>
          </a:p>
          <a:p>
            <a:pPr fontAlgn="auto">
              <a:spcAft>
                <a:spcPts val="0"/>
              </a:spcAft>
              <a:defRPr/>
            </a:pPr>
            <a:endParaRPr lang="en-US" dirty="0"/>
          </a:p>
          <a:p>
            <a:pPr fontAlgn="auto">
              <a:spcAft>
                <a:spcPts val="0"/>
              </a:spcAft>
              <a:defRPr/>
            </a:pPr>
            <a:r>
              <a:rPr lang="en-US" dirty="0"/>
              <a:t>Prepare the JW’s articles for the Lodge newsletter (Trestle board)</a:t>
            </a:r>
          </a:p>
        </p:txBody>
      </p:sp>
    </p:spTree>
    <p:extLst>
      <p:ext uri="{BB962C8B-B14F-4D97-AF65-F5344CB8AC3E}">
        <p14:creationId xmlns:p14="http://schemas.microsoft.com/office/powerpoint/2010/main" val="194350950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pPr fontAlgn="auto">
              <a:spcAft>
                <a:spcPts val="0"/>
              </a:spcAft>
              <a:defRPr/>
            </a:pPr>
            <a:r>
              <a:rPr lang="en-US" dirty="0"/>
              <a:t>Senior Warden Requirement</a:t>
            </a:r>
          </a:p>
        </p:txBody>
      </p:sp>
      <p:sp>
        <p:nvSpPr>
          <p:cNvPr id="3" name="Content Placeholder 2"/>
          <p:cNvSpPr>
            <a:spLocks noGrp="1"/>
          </p:cNvSpPr>
          <p:nvPr>
            <p:ph idx="1"/>
          </p:nvPr>
        </p:nvSpPr>
        <p:spPr>
          <a:xfrm>
            <a:off x="457200" y="762000"/>
            <a:ext cx="8229600" cy="3946525"/>
          </a:xfrm>
        </p:spPr>
        <p:txBody>
          <a:bodyPr>
            <a:normAutofit/>
          </a:bodyPr>
          <a:lstStyle/>
          <a:p>
            <a:pPr fontAlgn="auto">
              <a:spcAft>
                <a:spcPts val="0"/>
              </a:spcAft>
              <a:defRPr/>
            </a:pPr>
            <a:endParaRPr lang="en-US" dirty="0"/>
          </a:p>
          <a:p>
            <a:pPr fontAlgn="auto">
              <a:spcAft>
                <a:spcPts val="0"/>
              </a:spcAft>
              <a:defRPr/>
            </a:pPr>
            <a:r>
              <a:rPr lang="en-US" dirty="0"/>
              <a:t>Must have Completed the MM I, II, III Exams Prior to Installation as per Grand Lodge Requirements. </a:t>
            </a:r>
          </a:p>
          <a:p>
            <a:pPr fontAlgn="auto">
              <a:spcAft>
                <a:spcPts val="0"/>
              </a:spcAft>
              <a:defRPr/>
            </a:pPr>
            <a:endParaRPr lang="en-US" dirty="0"/>
          </a:p>
          <a:p>
            <a:pPr fontAlgn="auto">
              <a:spcAft>
                <a:spcPts val="0"/>
              </a:spcAft>
              <a:defRPr/>
            </a:pPr>
            <a:endParaRPr lang="en-US" dirty="0"/>
          </a:p>
        </p:txBody>
      </p:sp>
    </p:spTree>
    <p:extLst>
      <p:ext uri="{BB962C8B-B14F-4D97-AF65-F5344CB8AC3E}">
        <p14:creationId xmlns:p14="http://schemas.microsoft.com/office/powerpoint/2010/main" val="315409657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534400" cy="715962"/>
          </a:xfrm>
        </p:spPr>
        <p:txBody>
          <a:bodyPr>
            <a:noAutofit/>
          </a:bodyPr>
          <a:lstStyle/>
          <a:p>
            <a:pPr fontAlgn="auto">
              <a:spcAft>
                <a:spcPts val="0"/>
              </a:spcAft>
              <a:defRPr/>
            </a:pPr>
            <a:r>
              <a:rPr lang="en-US" dirty="0"/>
              <a:t>Senior Warden - Duties</a:t>
            </a:r>
          </a:p>
        </p:txBody>
      </p:sp>
      <p:sp>
        <p:nvSpPr>
          <p:cNvPr id="3" name="Content Placeholder 2"/>
          <p:cNvSpPr>
            <a:spLocks noGrp="1"/>
          </p:cNvSpPr>
          <p:nvPr>
            <p:ph idx="1"/>
          </p:nvPr>
        </p:nvSpPr>
        <p:spPr>
          <a:xfrm>
            <a:off x="533400" y="1066800"/>
            <a:ext cx="8229600" cy="4937125"/>
          </a:xfrm>
        </p:spPr>
        <p:txBody>
          <a:bodyPr>
            <a:normAutofit lnSpcReduction="10000"/>
          </a:bodyPr>
          <a:lstStyle/>
          <a:p>
            <a:pPr fontAlgn="auto">
              <a:spcAft>
                <a:spcPts val="0"/>
              </a:spcAft>
              <a:defRPr/>
            </a:pPr>
            <a:r>
              <a:rPr lang="en-US" dirty="0"/>
              <a:t>Succeed to and exercise all the powers of the Worshipful Master in his absence, for incapacitation or death he becomes the Worshipful Master intanter, “at that moment”, without installation. He is not however entitled to receive the Actual Past Master Degree. </a:t>
            </a:r>
          </a:p>
          <a:p>
            <a:pPr fontAlgn="auto">
              <a:spcAft>
                <a:spcPts val="0"/>
              </a:spcAft>
              <a:defRPr/>
            </a:pPr>
            <a:r>
              <a:rPr lang="en-US" dirty="0"/>
              <a:t>Attend the Grand Communication or have a proxy appointed, if unable to attend</a:t>
            </a:r>
          </a:p>
          <a:p>
            <a:pPr fontAlgn="auto">
              <a:spcAft>
                <a:spcPts val="0"/>
              </a:spcAft>
              <a:defRPr/>
            </a:pPr>
            <a:r>
              <a:rPr lang="en-US" dirty="0"/>
              <a:t>Serve as a mentor to the JW</a:t>
            </a:r>
          </a:p>
        </p:txBody>
      </p:sp>
    </p:spTree>
    <p:extLst>
      <p:ext uri="{BB962C8B-B14F-4D97-AF65-F5344CB8AC3E}">
        <p14:creationId xmlns:p14="http://schemas.microsoft.com/office/powerpoint/2010/main" val="263588008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075267"/>
          </a:xfrm>
        </p:spPr>
        <p:txBody>
          <a:bodyPr/>
          <a:lstStyle/>
          <a:p>
            <a:pPr fontAlgn="auto">
              <a:spcAft>
                <a:spcPts val="0"/>
              </a:spcAft>
              <a:defRPr/>
            </a:pPr>
            <a:r>
              <a:rPr lang="en-US" dirty="0"/>
              <a:t>Senior Warden – Duties</a:t>
            </a:r>
          </a:p>
        </p:txBody>
      </p:sp>
      <p:sp>
        <p:nvSpPr>
          <p:cNvPr id="3" name="Content Placeholder 2"/>
          <p:cNvSpPr>
            <a:spLocks noGrp="1"/>
          </p:cNvSpPr>
          <p:nvPr>
            <p:ph idx="1"/>
          </p:nvPr>
        </p:nvSpPr>
        <p:spPr>
          <a:xfrm>
            <a:off x="304801" y="1447800"/>
            <a:ext cx="8381999" cy="4809067"/>
          </a:xfrm>
        </p:spPr>
        <p:txBody>
          <a:bodyPr>
            <a:normAutofit/>
          </a:bodyPr>
          <a:lstStyle/>
          <a:p>
            <a:pPr fontAlgn="auto">
              <a:spcAft>
                <a:spcPts val="0"/>
              </a:spcAft>
              <a:defRPr/>
            </a:pPr>
            <a:r>
              <a:rPr lang="en-US" dirty="0"/>
              <a:t>Serve as Chairman of the Lodge Finance Committee</a:t>
            </a:r>
          </a:p>
          <a:p>
            <a:pPr>
              <a:spcAft>
                <a:spcPts val="0"/>
              </a:spcAft>
              <a:defRPr/>
            </a:pPr>
            <a:r>
              <a:rPr lang="en-US" dirty="0"/>
              <a:t>Serve as a member of the Lodge Board of Relief</a:t>
            </a:r>
          </a:p>
          <a:p>
            <a:pPr>
              <a:spcAft>
                <a:spcPts val="0"/>
              </a:spcAft>
              <a:defRPr/>
            </a:pPr>
            <a:r>
              <a:rPr lang="en-US" dirty="0"/>
              <a:t>Can serve as a member of the Lodge Committee on Charity </a:t>
            </a:r>
          </a:p>
          <a:p>
            <a:pPr fontAlgn="auto">
              <a:spcAft>
                <a:spcPts val="0"/>
              </a:spcAft>
              <a:defRPr/>
            </a:pPr>
            <a:r>
              <a:rPr lang="en-US" dirty="0"/>
              <a:t>Can serve as a member of the Committee on Lodge Property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Where We Should Strive to Be</a:t>
            </a:r>
          </a:p>
        </p:txBody>
      </p:sp>
      <p:pic>
        <p:nvPicPr>
          <p:cNvPr id="21506" name="Picture 2"/>
          <p:cNvPicPr>
            <a:picLocks noGrp="1" noChangeAspect="1" noChangeArrowheads="1"/>
          </p:cNvPicPr>
          <p:nvPr>
            <p:ph idx="1"/>
          </p:nvPr>
        </p:nvPicPr>
        <p:blipFill>
          <a:blip r:embed="rId2" cstate="print"/>
          <a:srcRect/>
          <a:stretch>
            <a:fillRect/>
          </a:stretch>
        </p:blipFill>
        <p:spPr>
          <a:xfrm>
            <a:off x="685800" y="1697038"/>
            <a:ext cx="7772400" cy="4514850"/>
          </a:xfrm>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915400" cy="1143000"/>
          </a:xfrm>
        </p:spPr>
        <p:txBody>
          <a:bodyPr>
            <a:noAutofit/>
          </a:bodyPr>
          <a:lstStyle/>
          <a:p>
            <a:pPr fontAlgn="auto">
              <a:spcAft>
                <a:spcPts val="0"/>
              </a:spcAft>
              <a:defRPr/>
            </a:pPr>
            <a:r>
              <a:rPr lang="en-US" dirty="0"/>
              <a:t>Senior Warden - Responsibilities</a:t>
            </a:r>
          </a:p>
        </p:txBody>
      </p:sp>
      <p:sp>
        <p:nvSpPr>
          <p:cNvPr id="3" name="Content Placeholder 2"/>
          <p:cNvSpPr>
            <a:spLocks noGrp="1"/>
          </p:cNvSpPr>
          <p:nvPr>
            <p:ph idx="1"/>
          </p:nvPr>
        </p:nvSpPr>
        <p:spPr>
          <a:xfrm>
            <a:off x="457200" y="1371600"/>
            <a:ext cx="8229600" cy="4708525"/>
          </a:xfrm>
        </p:spPr>
        <p:txBody>
          <a:bodyPr>
            <a:normAutofit fontScale="92500"/>
          </a:bodyPr>
          <a:lstStyle/>
          <a:p>
            <a:pPr fontAlgn="auto">
              <a:spcAft>
                <a:spcPts val="0"/>
              </a:spcAft>
              <a:defRPr/>
            </a:pPr>
            <a:r>
              <a:rPr lang="en-US" dirty="0"/>
              <a:t>Learn the ritual of the Worshipful Master</a:t>
            </a:r>
          </a:p>
          <a:p>
            <a:pPr fontAlgn="auto">
              <a:spcAft>
                <a:spcPts val="0"/>
              </a:spcAft>
              <a:defRPr/>
            </a:pPr>
            <a:r>
              <a:rPr lang="en-US" dirty="0"/>
              <a:t>Preside in the East during a MM degree</a:t>
            </a:r>
          </a:p>
          <a:p>
            <a:pPr fontAlgn="auto">
              <a:spcAft>
                <a:spcPts val="0"/>
              </a:spcAft>
              <a:defRPr/>
            </a:pPr>
            <a:r>
              <a:rPr lang="en-US" dirty="0"/>
              <a:t>Obtain a Florida Masonic Monitor (Blue Book), Florida Masonic Code, Handbook of Floor work Procedures, a Digest of Masonic Law of Florida and a Mentor’s Manual</a:t>
            </a:r>
          </a:p>
          <a:p>
            <a:pPr fontAlgn="auto">
              <a:spcAft>
                <a:spcPts val="0"/>
              </a:spcAft>
              <a:defRPr/>
            </a:pPr>
            <a:r>
              <a:rPr lang="en-US" dirty="0"/>
              <a:t>Obtain a copy of the Lodge Secretary Administrative Guide (GL215)</a:t>
            </a:r>
          </a:p>
          <a:p>
            <a:pPr fontAlgn="auto">
              <a:spcAft>
                <a:spcPts val="0"/>
              </a:spcAft>
              <a:defRPr/>
            </a:pPr>
            <a:r>
              <a:rPr lang="en-US" dirty="0"/>
              <a:t>Obtain your copy of the WM’s Program Notebook (GL218)</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1"/>
            <a:ext cx="8991600" cy="1295400"/>
          </a:xfrm>
        </p:spPr>
        <p:txBody>
          <a:bodyPr>
            <a:normAutofit/>
          </a:bodyPr>
          <a:lstStyle/>
          <a:p>
            <a:pPr fontAlgn="auto">
              <a:spcAft>
                <a:spcPts val="0"/>
              </a:spcAft>
              <a:defRPr/>
            </a:pPr>
            <a:r>
              <a:rPr lang="en-US" dirty="0"/>
              <a:t>Senior Warden – Responsibilities</a:t>
            </a:r>
          </a:p>
        </p:txBody>
      </p:sp>
      <p:sp>
        <p:nvSpPr>
          <p:cNvPr id="3" name="Content Placeholder 2"/>
          <p:cNvSpPr>
            <a:spLocks noGrp="1"/>
          </p:cNvSpPr>
          <p:nvPr>
            <p:ph idx="1"/>
          </p:nvPr>
        </p:nvSpPr>
        <p:spPr>
          <a:xfrm>
            <a:off x="838201" y="1600200"/>
            <a:ext cx="7772399" cy="4572000"/>
          </a:xfrm>
        </p:spPr>
        <p:txBody>
          <a:bodyPr>
            <a:normAutofit/>
          </a:bodyPr>
          <a:lstStyle/>
          <a:p>
            <a:pPr fontAlgn="auto">
              <a:spcAft>
                <a:spcPts val="0"/>
              </a:spcAft>
              <a:defRPr/>
            </a:pPr>
            <a:r>
              <a:rPr lang="en-US" dirty="0"/>
              <a:t>Attend as many District and Zone Schools of Instruction, as possible</a:t>
            </a:r>
          </a:p>
          <a:p>
            <a:pPr marL="0" indent="0">
              <a:spcAft>
                <a:spcPts val="0"/>
              </a:spcAft>
              <a:buNone/>
              <a:defRPr/>
            </a:pPr>
            <a:endParaRPr lang="en-US" dirty="0"/>
          </a:p>
          <a:p>
            <a:pPr fontAlgn="auto">
              <a:spcAft>
                <a:spcPts val="0"/>
              </a:spcAft>
              <a:defRPr/>
            </a:pPr>
            <a:r>
              <a:rPr lang="en-US" dirty="0"/>
              <a:t>Attend as many Masonic Education Workshops, as possible</a:t>
            </a:r>
          </a:p>
          <a:p>
            <a:pPr fontAlgn="auto">
              <a:spcAft>
                <a:spcPts val="0"/>
              </a:spcAft>
              <a:defRPr/>
            </a:pPr>
            <a:endParaRPr lang="en-US" dirty="0"/>
          </a:p>
          <a:p>
            <a:pPr fontAlgn="auto">
              <a:spcAft>
                <a:spcPts val="0"/>
              </a:spcAft>
              <a:defRPr/>
            </a:pPr>
            <a:r>
              <a:rPr lang="en-US" dirty="0"/>
              <a:t>Attend as many Masonic Leadership Training Workshops, as possible</a:t>
            </a:r>
          </a:p>
          <a:p>
            <a:pPr marL="0" indent="0" fontAlgn="auto">
              <a:spcAft>
                <a:spcPts val="0"/>
              </a:spcAft>
              <a:buNone/>
              <a:defRPr/>
            </a:pPr>
            <a:endParaRPr lang="en-US" sz="1600" dirty="0">
              <a:solidFill>
                <a:srgbClr val="FF0000"/>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067800" cy="1143000"/>
          </a:xfrm>
        </p:spPr>
        <p:txBody>
          <a:bodyPr>
            <a:noAutofit/>
          </a:bodyPr>
          <a:lstStyle/>
          <a:p>
            <a:pPr fontAlgn="auto">
              <a:spcAft>
                <a:spcPts val="0"/>
              </a:spcAft>
              <a:defRPr/>
            </a:pPr>
            <a:r>
              <a:rPr lang="en-US" dirty="0"/>
              <a:t>Senior Warden – Responsibilities</a:t>
            </a:r>
          </a:p>
        </p:txBody>
      </p:sp>
      <p:sp>
        <p:nvSpPr>
          <p:cNvPr id="3" name="Content Placeholder 2"/>
          <p:cNvSpPr>
            <a:spLocks noGrp="1"/>
          </p:cNvSpPr>
          <p:nvPr>
            <p:ph idx="1"/>
          </p:nvPr>
        </p:nvSpPr>
        <p:spPr>
          <a:xfrm>
            <a:off x="685801" y="1600200"/>
            <a:ext cx="7924799" cy="4953000"/>
          </a:xfrm>
        </p:spPr>
        <p:txBody>
          <a:bodyPr>
            <a:normAutofit/>
          </a:bodyPr>
          <a:lstStyle/>
          <a:p>
            <a:pPr fontAlgn="auto">
              <a:spcAft>
                <a:spcPts val="0"/>
              </a:spcAft>
              <a:defRPr/>
            </a:pPr>
            <a:r>
              <a:rPr lang="en-US" dirty="0"/>
              <a:t>Attend the GM’s Official Visit</a:t>
            </a:r>
          </a:p>
          <a:p>
            <a:pPr fontAlgn="auto">
              <a:spcAft>
                <a:spcPts val="0"/>
              </a:spcAft>
              <a:defRPr/>
            </a:pPr>
            <a:r>
              <a:rPr lang="en-US" dirty="0"/>
              <a:t>Prepare the SW’s articles for the Lodge newsletter (Trestle board)</a:t>
            </a:r>
          </a:p>
          <a:p>
            <a:pPr fontAlgn="auto">
              <a:spcAft>
                <a:spcPts val="0"/>
              </a:spcAft>
              <a:defRPr/>
            </a:pPr>
            <a:r>
              <a:rPr lang="en-US" dirty="0"/>
              <a:t>The Senior Warden must be prepared to take over the Duties of the Worshipful Master at any time, so he should spend his time learning wisely towards that goal, if he does this, he will be twice as prepared for  for his year. </a:t>
            </a:r>
          </a:p>
          <a:p>
            <a:pPr fontAlgn="auto">
              <a:spcAft>
                <a:spcPts val="0"/>
              </a:spcAft>
              <a:defRPr/>
            </a:pP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67800" cy="944562"/>
          </a:xfrm>
        </p:spPr>
        <p:txBody>
          <a:bodyPr>
            <a:noAutofit/>
          </a:bodyPr>
          <a:lstStyle/>
          <a:p>
            <a:pPr fontAlgn="auto">
              <a:spcAft>
                <a:spcPts val="0"/>
              </a:spcAft>
              <a:defRPr/>
            </a:pPr>
            <a:r>
              <a:rPr lang="en-US" dirty="0"/>
              <a:t>Worshipful Master  Requirement</a:t>
            </a:r>
          </a:p>
        </p:txBody>
      </p:sp>
      <p:sp>
        <p:nvSpPr>
          <p:cNvPr id="3" name="Content Placeholder 2"/>
          <p:cNvSpPr>
            <a:spLocks noGrp="1"/>
          </p:cNvSpPr>
          <p:nvPr>
            <p:ph idx="1"/>
          </p:nvPr>
        </p:nvSpPr>
        <p:spPr>
          <a:xfrm>
            <a:off x="685800" y="1143000"/>
            <a:ext cx="8229600" cy="2955925"/>
          </a:xfrm>
        </p:spPr>
        <p:txBody>
          <a:bodyPr>
            <a:normAutofit/>
          </a:bodyPr>
          <a:lstStyle/>
          <a:p>
            <a:pPr fontAlgn="auto">
              <a:spcAft>
                <a:spcPts val="0"/>
              </a:spcAft>
              <a:defRPr/>
            </a:pPr>
            <a:endParaRPr lang="en-US" dirty="0"/>
          </a:p>
          <a:p>
            <a:pPr fontAlgn="auto">
              <a:spcAft>
                <a:spcPts val="0"/>
              </a:spcAft>
              <a:defRPr/>
            </a:pPr>
            <a:r>
              <a:rPr lang="en-US" dirty="0"/>
              <a:t>Must have Completed the MM I, II, III Exams Prior to Installation as per Grand Lodge Requirements. </a:t>
            </a:r>
          </a:p>
          <a:p>
            <a:pPr fontAlgn="auto">
              <a:spcAft>
                <a:spcPts val="0"/>
              </a:spcAft>
              <a:defRPr/>
            </a:pPr>
            <a:endParaRPr lang="en-US" dirty="0"/>
          </a:p>
          <a:p>
            <a:pPr fontAlgn="auto">
              <a:spcAft>
                <a:spcPts val="0"/>
              </a:spcAft>
              <a:defRPr/>
            </a:pPr>
            <a:endParaRPr lang="en-US" dirty="0"/>
          </a:p>
        </p:txBody>
      </p:sp>
    </p:spTree>
    <p:extLst>
      <p:ext uri="{BB962C8B-B14F-4D97-AF65-F5344CB8AC3E}">
        <p14:creationId xmlns:p14="http://schemas.microsoft.com/office/powerpoint/2010/main" val="10881332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1143000"/>
          </a:xfrm>
        </p:spPr>
        <p:txBody>
          <a:bodyPr>
            <a:noAutofit/>
          </a:bodyPr>
          <a:lstStyle/>
          <a:p>
            <a:pPr fontAlgn="auto">
              <a:spcAft>
                <a:spcPts val="0"/>
              </a:spcAft>
              <a:defRPr/>
            </a:pPr>
            <a:r>
              <a:rPr lang="en-US" dirty="0"/>
              <a:t>Worshipful Master </a:t>
            </a:r>
            <a:br>
              <a:rPr lang="en-US" dirty="0"/>
            </a:br>
            <a:r>
              <a:rPr lang="en-US" dirty="0"/>
              <a:t>Duties and Responsibilities</a:t>
            </a:r>
          </a:p>
        </p:txBody>
      </p:sp>
      <p:sp>
        <p:nvSpPr>
          <p:cNvPr id="3" name="Content Placeholder 2"/>
          <p:cNvSpPr>
            <a:spLocks noGrp="1"/>
          </p:cNvSpPr>
          <p:nvPr>
            <p:ph idx="1"/>
          </p:nvPr>
        </p:nvSpPr>
        <p:spPr>
          <a:xfrm>
            <a:off x="990600" y="1295400"/>
            <a:ext cx="7543800" cy="5105400"/>
          </a:xfrm>
        </p:spPr>
        <p:txBody>
          <a:bodyPr>
            <a:normAutofit/>
          </a:bodyPr>
          <a:lstStyle/>
          <a:p>
            <a:pPr fontAlgn="auto">
              <a:spcAft>
                <a:spcPts val="0"/>
              </a:spcAft>
              <a:defRPr/>
            </a:pPr>
            <a:r>
              <a:rPr lang="en-US" dirty="0"/>
              <a:t>The WM must be obeyed in every </a:t>
            </a:r>
            <a:r>
              <a:rPr lang="en-US" b="1" u="sng" dirty="0"/>
              <a:t>legitimate</a:t>
            </a:r>
            <a:r>
              <a:rPr lang="en-US" dirty="0"/>
              <a:t> official order</a:t>
            </a:r>
          </a:p>
          <a:p>
            <a:pPr fontAlgn="auto">
              <a:spcAft>
                <a:spcPts val="0"/>
              </a:spcAft>
              <a:defRPr/>
            </a:pPr>
            <a:r>
              <a:rPr lang="en-US" dirty="0"/>
              <a:t>The WM is limited in this official authority, only by:</a:t>
            </a:r>
          </a:p>
          <a:p>
            <a:pPr lvl="1" fontAlgn="auto">
              <a:spcAft>
                <a:spcPts val="0"/>
              </a:spcAft>
              <a:defRPr/>
            </a:pPr>
            <a:r>
              <a:rPr lang="en-US" dirty="0"/>
              <a:t>His installation vows and charges; these should be read often by any Brother who hopes to preside in the East. </a:t>
            </a:r>
          </a:p>
          <a:p>
            <a:pPr lvl="1" fontAlgn="auto">
              <a:spcAft>
                <a:spcPts val="0"/>
              </a:spcAft>
              <a:defRPr/>
            </a:pPr>
            <a:r>
              <a:rPr lang="en-US" dirty="0"/>
              <a:t>The Constitution;</a:t>
            </a:r>
          </a:p>
          <a:p>
            <a:pPr lvl="1" fontAlgn="auto">
              <a:spcAft>
                <a:spcPts val="0"/>
              </a:spcAft>
              <a:defRPr/>
            </a:pPr>
            <a:r>
              <a:rPr lang="en-US" dirty="0"/>
              <a:t>Resolutions and edicts of Grand Lodge;</a:t>
            </a:r>
          </a:p>
          <a:p>
            <a:pPr lvl="1" fontAlgn="auto">
              <a:spcAft>
                <a:spcPts val="0"/>
              </a:spcAft>
              <a:defRPr/>
            </a:pPr>
            <a:r>
              <a:rPr lang="en-US" dirty="0"/>
              <a:t>Rules and regulations of his Lodge again the4 By Laws</a:t>
            </a:r>
          </a:p>
          <a:p>
            <a:pPr lvl="1" fontAlgn="auto">
              <a:spcAft>
                <a:spcPts val="0"/>
              </a:spcAft>
              <a:defRPr/>
            </a:pPr>
            <a:r>
              <a:rPr lang="en-US" dirty="0"/>
              <a:t>The ancient and established usages and customs of the Fraternity</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normAutofit/>
          </a:bodyPr>
          <a:lstStyle/>
          <a:p>
            <a:pPr fontAlgn="auto">
              <a:spcAft>
                <a:spcPts val="0"/>
              </a:spcAft>
              <a:defRPr/>
            </a:pPr>
            <a:r>
              <a:rPr lang="en-US" dirty="0"/>
              <a:t>Worshipful Master </a:t>
            </a:r>
            <a:br>
              <a:rPr lang="en-US" dirty="0"/>
            </a:br>
            <a:r>
              <a:rPr lang="en-US" dirty="0"/>
              <a:t>Duties and Responsibilities</a:t>
            </a:r>
          </a:p>
        </p:txBody>
      </p:sp>
      <p:sp>
        <p:nvSpPr>
          <p:cNvPr id="3" name="Content Placeholder 2"/>
          <p:cNvSpPr>
            <a:spLocks noGrp="1"/>
          </p:cNvSpPr>
          <p:nvPr>
            <p:ph idx="1"/>
          </p:nvPr>
        </p:nvSpPr>
        <p:spPr>
          <a:xfrm>
            <a:off x="533400" y="1447800"/>
            <a:ext cx="8534400" cy="4800600"/>
          </a:xfrm>
        </p:spPr>
        <p:txBody>
          <a:bodyPr>
            <a:normAutofit/>
          </a:bodyPr>
          <a:lstStyle/>
          <a:p>
            <a:pPr fontAlgn="auto">
              <a:spcAft>
                <a:spcPts val="0"/>
              </a:spcAft>
              <a:defRPr/>
            </a:pPr>
            <a:r>
              <a:rPr lang="en-US" dirty="0"/>
              <a:t>The WM’s expressed “will &amp; pleasure” is absolute law in his Lodge; yet he should preside with dignity, courtesy and affability</a:t>
            </a:r>
          </a:p>
          <a:p>
            <a:pPr fontAlgn="auto">
              <a:spcAft>
                <a:spcPts val="0"/>
              </a:spcAft>
              <a:defRPr/>
            </a:pPr>
            <a:r>
              <a:rPr lang="en-US" dirty="0"/>
              <a:t>The WM guides and controls all the work and business of the Lodge</a:t>
            </a:r>
          </a:p>
          <a:p>
            <a:pPr fontAlgn="auto">
              <a:spcAft>
                <a:spcPts val="0"/>
              </a:spcAft>
              <a:defRPr/>
            </a:pPr>
            <a:r>
              <a:rPr lang="en-US" dirty="0"/>
              <a:t>The WM may postpone the transaction of any Lodge business when he deems it in the best interest of the Craft</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normAutofit/>
          </a:bodyPr>
          <a:lstStyle/>
          <a:p>
            <a:pPr fontAlgn="auto">
              <a:spcAft>
                <a:spcPts val="0"/>
              </a:spcAft>
              <a:defRPr/>
            </a:pPr>
            <a:r>
              <a:rPr lang="en-US" dirty="0"/>
              <a:t>Worshipful Master </a:t>
            </a:r>
            <a:br>
              <a:rPr lang="en-US" dirty="0"/>
            </a:br>
            <a:r>
              <a:rPr lang="en-US" dirty="0"/>
              <a:t>Duties and Responsibilities</a:t>
            </a:r>
          </a:p>
        </p:txBody>
      </p:sp>
      <p:sp>
        <p:nvSpPr>
          <p:cNvPr id="3" name="Content Placeholder 2"/>
          <p:cNvSpPr>
            <a:spLocks noGrp="1"/>
          </p:cNvSpPr>
          <p:nvPr>
            <p:ph idx="1"/>
          </p:nvPr>
        </p:nvSpPr>
        <p:spPr>
          <a:xfrm>
            <a:off x="914401" y="1524000"/>
            <a:ext cx="7848599" cy="5037667"/>
          </a:xfrm>
        </p:spPr>
        <p:txBody>
          <a:bodyPr>
            <a:normAutofit/>
          </a:bodyPr>
          <a:lstStyle/>
          <a:p>
            <a:pPr fontAlgn="auto">
              <a:spcAft>
                <a:spcPts val="0"/>
              </a:spcAft>
              <a:defRPr/>
            </a:pPr>
            <a:r>
              <a:rPr lang="en-US" dirty="0"/>
              <a:t>It is the prerogative of the WM to appoint all Subordinate Officers.  However, the SW has the right to nominate the JD, but the Worshipful Master still chooses the appointment. </a:t>
            </a:r>
          </a:p>
          <a:p>
            <a:pPr fontAlgn="auto">
              <a:spcAft>
                <a:spcPts val="0"/>
              </a:spcAft>
              <a:defRPr/>
            </a:pPr>
            <a:r>
              <a:rPr lang="en-US" dirty="0"/>
              <a:t>The WM appoints all committees, unless specified in the by-Laws of the Lodge</a:t>
            </a:r>
          </a:p>
          <a:p>
            <a:pPr fontAlgn="auto">
              <a:spcAft>
                <a:spcPts val="0"/>
              </a:spcAft>
              <a:defRPr/>
            </a:pPr>
            <a:r>
              <a:rPr lang="en-US" dirty="0"/>
              <a:t>The WM is the judge of sufficiency of avouchment for the admittance of a visiting Brother. </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Worshipful Master </a:t>
            </a:r>
            <a:br>
              <a:rPr lang="en-US" dirty="0"/>
            </a:br>
            <a:r>
              <a:rPr lang="en-US" dirty="0"/>
              <a:t>Duties &amp; Responsibilities</a:t>
            </a:r>
          </a:p>
        </p:txBody>
      </p:sp>
      <p:sp>
        <p:nvSpPr>
          <p:cNvPr id="3" name="Content Placeholder 2"/>
          <p:cNvSpPr>
            <a:spLocks noGrp="1"/>
          </p:cNvSpPr>
          <p:nvPr>
            <p:ph idx="1"/>
          </p:nvPr>
        </p:nvSpPr>
        <p:spPr>
          <a:xfrm>
            <a:off x="533401" y="1828800"/>
            <a:ext cx="8381999" cy="4343400"/>
          </a:xfrm>
        </p:spPr>
        <p:txBody>
          <a:bodyPr>
            <a:normAutofit/>
          </a:bodyPr>
          <a:lstStyle/>
          <a:p>
            <a:pPr fontAlgn="auto">
              <a:spcAft>
                <a:spcPts val="0"/>
              </a:spcAft>
              <a:defRPr/>
            </a:pPr>
            <a:r>
              <a:rPr lang="en-US" dirty="0"/>
              <a:t>Obey, both the spirit and letter, of the Ancient Charges to which he gave his assent, when installed</a:t>
            </a:r>
          </a:p>
          <a:p>
            <a:pPr fontAlgn="auto">
              <a:spcAft>
                <a:spcPts val="0"/>
              </a:spcAft>
              <a:defRPr/>
            </a:pPr>
            <a:r>
              <a:rPr lang="en-US" dirty="0"/>
              <a:t>Preserve the Charter of the Lodge with unfailing care and deliver it to his successor</a:t>
            </a:r>
          </a:p>
          <a:p>
            <a:pPr fontAlgn="auto">
              <a:spcAft>
                <a:spcPts val="0"/>
              </a:spcAft>
              <a:defRPr/>
            </a:pPr>
            <a:r>
              <a:rPr lang="en-US" dirty="0"/>
              <a:t>Open and preside over the Lodge</a:t>
            </a:r>
          </a:p>
          <a:p>
            <a:pPr fontAlgn="auto">
              <a:spcAft>
                <a:spcPts val="0"/>
              </a:spcAft>
              <a:defRPr/>
            </a:pPr>
            <a:r>
              <a:rPr lang="en-US" dirty="0"/>
              <a:t>Set the Craft to work and give proper instruction</a:t>
            </a:r>
          </a:p>
          <a:p>
            <a:pPr lvl="1" fontAlgn="auto">
              <a:spcAft>
                <a:spcPts val="0"/>
              </a:spcAft>
              <a:defRPr/>
            </a:pPr>
            <a:r>
              <a:rPr lang="en-US" dirty="0"/>
              <a:t>– In all matters of Masonic interest</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Worshipful Master </a:t>
            </a:r>
            <a:br>
              <a:rPr lang="en-US" dirty="0"/>
            </a:br>
            <a:r>
              <a:rPr lang="en-US" dirty="0"/>
              <a:t>Duties &amp; Responsibilities</a:t>
            </a:r>
          </a:p>
        </p:txBody>
      </p:sp>
      <p:sp>
        <p:nvSpPr>
          <p:cNvPr id="3" name="Content Placeholder 2"/>
          <p:cNvSpPr>
            <a:spLocks noGrp="1"/>
          </p:cNvSpPr>
          <p:nvPr>
            <p:ph idx="1"/>
          </p:nvPr>
        </p:nvSpPr>
        <p:spPr>
          <a:xfrm>
            <a:off x="533401" y="1828800"/>
            <a:ext cx="8153399" cy="4343400"/>
          </a:xfrm>
        </p:spPr>
        <p:txBody>
          <a:bodyPr>
            <a:normAutofit lnSpcReduction="10000"/>
          </a:bodyPr>
          <a:lstStyle/>
          <a:p>
            <a:pPr fontAlgn="auto">
              <a:spcAft>
                <a:spcPts val="0"/>
              </a:spcAft>
              <a:defRPr/>
            </a:pPr>
            <a:r>
              <a:rPr lang="en-US" dirty="0"/>
              <a:t>To attend Grand Lodge and vote the Lodge’s recommendations</a:t>
            </a:r>
          </a:p>
          <a:p>
            <a:pPr fontAlgn="auto">
              <a:spcAft>
                <a:spcPts val="0"/>
              </a:spcAft>
              <a:defRPr/>
            </a:pPr>
            <a:r>
              <a:rPr lang="en-US" dirty="0"/>
              <a:t>To prepare an agenda for each Stated Communication</a:t>
            </a:r>
          </a:p>
          <a:p>
            <a:pPr fontAlgn="auto">
              <a:spcAft>
                <a:spcPts val="0"/>
              </a:spcAft>
              <a:defRPr/>
            </a:pPr>
            <a:r>
              <a:rPr lang="en-US" dirty="0"/>
              <a:t>To see that the Craft does not lack instruction and teachings of Masonic Ritual, principles, and philosophy</a:t>
            </a:r>
          </a:p>
          <a:p>
            <a:pPr fontAlgn="auto">
              <a:spcAft>
                <a:spcPts val="0"/>
              </a:spcAft>
              <a:defRPr/>
            </a:pPr>
            <a:r>
              <a:rPr lang="en-US" dirty="0"/>
              <a:t>To see to the well being of the Lodge and Masonry within the community</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152400"/>
            <a:ext cx="8534400" cy="1456267"/>
          </a:xfrm>
        </p:spPr>
        <p:txBody>
          <a:bodyPr/>
          <a:lstStyle/>
          <a:p>
            <a:pPr fontAlgn="auto">
              <a:spcAft>
                <a:spcPts val="0"/>
              </a:spcAft>
              <a:defRPr/>
            </a:pPr>
            <a:r>
              <a:rPr lang="en-US" dirty="0"/>
              <a:t>Worshipful Master </a:t>
            </a:r>
            <a:br>
              <a:rPr lang="en-US" dirty="0"/>
            </a:br>
            <a:r>
              <a:rPr lang="en-US" dirty="0"/>
              <a:t>Duties &amp; Responsibilities</a:t>
            </a:r>
          </a:p>
        </p:txBody>
      </p:sp>
      <p:sp>
        <p:nvSpPr>
          <p:cNvPr id="3" name="Content Placeholder 2"/>
          <p:cNvSpPr>
            <a:spLocks noGrp="1"/>
          </p:cNvSpPr>
          <p:nvPr>
            <p:ph idx="1"/>
          </p:nvPr>
        </p:nvSpPr>
        <p:spPr>
          <a:xfrm>
            <a:off x="609601" y="1371600"/>
            <a:ext cx="8153399" cy="4572000"/>
          </a:xfrm>
        </p:spPr>
        <p:txBody>
          <a:bodyPr>
            <a:normAutofit/>
          </a:bodyPr>
          <a:lstStyle/>
          <a:p>
            <a:pPr fontAlgn="auto">
              <a:spcAft>
                <a:spcPts val="0"/>
              </a:spcAft>
              <a:defRPr/>
            </a:pPr>
            <a:r>
              <a:rPr lang="en-US" dirty="0"/>
              <a:t>To appoint all Lodge Standing Committees:</a:t>
            </a:r>
          </a:p>
          <a:p>
            <a:pPr lvl="1" fontAlgn="auto">
              <a:spcAft>
                <a:spcPts val="0"/>
              </a:spcAft>
              <a:defRPr/>
            </a:pPr>
            <a:r>
              <a:rPr lang="en-US" sz="2400" dirty="0"/>
              <a:t>Finance</a:t>
            </a:r>
          </a:p>
          <a:p>
            <a:pPr lvl="1" fontAlgn="auto">
              <a:spcAft>
                <a:spcPts val="0"/>
              </a:spcAft>
              <a:defRPr/>
            </a:pPr>
            <a:r>
              <a:rPr lang="en-US" sz="2400" dirty="0"/>
              <a:t>Vigilance</a:t>
            </a:r>
          </a:p>
          <a:p>
            <a:pPr lvl="1" fontAlgn="auto">
              <a:spcAft>
                <a:spcPts val="0"/>
              </a:spcAft>
              <a:defRPr/>
            </a:pPr>
            <a:r>
              <a:rPr lang="en-US" sz="2400" dirty="0"/>
              <a:t>Petitions</a:t>
            </a:r>
          </a:p>
          <a:p>
            <a:pPr lvl="1" fontAlgn="auto">
              <a:spcAft>
                <a:spcPts val="0"/>
              </a:spcAft>
              <a:defRPr/>
            </a:pPr>
            <a:r>
              <a:rPr lang="en-US" sz="2400" dirty="0"/>
              <a:t>Masonic Education </a:t>
            </a:r>
          </a:p>
          <a:p>
            <a:pPr marL="342900" lvl="1" indent="0" fontAlgn="auto">
              <a:spcAft>
                <a:spcPts val="0"/>
              </a:spcAft>
              <a:buNone/>
              <a:defRPr/>
            </a:pPr>
            <a:r>
              <a:rPr lang="en-US" sz="2400" dirty="0"/>
              <a:t>           Sub-committee on Lodge Mentors</a:t>
            </a:r>
          </a:p>
          <a:p>
            <a:pPr lvl="1" fontAlgn="auto">
              <a:spcAft>
                <a:spcPts val="0"/>
              </a:spcAft>
              <a:defRPr/>
            </a:pPr>
            <a:r>
              <a:rPr lang="en-US" sz="2400" dirty="0"/>
              <a:t>Board of Relief</a:t>
            </a:r>
            <a:endParaRPr lang="en-US" sz="1600" dirty="0">
              <a:solidFill>
                <a:srgbClr val="FF0000"/>
              </a:solidFill>
            </a:endParaRPr>
          </a:p>
          <a:p>
            <a:pPr lvl="1" fontAlgn="auto">
              <a:spcAft>
                <a:spcPts val="0"/>
              </a:spcAft>
              <a:defRPr/>
            </a:pPr>
            <a:r>
              <a:rPr lang="en-US" sz="2400" dirty="0"/>
              <a:t>Charity</a:t>
            </a:r>
          </a:p>
          <a:p>
            <a:pPr lvl="1" fontAlgn="auto">
              <a:spcAft>
                <a:spcPts val="0"/>
              </a:spcAft>
              <a:defRPr/>
            </a:pPr>
            <a:r>
              <a:rPr lang="en-US" sz="2400" dirty="0"/>
              <a:t>Lodge Property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752600"/>
          </a:xfrm>
        </p:spPr>
        <p:txBody>
          <a:bodyPr/>
          <a:lstStyle/>
          <a:p>
            <a:pPr fontAlgn="auto">
              <a:spcAft>
                <a:spcPts val="0"/>
              </a:spcAft>
              <a:defRPr/>
            </a:pPr>
            <a:r>
              <a:rPr lang="en-US" dirty="0"/>
              <a:t>Why </a:t>
            </a:r>
            <a:br>
              <a:rPr lang="en-US" dirty="0"/>
            </a:br>
            <a:r>
              <a:rPr lang="en-US" dirty="0"/>
              <a:t>Masonic Leadership Training?</a:t>
            </a:r>
          </a:p>
        </p:txBody>
      </p:sp>
      <p:sp>
        <p:nvSpPr>
          <p:cNvPr id="3" name="Content Placeholder 2"/>
          <p:cNvSpPr>
            <a:spLocks noGrp="1"/>
          </p:cNvSpPr>
          <p:nvPr>
            <p:ph idx="1"/>
          </p:nvPr>
        </p:nvSpPr>
        <p:spPr>
          <a:xfrm>
            <a:off x="609600" y="1828800"/>
            <a:ext cx="7998618" cy="3048000"/>
          </a:xfrm>
        </p:spPr>
        <p:txBody>
          <a:bodyPr>
            <a:normAutofit/>
          </a:bodyPr>
          <a:lstStyle/>
          <a:p>
            <a:pPr fontAlgn="auto">
              <a:spcAft>
                <a:spcPts val="0"/>
              </a:spcAft>
              <a:defRPr/>
            </a:pPr>
            <a:r>
              <a:rPr lang="en-US" dirty="0"/>
              <a:t>To strengthen our organization and begin to enact the changes necessary to improve our organization!</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534400" cy="792162"/>
          </a:xfrm>
        </p:spPr>
        <p:txBody>
          <a:bodyPr>
            <a:noAutofit/>
          </a:bodyPr>
          <a:lstStyle/>
          <a:p>
            <a:pPr fontAlgn="auto">
              <a:spcAft>
                <a:spcPts val="0"/>
              </a:spcAft>
              <a:defRPr/>
            </a:pPr>
            <a:r>
              <a:rPr lang="en-US" dirty="0"/>
              <a:t>Worshipful Master Prohibitions</a:t>
            </a:r>
          </a:p>
        </p:txBody>
      </p:sp>
      <p:sp>
        <p:nvSpPr>
          <p:cNvPr id="3" name="Content Placeholder 2"/>
          <p:cNvSpPr>
            <a:spLocks noGrp="1"/>
          </p:cNvSpPr>
          <p:nvPr>
            <p:ph idx="1"/>
          </p:nvPr>
        </p:nvSpPr>
        <p:spPr>
          <a:xfrm>
            <a:off x="838200" y="1447800"/>
            <a:ext cx="7848600" cy="4953000"/>
          </a:xfrm>
        </p:spPr>
        <p:txBody>
          <a:bodyPr>
            <a:normAutofit/>
          </a:bodyPr>
          <a:lstStyle/>
          <a:p>
            <a:pPr fontAlgn="auto">
              <a:spcAft>
                <a:spcPts val="0"/>
              </a:spcAft>
              <a:defRPr/>
            </a:pPr>
            <a:r>
              <a:rPr lang="en-US" dirty="0"/>
              <a:t>The WM &amp; Wardens shall not sell, convey or mortgage Lodge property, except by action of the Lodge in a stated Communication, after due notice. </a:t>
            </a:r>
          </a:p>
          <a:p>
            <a:pPr fontAlgn="auto">
              <a:spcAft>
                <a:spcPts val="0"/>
              </a:spcAft>
              <a:defRPr/>
            </a:pPr>
            <a:r>
              <a:rPr lang="en-US" dirty="0"/>
              <a:t>Why? </a:t>
            </a:r>
          </a:p>
          <a:p>
            <a:pPr fontAlgn="auto">
              <a:spcAft>
                <a:spcPts val="0"/>
              </a:spcAft>
              <a:defRPr/>
            </a:pPr>
            <a:r>
              <a:rPr lang="en-US" dirty="0"/>
              <a:t>The WM cannot cause certain business of the Lodge to be transacted at a Called Communication</a:t>
            </a:r>
          </a:p>
          <a:p>
            <a:pPr fontAlgn="auto">
              <a:spcAft>
                <a:spcPts val="0"/>
              </a:spcAft>
              <a:defRPr/>
            </a:pPr>
            <a:r>
              <a:rPr lang="en-US" dirty="0"/>
              <a:t>What Business?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914400"/>
          </a:xfrm>
        </p:spPr>
        <p:txBody>
          <a:bodyPr>
            <a:noAutofit/>
          </a:bodyPr>
          <a:lstStyle/>
          <a:p>
            <a:pPr fontAlgn="auto">
              <a:spcAft>
                <a:spcPts val="0"/>
              </a:spcAft>
              <a:defRPr/>
            </a:pPr>
            <a:r>
              <a:rPr lang="en-US" dirty="0"/>
              <a:t>Worshipful Master Prohibitions</a:t>
            </a:r>
          </a:p>
        </p:txBody>
      </p:sp>
      <p:sp>
        <p:nvSpPr>
          <p:cNvPr id="3" name="Content Placeholder 2"/>
          <p:cNvSpPr>
            <a:spLocks noGrp="1"/>
          </p:cNvSpPr>
          <p:nvPr>
            <p:ph idx="1"/>
          </p:nvPr>
        </p:nvSpPr>
        <p:spPr>
          <a:xfrm>
            <a:off x="457200" y="1082675"/>
            <a:ext cx="8229600" cy="5241925"/>
          </a:xfrm>
        </p:spPr>
        <p:txBody>
          <a:bodyPr>
            <a:normAutofit/>
          </a:bodyPr>
          <a:lstStyle/>
          <a:p>
            <a:pPr fontAlgn="auto">
              <a:spcAft>
                <a:spcPts val="0"/>
              </a:spcAft>
              <a:defRPr/>
            </a:pPr>
            <a:r>
              <a:rPr lang="en-US" dirty="0"/>
              <a:t>The WM cannot call a communication on Sunday, except for a funeral or to attend Divine Service, or for very urgent charity</a:t>
            </a:r>
          </a:p>
          <a:p>
            <a:pPr fontAlgn="auto">
              <a:spcAft>
                <a:spcPts val="0"/>
              </a:spcAft>
              <a:defRPr/>
            </a:pPr>
            <a:r>
              <a:rPr lang="en-US" dirty="0"/>
              <a:t>The WM cannot call a Lodge from labor to refreshment to meet on a certain future date. </a:t>
            </a:r>
          </a:p>
          <a:p>
            <a:pPr fontAlgn="auto">
              <a:spcAft>
                <a:spcPts val="0"/>
              </a:spcAft>
              <a:defRPr/>
            </a:pPr>
            <a:r>
              <a:rPr lang="en-US" dirty="0"/>
              <a:t>The WM does not have the authority to suspend a Member for NPD - That is an action of the Lodge</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1"/>
            <a:ext cx="8534400" cy="1295400"/>
          </a:xfrm>
        </p:spPr>
        <p:txBody>
          <a:bodyPr>
            <a:normAutofit/>
          </a:bodyPr>
          <a:lstStyle/>
          <a:p>
            <a:pPr fontAlgn="auto">
              <a:spcAft>
                <a:spcPts val="0"/>
              </a:spcAft>
              <a:defRPr/>
            </a:pPr>
            <a:r>
              <a:rPr lang="en-US" dirty="0"/>
              <a:t>Worshipful Master Prohibitions</a:t>
            </a:r>
          </a:p>
        </p:txBody>
      </p:sp>
      <p:sp>
        <p:nvSpPr>
          <p:cNvPr id="3" name="Content Placeholder 2"/>
          <p:cNvSpPr>
            <a:spLocks noGrp="1"/>
          </p:cNvSpPr>
          <p:nvPr>
            <p:ph idx="1"/>
          </p:nvPr>
        </p:nvSpPr>
        <p:spPr>
          <a:xfrm>
            <a:off x="1219201" y="1143000"/>
            <a:ext cx="6857999" cy="2971800"/>
          </a:xfrm>
        </p:spPr>
        <p:txBody>
          <a:bodyPr>
            <a:normAutofit/>
          </a:bodyPr>
          <a:lstStyle/>
          <a:p>
            <a:pPr fontAlgn="auto">
              <a:spcAft>
                <a:spcPts val="0"/>
              </a:spcAft>
              <a:defRPr/>
            </a:pPr>
            <a:r>
              <a:rPr lang="en-US" dirty="0"/>
              <a:t>Remember:</a:t>
            </a:r>
          </a:p>
          <a:p>
            <a:pPr lvl="1" fontAlgn="auto">
              <a:spcAft>
                <a:spcPts val="0"/>
              </a:spcAft>
              <a:defRPr/>
            </a:pPr>
            <a:r>
              <a:rPr lang="en-US" sz="2400" dirty="0"/>
              <a:t>Any act or decision of the WM may be reviewed by Grand Lodge or the GM, when Grand lodge is in recess</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For the Incoming </a:t>
            </a:r>
            <a:br>
              <a:rPr lang="en-US" dirty="0"/>
            </a:br>
            <a:r>
              <a:rPr lang="en-US" dirty="0"/>
              <a:t>Worshipful Master</a:t>
            </a:r>
          </a:p>
        </p:txBody>
      </p:sp>
      <p:sp>
        <p:nvSpPr>
          <p:cNvPr id="3" name="Content Placeholder 2"/>
          <p:cNvSpPr>
            <a:spLocks noGrp="1"/>
          </p:cNvSpPr>
          <p:nvPr>
            <p:ph idx="1"/>
          </p:nvPr>
        </p:nvSpPr>
        <p:spPr>
          <a:xfrm>
            <a:off x="609601" y="1447800"/>
            <a:ext cx="7772399" cy="4267200"/>
          </a:xfrm>
        </p:spPr>
        <p:txBody>
          <a:bodyPr>
            <a:normAutofit/>
          </a:bodyPr>
          <a:lstStyle/>
          <a:p>
            <a:pPr fontAlgn="auto">
              <a:spcAft>
                <a:spcPts val="0"/>
              </a:spcAft>
              <a:defRPr/>
            </a:pPr>
            <a:r>
              <a:rPr lang="en-US" dirty="0"/>
              <a:t>Plan your year and then work your plan</a:t>
            </a:r>
          </a:p>
          <a:p>
            <a:pPr fontAlgn="auto">
              <a:spcAft>
                <a:spcPts val="0"/>
              </a:spcAft>
              <a:defRPr/>
            </a:pPr>
            <a:r>
              <a:rPr lang="en-US" dirty="0"/>
              <a:t>Communicate your expectations early and often</a:t>
            </a:r>
          </a:p>
          <a:p>
            <a:pPr fontAlgn="auto">
              <a:spcAft>
                <a:spcPts val="0"/>
              </a:spcAft>
              <a:defRPr/>
            </a:pPr>
            <a:r>
              <a:rPr lang="en-US" dirty="0"/>
              <a:t>Use your power in a kind but firm manner</a:t>
            </a:r>
          </a:p>
          <a:p>
            <a:pPr fontAlgn="auto">
              <a:spcAft>
                <a:spcPts val="0"/>
              </a:spcAft>
              <a:defRPr/>
            </a:pPr>
            <a:r>
              <a:rPr lang="en-US" dirty="0"/>
              <a:t>Educate your officers</a:t>
            </a:r>
          </a:p>
          <a:p>
            <a:pPr fontAlgn="auto">
              <a:spcAft>
                <a:spcPts val="0"/>
              </a:spcAft>
              <a:defRPr/>
            </a:pPr>
            <a:r>
              <a:rPr lang="en-US" dirty="0"/>
              <a:t>Enjoy!</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2999" cy="1456267"/>
          </a:xfrm>
        </p:spPr>
        <p:txBody>
          <a:bodyPr/>
          <a:lstStyle/>
          <a:p>
            <a:pPr fontAlgn="auto">
              <a:spcAft>
                <a:spcPts val="0"/>
              </a:spcAft>
              <a:defRPr/>
            </a:pPr>
            <a:r>
              <a:rPr lang="en-US" dirty="0"/>
              <a:t>4. Becoming Worshipful Master</a:t>
            </a:r>
          </a:p>
        </p:txBody>
      </p:sp>
      <p:sp>
        <p:nvSpPr>
          <p:cNvPr id="3" name="Content Placeholder 2"/>
          <p:cNvSpPr>
            <a:spLocks noGrp="1"/>
          </p:cNvSpPr>
          <p:nvPr>
            <p:ph idx="1"/>
          </p:nvPr>
        </p:nvSpPr>
        <p:spPr>
          <a:xfrm>
            <a:off x="533401" y="1981200"/>
            <a:ext cx="8153399" cy="2887133"/>
          </a:xfrm>
        </p:spPr>
        <p:txBody>
          <a:bodyPr>
            <a:normAutofit/>
          </a:bodyPr>
          <a:lstStyle/>
          <a:p>
            <a:pPr fontAlgn="auto">
              <a:spcAft>
                <a:spcPts val="0"/>
              </a:spcAft>
              <a:defRPr/>
            </a:pPr>
            <a:r>
              <a:rPr lang="en-US" dirty="0"/>
              <a:t>A more comprehensive presentation of the Duties, Prerogatives and Prohibitions of the Worshipful Master is in Workshop 4 Becoming the Worshipful Master</a:t>
            </a:r>
          </a:p>
        </p:txBody>
      </p:sp>
    </p:spTree>
    <p:extLst>
      <p:ext uri="{BB962C8B-B14F-4D97-AF65-F5344CB8AC3E}">
        <p14:creationId xmlns:p14="http://schemas.microsoft.com/office/powerpoint/2010/main" val="24864826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a:t>Questions Or Suggestions?</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a:t>Closing</a:t>
            </a:r>
          </a:p>
        </p:txBody>
      </p:sp>
      <p:sp>
        <p:nvSpPr>
          <p:cNvPr id="3" name="Content Placeholder 2"/>
          <p:cNvSpPr>
            <a:spLocks noGrp="1"/>
          </p:cNvSpPr>
          <p:nvPr>
            <p:ph idx="1"/>
          </p:nvPr>
        </p:nvSpPr>
        <p:spPr>
          <a:xfrm>
            <a:off x="1066800" y="1371600"/>
            <a:ext cx="6934200" cy="3428999"/>
          </a:xfrm>
        </p:spPr>
        <p:txBody>
          <a:bodyPr>
            <a:normAutofit/>
          </a:bodyPr>
          <a:lstStyle/>
          <a:p>
            <a:pPr fontAlgn="auto">
              <a:spcAft>
                <a:spcPts val="0"/>
              </a:spcAft>
              <a:defRPr/>
            </a:pPr>
            <a:endParaRPr lang="en-US" dirty="0"/>
          </a:p>
          <a:p>
            <a:pPr algn="ctr" fontAlgn="auto">
              <a:spcAft>
                <a:spcPts val="0"/>
              </a:spcAft>
              <a:defRPr/>
            </a:pPr>
            <a:r>
              <a:rPr lang="en-US" dirty="0"/>
              <a:t>Make sure to get your Completion Record Signed and Dated</a:t>
            </a:r>
          </a:p>
          <a:p>
            <a:pPr algn="ctr" fontAlgn="auto">
              <a:spcAft>
                <a:spcPts val="0"/>
              </a:spcAft>
              <a:defRPr/>
            </a:pPr>
            <a:endParaRPr lang="en-US" dirty="0"/>
          </a:p>
          <a:p>
            <a:pPr algn="ctr" fontAlgn="auto">
              <a:spcAft>
                <a:spcPts val="0"/>
              </a:spcAft>
              <a:defRPr/>
            </a:pPr>
            <a:r>
              <a:rPr lang="en-US" dirty="0"/>
              <a:t>Thanks for Attending!!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a:t>How?</a:t>
            </a:r>
          </a:p>
        </p:txBody>
      </p:sp>
      <p:sp>
        <p:nvSpPr>
          <p:cNvPr id="3" name="Content Placeholder 2"/>
          <p:cNvSpPr>
            <a:spLocks noGrp="1"/>
          </p:cNvSpPr>
          <p:nvPr>
            <p:ph idx="1"/>
          </p:nvPr>
        </p:nvSpPr>
        <p:spPr>
          <a:xfrm>
            <a:off x="1219200" y="1371600"/>
            <a:ext cx="6855618" cy="2362201"/>
          </a:xfrm>
        </p:spPr>
        <p:txBody>
          <a:bodyPr>
            <a:normAutofit/>
          </a:bodyPr>
          <a:lstStyle/>
          <a:p>
            <a:pPr fontAlgn="auto">
              <a:spcAft>
                <a:spcPts val="0"/>
              </a:spcAft>
              <a:defRPr/>
            </a:pPr>
            <a:r>
              <a:rPr lang="en-US" dirty="0"/>
              <a:t>Clearly</a:t>
            </a:r>
          </a:p>
          <a:p>
            <a:pPr fontAlgn="auto">
              <a:spcAft>
                <a:spcPts val="0"/>
              </a:spcAft>
              <a:defRPr/>
            </a:pPr>
            <a:r>
              <a:rPr lang="en-US" dirty="0"/>
              <a:t>Concisely</a:t>
            </a:r>
          </a:p>
          <a:p>
            <a:pPr fontAlgn="auto">
              <a:spcAft>
                <a:spcPts val="0"/>
              </a:spcAft>
              <a:defRPr/>
            </a:pPr>
            <a:r>
              <a:rPr lang="en-US" dirty="0"/>
              <a:t>Consistently</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JMC.potx" id="{95627404-7B3B-4F2D-98EF-D7D665D890A1}" vid="{07082B2F-5168-46F0-B034-2A3D0C3AE90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1304</TotalTime>
  <Words>4215</Words>
  <Application>Microsoft Office PowerPoint</Application>
  <PresentationFormat>On-screen Show (4:3)</PresentationFormat>
  <Paragraphs>450</Paragraphs>
  <Slides>86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86</vt:i4>
      </vt:variant>
    </vt:vector>
  </HeadingPairs>
  <TitlesOfParts>
    <vt:vector size="91" baseType="lpstr">
      <vt:lpstr>Arial</vt:lpstr>
      <vt:lpstr>Book Antiqua</vt:lpstr>
      <vt:lpstr>Calibri</vt:lpstr>
      <vt:lpstr>Lucida Sans</vt:lpstr>
      <vt:lpstr>Celestial</vt:lpstr>
      <vt:lpstr>Masonic Leadership Training</vt:lpstr>
      <vt:lpstr>Introductions</vt:lpstr>
      <vt:lpstr>Resources</vt:lpstr>
      <vt:lpstr>Why Masonic Leadership?</vt:lpstr>
      <vt:lpstr>Management vs. Leadership</vt:lpstr>
      <vt:lpstr>Management vs. Leadership</vt:lpstr>
      <vt:lpstr>Where We Should Strive to Be</vt:lpstr>
      <vt:lpstr>Why  Masonic Leadership Training?</vt:lpstr>
      <vt:lpstr>How?</vt:lpstr>
      <vt:lpstr>With What?</vt:lpstr>
      <vt:lpstr>Where to start?</vt:lpstr>
      <vt:lpstr>Tyler - Duties</vt:lpstr>
      <vt:lpstr>Tyler - Requirements</vt:lpstr>
      <vt:lpstr>Tyler - Information</vt:lpstr>
      <vt:lpstr>Tyler – Information, cont.</vt:lpstr>
      <vt:lpstr>Tyler – Information, cont.</vt:lpstr>
      <vt:lpstr>NOTE</vt:lpstr>
      <vt:lpstr>Chaplain - Duties</vt:lpstr>
      <vt:lpstr>Chaplain - Requirements</vt:lpstr>
      <vt:lpstr>Chaplain - Information</vt:lpstr>
      <vt:lpstr>Chaplain – Information, cont.</vt:lpstr>
      <vt:lpstr>Marshal </vt:lpstr>
      <vt:lpstr>Marshal - Duties</vt:lpstr>
      <vt:lpstr>Marshal – Continued</vt:lpstr>
      <vt:lpstr>Marshal - Requirements</vt:lpstr>
      <vt:lpstr>Junior Steward - Duties</vt:lpstr>
      <vt:lpstr>Junior Steward - Requirements</vt:lpstr>
      <vt:lpstr>Junior Steward – Rqmts. cont.</vt:lpstr>
      <vt:lpstr>Junior Steward - Information</vt:lpstr>
      <vt:lpstr>Junior Steward – Information, cont</vt:lpstr>
      <vt:lpstr>Junior Steward – Information, cont.</vt:lpstr>
      <vt:lpstr>Junior Steward – Information, cont.</vt:lpstr>
      <vt:lpstr>Senior Steward - Duties</vt:lpstr>
      <vt:lpstr>Senior Steward - Requirements</vt:lpstr>
      <vt:lpstr>Senior Steward – Rqmts, cont.</vt:lpstr>
      <vt:lpstr>Senior Steward - Information</vt:lpstr>
      <vt:lpstr>Senior Steward – Information, cont.</vt:lpstr>
      <vt:lpstr>Senior Steward – Information, cont.</vt:lpstr>
      <vt:lpstr>Junior Deacon - Duties</vt:lpstr>
      <vt:lpstr>Junior Deacon - Requirements</vt:lpstr>
      <vt:lpstr>Junior Deacon–Rqmts, cont.</vt:lpstr>
      <vt:lpstr>Junior Deacon – Requirements</vt:lpstr>
      <vt:lpstr>Junior Deacon - Information</vt:lpstr>
      <vt:lpstr>Junior Deacon – Information</vt:lpstr>
      <vt:lpstr>Junior Deacon – Information,</vt:lpstr>
      <vt:lpstr>Senior Deacon - Duties</vt:lpstr>
      <vt:lpstr>Senior Deacon - Requirements</vt:lpstr>
      <vt:lpstr>Senior Deacon – Requirements</vt:lpstr>
      <vt:lpstr>Senior Deacon – Requirements</vt:lpstr>
      <vt:lpstr>Senior Deacon – Requirements</vt:lpstr>
      <vt:lpstr>Senior Deacon – Requirements</vt:lpstr>
      <vt:lpstr>Senior Deacon – Requirements</vt:lpstr>
      <vt:lpstr>NOTE</vt:lpstr>
      <vt:lpstr>Secretary - Duties</vt:lpstr>
      <vt:lpstr>Secretary – Duties</vt:lpstr>
      <vt:lpstr>Secretary – Duties</vt:lpstr>
      <vt:lpstr>Secretary – Duties, cont.</vt:lpstr>
      <vt:lpstr>NOTE</vt:lpstr>
      <vt:lpstr>Treasurer - Duties</vt:lpstr>
      <vt:lpstr>Treasurer – Duties, cont.</vt:lpstr>
      <vt:lpstr>Junior Warden Requirement</vt:lpstr>
      <vt:lpstr>Junior Warden – Duties</vt:lpstr>
      <vt:lpstr>Junior Warden – Duties, </vt:lpstr>
      <vt:lpstr>Because</vt:lpstr>
      <vt:lpstr>Junior Warden - Responsibilities</vt:lpstr>
      <vt:lpstr>Junior Warden – Responsibilities</vt:lpstr>
      <vt:lpstr>Senior Warden Requirement</vt:lpstr>
      <vt:lpstr>Senior Warden - Duties</vt:lpstr>
      <vt:lpstr>Senior Warden – Duties</vt:lpstr>
      <vt:lpstr>Senior Warden - Responsibilities</vt:lpstr>
      <vt:lpstr>Senior Warden – Responsibilities</vt:lpstr>
      <vt:lpstr>Senior Warden – Responsibilities</vt:lpstr>
      <vt:lpstr>Worshipful Master  Requirement</vt:lpstr>
      <vt:lpstr>Worshipful Master  Duties and Responsibilities</vt:lpstr>
      <vt:lpstr>Worshipful Master  Duties and Responsibilities</vt:lpstr>
      <vt:lpstr>Worshipful Master  Duties and Responsibilities</vt:lpstr>
      <vt:lpstr>Worshipful Master  Duties &amp; Responsibilities</vt:lpstr>
      <vt:lpstr>Worshipful Master  Duties &amp; Responsibilities</vt:lpstr>
      <vt:lpstr>Worshipful Master  Duties &amp; Responsibilities</vt:lpstr>
      <vt:lpstr>Worshipful Master Prohibitions</vt:lpstr>
      <vt:lpstr>Worshipful Master Prohibitions</vt:lpstr>
      <vt:lpstr>Worshipful Master Prohibitions</vt:lpstr>
      <vt:lpstr>For the Incoming  Worshipful Master</vt:lpstr>
      <vt:lpstr>4. Becoming Worshipful Master</vt:lpstr>
      <vt:lpstr>Questions Or Suggestions?</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Doc</dc:creator>
  <cp:lastModifiedBy>Ernest Catsulis</cp:lastModifiedBy>
  <cp:revision>123</cp:revision>
  <dcterms:created xsi:type="dcterms:W3CDTF">2010-08-18T20:46:56Z</dcterms:created>
  <dcterms:modified xsi:type="dcterms:W3CDTF">2020-08-26T22:10:26Z</dcterms:modified>
</cp:coreProperties>
</file>