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9"/>
  </p:notesMasterIdLst>
  <p:sldIdLst>
    <p:sldId id="361" r:id="rId2"/>
    <p:sldId id="260" r:id="rId3"/>
    <p:sldId id="362" r:id="rId4"/>
    <p:sldId id="327" r:id="rId5"/>
    <p:sldId id="363" r:id="rId6"/>
    <p:sldId id="332" r:id="rId7"/>
    <p:sldId id="333" r:id="rId8"/>
    <p:sldId id="334" r:id="rId9"/>
    <p:sldId id="343" r:id="rId10"/>
    <p:sldId id="364" r:id="rId11"/>
    <p:sldId id="365" r:id="rId12"/>
    <p:sldId id="366" r:id="rId13"/>
    <p:sldId id="367" r:id="rId14"/>
    <p:sldId id="340" r:id="rId15"/>
    <p:sldId id="368" r:id="rId16"/>
    <p:sldId id="344" r:id="rId17"/>
    <p:sldId id="44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574" autoAdjust="0"/>
  </p:normalViewPr>
  <p:slideViewPr>
    <p:cSldViewPr>
      <p:cViewPr>
        <p:scale>
          <a:sx n="60" d="100"/>
          <a:sy n="60" d="100"/>
        </p:scale>
        <p:origin x="154" y="5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y Cebollero" userId="d39327243fa7a1e7" providerId="LiveId" clId="{096F485F-5922-4F63-AAD0-605B808EFC83}"/>
    <pc:docChg chg="custSel delSld modSld">
      <pc:chgData name="Jay Cebollero" userId="d39327243fa7a1e7" providerId="LiveId" clId="{096F485F-5922-4F63-AAD0-605B808EFC83}" dt="2020-06-03T14:21:34.514" v="103" actId="404"/>
      <pc:docMkLst>
        <pc:docMk/>
      </pc:docMkLst>
      <pc:sldChg chg="modSp mod">
        <pc:chgData name="Jay Cebollero" userId="d39327243fa7a1e7" providerId="LiveId" clId="{096F485F-5922-4F63-AAD0-605B808EFC83}" dt="2020-06-03T14:16:33.709" v="51" actId="115"/>
        <pc:sldMkLst>
          <pc:docMk/>
          <pc:sldMk cId="0" sldId="327"/>
        </pc:sldMkLst>
        <pc:spChg chg="mod">
          <ac:chgData name="Jay Cebollero" userId="d39327243fa7a1e7" providerId="LiveId" clId="{096F485F-5922-4F63-AAD0-605B808EFC83}" dt="2020-06-03T14:16:33.709" v="51" actId="115"/>
          <ac:spMkLst>
            <pc:docMk/>
            <pc:sldMk cId="0" sldId="327"/>
            <ac:spMk id="5" creationId="{00000000-0000-0000-0000-000000000000}"/>
          </ac:spMkLst>
        </pc:spChg>
      </pc:sldChg>
      <pc:sldChg chg="modSp mod">
        <pc:chgData name="Jay Cebollero" userId="d39327243fa7a1e7" providerId="LiveId" clId="{096F485F-5922-4F63-AAD0-605B808EFC83}" dt="2020-06-03T14:16:48.425" v="54" actId="1035"/>
        <pc:sldMkLst>
          <pc:docMk/>
          <pc:sldMk cId="0" sldId="332"/>
        </pc:sldMkLst>
        <pc:spChg chg="mod">
          <ac:chgData name="Jay Cebollero" userId="d39327243fa7a1e7" providerId="LiveId" clId="{096F485F-5922-4F63-AAD0-605B808EFC83}" dt="2020-06-03T14:16:48.425" v="54" actId="1035"/>
          <ac:spMkLst>
            <pc:docMk/>
            <pc:sldMk cId="0" sldId="332"/>
            <ac:spMk id="5" creationId="{00000000-0000-0000-0000-000000000000}"/>
          </ac:spMkLst>
        </pc:spChg>
      </pc:sldChg>
      <pc:sldChg chg="modSp mod">
        <pc:chgData name="Jay Cebollero" userId="d39327243fa7a1e7" providerId="LiveId" clId="{096F485F-5922-4F63-AAD0-605B808EFC83}" dt="2020-06-03T14:16:55.262" v="55" actId="115"/>
        <pc:sldMkLst>
          <pc:docMk/>
          <pc:sldMk cId="0" sldId="333"/>
        </pc:sldMkLst>
        <pc:spChg chg="mod">
          <ac:chgData name="Jay Cebollero" userId="d39327243fa7a1e7" providerId="LiveId" clId="{096F485F-5922-4F63-AAD0-605B808EFC83}" dt="2020-06-03T14:16:55.262" v="55" actId="115"/>
          <ac:spMkLst>
            <pc:docMk/>
            <pc:sldMk cId="0" sldId="333"/>
            <ac:spMk id="5" creationId="{00000000-0000-0000-0000-000000000000}"/>
          </ac:spMkLst>
        </pc:spChg>
      </pc:sldChg>
      <pc:sldChg chg="modSp mod">
        <pc:chgData name="Jay Cebollero" userId="d39327243fa7a1e7" providerId="LiveId" clId="{096F485F-5922-4F63-AAD0-605B808EFC83}" dt="2020-06-03T14:17:03.456" v="57" actId="1035"/>
        <pc:sldMkLst>
          <pc:docMk/>
          <pc:sldMk cId="0" sldId="334"/>
        </pc:sldMkLst>
        <pc:spChg chg="mod">
          <ac:chgData name="Jay Cebollero" userId="d39327243fa7a1e7" providerId="LiveId" clId="{096F485F-5922-4F63-AAD0-605B808EFC83}" dt="2020-06-03T14:17:03.456" v="57" actId="1035"/>
          <ac:spMkLst>
            <pc:docMk/>
            <pc:sldMk cId="0" sldId="334"/>
            <ac:spMk id="5" creationId="{00000000-0000-0000-0000-000000000000}"/>
          </ac:spMkLst>
        </pc:spChg>
      </pc:sldChg>
      <pc:sldChg chg="modSp mod">
        <pc:chgData name="Jay Cebollero" userId="d39327243fa7a1e7" providerId="LiveId" clId="{096F485F-5922-4F63-AAD0-605B808EFC83}" dt="2020-06-03T14:17:31.269" v="69" actId="1035"/>
        <pc:sldMkLst>
          <pc:docMk/>
          <pc:sldMk cId="0" sldId="340"/>
        </pc:sldMkLst>
        <pc:spChg chg="mod">
          <ac:chgData name="Jay Cebollero" userId="d39327243fa7a1e7" providerId="LiveId" clId="{096F485F-5922-4F63-AAD0-605B808EFC83}" dt="2020-06-03T14:17:31.269" v="69" actId="1035"/>
          <ac:spMkLst>
            <pc:docMk/>
            <pc:sldMk cId="0" sldId="340"/>
            <ac:spMk id="5" creationId="{00000000-0000-0000-0000-000000000000}"/>
          </ac:spMkLst>
        </pc:spChg>
      </pc:sldChg>
      <pc:sldChg chg="modSp mod">
        <pc:chgData name="Jay Cebollero" userId="d39327243fa7a1e7" providerId="LiveId" clId="{096F485F-5922-4F63-AAD0-605B808EFC83}" dt="2020-06-03T14:17:07.392" v="58" actId="115"/>
        <pc:sldMkLst>
          <pc:docMk/>
          <pc:sldMk cId="0" sldId="343"/>
        </pc:sldMkLst>
        <pc:spChg chg="mod">
          <ac:chgData name="Jay Cebollero" userId="d39327243fa7a1e7" providerId="LiveId" clId="{096F485F-5922-4F63-AAD0-605B808EFC83}" dt="2020-06-03T14:17:07.392" v="58" actId="115"/>
          <ac:spMkLst>
            <pc:docMk/>
            <pc:sldMk cId="0" sldId="343"/>
            <ac:spMk id="5" creationId="{00000000-0000-0000-0000-000000000000}"/>
          </ac:spMkLst>
        </pc:spChg>
      </pc:sldChg>
      <pc:sldChg chg="del">
        <pc:chgData name="Jay Cebollero" userId="d39327243fa7a1e7" providerId="LiveId" clId="{096F485F-5922-4F63-AAD0-605B808EFC83}" dt="2020-06-03T14:19:25.974" v="73" actId="47"/>
        <pc:sldMkLst>
          <pc:docMk/>
          <pc:sldMk cId="0" sldId="345"/>
        </pc:sldMkLst>
      </pc:sldChg>
      <pc:sldChg chg="addSp delSp modSp mod">
        <pc:chgData name="Jay Cebollero" userId="d39327243fa7a1e7" providerId="LiveId" clId="{096F485F-5922-4F63-AAD0-605B808EFC83}" dt="2020-06-03T14:21:34.514" v="103" actId="404"/>
        <pc:sldMkLst>
          <pc:docMk/>
          <pc:sldMk cId="0" sldId="361"/>
        </pc:sldMkLst>
        <pc:spChg chg="mod">
          <ac:chgData name="Jay Cebollero" userId="d39327243fa7a1e7" providerId="LiveId" clId="{096F485F-5922-4F63-AAD0-605B808EFC83}" dt="2020-06-03T14:16:13.846" v="47" actId="14100"/>
          <ac:spMkLst>
            <pc:docMk/>
            <pc:sldMk cId="0" sldId="361"/>
            <ac:spMk id="2" creationId="{00000000-0000-0000-0000-000000000000}"/>
          </ac:spMkLst>
        </pc:spChg>
        <pc:spChg chg="mod">
          <ac:chgData name="Jay Cebollero" userId="d39327243fa7a1e7" providerId="LiveId" clId="{096F485F-5922-4F63-AAD0-605B808EFC83}" dt="2020-06-03T14:21:34.514" v="103" actId="404"/>
          <ac:spMkLst>
            <pc:docMk/>
            <pc:sldMk cId="0" sldId="361"/>
            <ac:spMk id="3" creationId="{00000000-0000-0000-0000-000000000000}"/>
          </ac:spMkLst>
        </pc:spChg>
        <pc:picChg chg="del">
          <ac:chgData name="Jay Cebollero" userId="d39327243fa7a1e7" providerId="LiveId" clId="{096F485F-5922-4F63-AAD0-605B808EFC83}" dt="2020-06-03T14:14:38.982" v="3" actId="478"/>
          <ac:picMkLst>
            <pc:docMk/>
            <pc:sldMk cId="0" sldId="361"/>
            <ac:picMk id="6" creationId="{00000000-0000-0000-0000-000000000000}"/>
          </ac:picMkLst>
        </pc:picChg>
        <pc:picChg chg="add mod">
          <ac:chgData name="Jay Cebollero" userId="d39327243fa7a1e7" providerId="LiveId" clId="{096F485F-5922-4F63-AAD0-605B808EFC83}" dt="2020-06-03T14:14:35.383" v="2"/>
          <ac:picMkLst>
            <pc:docMk/>
            <pc:sldMk cId="0" sldId="361"/>
            <ac:picMk id="7" creationId="{1721F08A-50AD-4C3F-92AE-4E107B5E1D5A}"/>
          </ac:picMkLst>
        </pc:picChg>
        <pc:picChg chg="del">
          <ac:chgData name="Jay Cebollero" userId="d39327243fa7a1e7" providerId="LiveId" clId="{096F485F-5922-4F63-AAD0-605B808EFC83}" dt="2020-06-03T14:15:35.087" v="38" actId="478"/>
          <ac:picMkLst>
            <pc:docMk/>
            <pc:sldMk cId="0" sldId="361"/>
            <ac:picMk id="1026" creationId="{00000000-0000-0000-0000-000000000000}"/>
          </ac:picMkLst>
        </pc:picChg>
      </pc:sldChg>
      <pc:sldChg chg="modSp mod">
        <pc:chgData name="Jay Cebollero" userId="d39327243fa7a1e7" providerId="LiveId" clId="{096F485F-5922-4F63-AAD0-605B808EFC83}" dt="2020-06-03T14:16:26.261" v="50" actId="1035"/>
        <pc:sldMkLst>
          <pc:docMk/>
          <pc:sldMk cId="0" sldId="362"/>
        </pc:sldMkLst>
        <pc:spChg chg="mod">
          <ac:chgData name="Jay Cebollero" userId="d39327243fa7a1e7" providerId="LiveId" clId="{096F485F-5922-4F63-AAD0-605B808EFC83}" dt="2020-06-03T14:16:26.261" v="50" actId="1035"/>
          <ac:spMkLst>
            <pc:docMk/>
            <pc:sldMk cId="0" sldId="362"/>
            <ac:spMk id="5" creationId="{00000000-0000-0000-0000-000000000000}"/>
          </ac:spMkLst>
        </pc:spChg>
      </pc:sldChg>
      <pc:sldChg chg="modSp mod">
        <pc:chgData name="Jay Cebollero" userId="d39327243fa7a1e7" providerId="LiveId" clId="{096F485F-5922-4F63-AAD0-605B808EFC83}" dt="2020-06-03T14:16:40.944" v="52" actId="115"/>
        <pc:sldMkLst>
          <pc:docMk/>
          <pc:sldMk cId="0" sldId="363"/>
        </pc:sldMkLst>
        <pc:spChg chg="mod">
          <ac:chgData name="Jay Cebollero" userId="d39327243fa7a1e7" providerId="LiveId" clId="{096F485F-5922-4F63-AAD0-605B808EFC83}" dt="2020-06-03T14:16:40.944" v="52" actId="115"/>
          <ac:spMkLst>
            <pc:docMk/>
            <pc:sldMk cId="0" sldId="363"/>
            <ac:spMk id="5" creationId="{00000000-0000-0000-0000-000000000000}"/>
          </ac:spMkLst>
        </pc:spChg>
      </pc:sldChg>
      <pc:sldChg chg="modSp mod">
        <pc:chgData name="Jay Cebollero" userId="d39327243fa7a1e7" providerId="LiveId" clId="{096F485F-5922-4F63-AAD0-605B808EFC83}" dt="2020-06-03T14:17:10.455" v="59" actId="115"/>
        <pc:sldMkLst>
          <pc:docMk/>
          <pc:sldMk cId="0" sldId="364"/>
        </pc:sldMkLst>
        <pc:spChg chg="mod">
          <ac:chgData name="Jay Cebollero" userId="d39327243fa7a1e7" providerId="LiveId" clId="{096F485F-5922-4F63-AAD0-605B808EFC83}" dt="2020-06-03T14:17:10.455" v="59" actId="115"/>
          <ac:spMkLst>
            <pc:docMk/>
            <pc:sldMk cId="0" sldId="364"/>
            <ac:spMk id="5" creationId="{00000000-0000-0000-0000-000000000000}"/>
          </ac:spMkLst>
        </pc:spChg>
      </pc:sldChg>
      <pc:sldChg chg="modSp mod">
        <pc:chgData name="Jay Cebollero" userId="d39327243fa7a1e7" providerId="LiveId" clId="{096F485F-5922-4F63-AAD0-605B808EFC83}" dt="2020-06-03T14:17:13.220" v="60" actId="115"/>
        <pc:sldMkLst>
          <pc:docMk/>
          <pc:sldMk cId="0" sldId="365"/>
        </pc:sldMkLst>
        <pc:spChg chg="mod">
          <ac:chgData name="Jay Cebollero" userId="d39327243fa7a1e7" providerId="LiveId" clId="{096F485F-5922-4F63-AAD0-605B808EFC83}" dt="2020-06-03T14:17:13.220" v="60" actId="115"/>
          <ac:spMkLst>
            <pc:docMk/>
            <pc:sldMk cId="0" sldId="365"/>
            <ac:spMk id="5" creationId="{00000000-0000-0000-0000-000000000000}"/>
          </ac:spMkLst>
        </pc:spChg>
      </pc:sldChg>
      <pc:sldChg chg="modSp mod">
        <pc:chgData name="Jay Cebollero" userId="d39327243fa7a1e7" providerId="LiveId" clId="{096F485F-5922-4F63-AAD0-605B808EFC83}" dt="2020-06-03T14:17:18.074" v="63" actId="1035"/>
        <pc:sldMkLst>
          <pc:docMk/>
          <pc:sldMk cId="0" sldId="366"/>
        </pc:sldMkLst>
        <pc:spChg chg="mod">
          <ac:chgData name="Jay Cebollero" userId="d39327243fa7a1e7" providerId="LiveId" clId="{096F485F-5922-4F63-AAD0-605B808EFC83}" dt="2020-06-03T14:17:18.074" v="63" actId="1035"/>
          <ac:spMkLst>
            <pc:docMk/>
            <pc:sldMk cId="0" sldId="366"/>
            <ac:spMk id="5" creationId="{00000000-0000-0000-0000-000000000000}"/>
          </ac:spMkLst>
        </pc:spChg>
      </pc:sldChg>
      <pc:sldChg chg="modSp mod">
        <pc:chgData name="Jay Cebollero" userId="d39327243fa7a1e7" providerId="LiveId" clId="{096F485F-5922-4F63-AAD0-605B808EFC83}" dt="2020-06-03T14:17:25.203" v="66" actId="1035"/>
        <pc:sldMkLst>
          <pc:docMk/>
          <pc:sldMk cId="0" sldId="367"/>
        </pc:sldMkLst>
        <pc:spChg chg="mod">
          <ac:chgData name="Jay Cebollero" userId="d39327243fa7a1e7" providerId="LiveId" clId="{096F485F-5922-4F63-AAD0-605B808EFC83}" dt="2020-06-03T14:17:25.203" v="66" actId="1035"/>
          <ac:spMkLst>
            <pc:docMk/>
            <pc:sldMk cId="0" sldId="367"/>
            <ac:spMk id="5" creationId="{00000000-0000-0000-0000-000000000000}"/>
          </ac:spMkLst>
        </pc:spChg>
      </pc:sldChg>
      <pc:sldChg chg="modSp mod">
        <pc:chgData name="Jay Cebollero" userId="d39327243fa7a1e7" providerId="LiveId" clId="{096F485F-5922-4F63-AAD0-605B808EFC83}" dt="2020-06-03T14:18:04.266" v="72" actId="400"/>
        <pc:sldMkLst>
          <pc:docMk/>
          <pc:sldMk cId="0" sldId="368"/>
        </pc:sldMkLst>
        <pc:spChg chg="mod">
          <ac:chgData name="Jay Cebollero" userId="d39327243fa7a1e7" providerId="LiveId" clId="{096F485F-5922-4F63-AAD0-605B808EFC83}" dt="2020-06-03T14:18:04.266" v="72" actId="400"/>
          <ac:spMkLst>
            <pc:docMk/>
            <pc:sldMk cId="0" sldId="368"/>
            <ac:spMk id="2" creationId="{00000000-0000-0000-0000-000000000000}"/>
          </ac:spMkLst>
        </pc:spChg>
        <pc:spChg chg="mod">
          <ac:chgData name="Jay Cebollero" userId="d39327243fa7a1e7" providerId="LiveId" clId="{096F485F-5922-4F63-AAD0-605B808EFC83}" dt="2020-06-03T14:17:44.254" v="71" actId="1035"/>
          <ac:spMkLst>
            <pc:docMk/>
            <pc:sldMk cId="0" sldId="368"/>
            <ac:spMk id="3" creationId="{00000000-0000-0000-0000-000000000000}"/>
          </ac:spMkLst>
        </pc:spChg>
      </pc:sldChg>
      <pc:sldChg chg="modSp">
        <pc:chgData name="Jay Cebollero" userId="d39327243fa7a1e7" providerId="LiveId" clId="{096F485F-5922-4F63-AAD0-605B808EFC83}" dt="2020-06-03T14:19:38.282" v="74"/>
        <pc:sldMkLst>
          <pc:docMk/>
          <pc:sldMk cId="0" sldId="445"/>
        </pc:sldMkLst>
        <pc:spChg chg="mod">
          <ac:chgData name="Jay Cebollero" userId="d39327243fa7a1e7" providerId="LiveId" clId="{096F485F-5922-4F63-AAD0-605B808EFC83}" dt="2020-06-03T14:19:38.282" v="74"/>
          <ac:spMkLst>
            <pc:docMk/>
            <pc:sldMk cId="0" sldId="445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Book Antiqua" pitchFamily="18" charset="0"/>
              </a:defRPr>
            </a:lvl1pPr>
          </a:lstStyle>
          <a:p>
            <a:endParaRPr lang="en-U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ok Antiqua" pitchFamily="18" charset="0"/>
              </a:defRPr>
            </a:lvl1pPr>
          </a:lstStyle>
          <a:p>
            <a:fld id="{E78C2456-6A9D-4FD9-A24B-E6447D1C2BE6}" type="datetimeFigureOut">
              <a:rPr lang="en-US"/>
              <a:pPr/>
              <a:t>6/3/2020</a:t>
            </a:fld>
            <a:endParaRPr lang="en-US"/>
          </a:p>
        </p:txBody>
      </p:sp>
      <p:sp>
        <p:nvSpPr>
          <p:cNvPr id="1167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67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Book Antiqua" pitchFamily="18" charset="0"/>
              </a:defRPr>
            </a:lvl1pPr>
          </a:lstStyle>
          <a:p>
            <a:endParaRPr lang="en-US"/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ok Antiqua" pitchFamily="18" charset="0"/>
              </a:defRPr>
            </a:lvl1pPr>
          </a:lstStyle>
          <a:p>
            <a:fld id="{2FF30003-0E1B-40E8-8FDA-AB2E7D92CBF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Officer,</a:t>
            </a:r>
            <a:r>
              <a:rPr lang="en-US" baseline="0" dirty="0"/>
              <a:t> Allow a minimum of two months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Replace Pg.  65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Lodge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Capitalized</a:t>
            </a:r>
            <a:r>
              <a:rPr lang="en-US" baseline="0" dirty="0"/>
              <a:t> Officers, Lodge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1" y="1964267"/>
            <a:ext cx="7912894" cy="1813653"/>
          </a:xfrm>
        </p:spPr>
        <p:txBody>
          <a:bodyPr anchor="b">
            <a:normAutofit/>
          </a:bodyPr>
          <a:lstStyle>
            <a:lvl1pPr algn="ctr">
              <a:defRPr sz="4800">
                <a:effectLst/>
                <a:latin typeface="Lucida Sans" panose="020B0602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1" y="3886201"/>
            <a:ext cx="7912893" cy="19050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 cap="all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99419" y="5870576"/>
            <a:ext cx="1200150" cy="377825"/>
          </a:xfrm>
        </p:spPr>
        <p:txBody>
          <a:bodyPr/>
          <a:lstStyle/>
          <a:p>
            <a:pPr>
              <a:defRPr/>
            </a:pPr>
            <a:fld id="{0AF1472B-C81E-43B2-AF36-404F10779DE2}" type="datetimeFigureOut">
              <a:rPr lang="en-US" smtClean="0"/>
              <a:pPr>
                <a:defRPr/>
              </a:pPr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1" y="5870576"/>
            <a:ext cx="5727868" cy="3778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719" y="5870576"/>
            <a:ext cx="413375" cy="377825"/>
          </a:xfrm>
        </p:spPr>
        <p:txBody>
          <a:bodyPr/>
          <a:lstStyle/>
          <a:p>
            <a:pPr>
              <a:defRPr/>
            </a:pPr>
            <a:fld id="{47D6FCBF-E12B-40F5-A8EC-D90EEFBC1F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0625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6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0" y="576262"/>
            <a:ext cx="7598570" cy="566738"/>
          </a:xfrm>
        </p:spPr>
        <p:txBody>
          <a:bodyPr anchor="b">
            <a:normAutofit/>
          </a:bodyPr>
          <a:lstStyle>
            <a:lvl1pPr algn="ctr">
              <a:defRPr sz="2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66800" y="1851258"/>
            <a:ext cx="7229490" cy="3482742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5830" y="1219200"/>
            <a:ext cx="7598570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8FBF24-0207-4BC0-BFA6-1072D0CA7C3C}" type="datetimeFigureOut">
              <a:rPr lang="en-US" smtClean="0"/>
              <a:pPr>
                <a:defRPr/>
              </a:pPr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D2B31E-5714-4F1D-95C8-83B9822ED6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141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09602"/>
            <a:ext cx="7598570" cy="3124199"/>
          </a:xfrm>
        </p:spPr>
        <p:txBody>
          <a:bodyPr anchor="ctr">
            <a:normAutofit/>
          </a:bodyPr>
          <a:lstStyle>
            <a:lvl1pPr algn="l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343400"/>
            <a:ext cx="7598571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8FBF24-0207-4BC0-BFA6-1072D0CA7C3C}" type="datetimeFigureOut">
              <a:rPr lang="en-US" smtClean="0"/>
              <a:pPr>
                <a:defRPr/>
              </a:pPr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D2B31E-5714-4F1D-95C8-83B9822ED6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33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81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220133"/>
            <a:ext cx="8534400" cy="1456267"/>
          </a:xfrm>
        </p:spPr>
        <p:txBody>
          <a:bodyPr>
            <a:normAutofit/>
          </a:bodyPr>
          <a:lstStyle>
            <a:lvl1pPr algn="ctr">
              <a:defRPr sz="4400">
                <a:solidFill>
                  <a:srgbClr val="FFC000"/>
                </a:solidFill>
                <a:latin typeface="Lucida Sans" panose="020B0602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1828800"/>
            <a:ext cx="8608217" cy="3649133"/>
          </a:xfrm>
        </p:spPr>
        <p:txBody>
          <a:bodyPr anchor="ctr">
            <a:normAutofit/>
          </a:bodyPr>
          <a:lstStyle>
            <a:lvl1pPr>
              <a:defRPr sz="3200">
                <a:latin typeface="Book Antiqua" panose="02040602050305030304" pitchFamily="18" charset="0"/>
              </a:defRPr>
            </a:lvl1pPr>
            <a:lvl2pPr>
              <a:defRPr sz="2000">
                <a:latin typeface="Book Antiqua" panose="02040602050305030304" pitchFamily="18" charset="0"/>
              </a:defRPr>
            </a:lvl2pPr>
            <a:lvl3pPr>
              <a:defRPr sz="2000">
                <a:latin typeface="Book Antiqua" panose="02040602050305030304" pitchFamily="18" charset="0"/>
              </a:defRPr>
            </a:lvl3pPr>
            <a:lvl4pPr>
              <a:defRPr sz="2000">
                <a:latin typeface="Book Antiqua" panose="02040602050305030304" pitchFamily="18" charset="0"/>
              </a:defRPr>
            </a:lvl4pPr>
            <a:lvl5pPr>
              <a:defRPr sz="2000"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E91820-14E3-4503-B790-A03E06B077EE}" type="datetimeFigureOut">
              <a:rPr lang="en-US" smtClean="0"/>
              <a:pPr>
                <a:defRPr/>
              </a:pPr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Masonic Leadership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A2491E-CB9A-423E-968B-F1B848817E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942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371600"/>
            <a:ext cx="8172449" cy="1468800"/>
          </a:xfrm>
        </p:spPr>
        <p:txBody>
          <a:bodyPr anchor="b">
            <a:noAutofit/>
          </a:bodyPr>
          <a:lstStyle>
            <a:lvl1pPr algn="ctr">
              <a:defRPr sz="4800" b="0" cap="all">
                <a:solidFill>
                  <a:srgbClr val="FFC000"/>
                </a:solidFill>
                <a:latin typeface="Lucida Sans" panose="020B0602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1523" y="2826325"/>
            <a:ext cx="7598571" cy="2436438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 cap="all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63581" y="6339663"/>
            <a:ext cx="1200150" cy="377825"/>
          </a:xfrm>
        </p:spPr>
        <p:txBody>
          <a:bodyPr/>
          <a:lstStyle/>
          <a:p>
            <a:pPr>
              <a:defRPr/>
            </a:pPr>
            <a:fld id="{BD9086A4-36BD-4495-8112-481AD8581E9B}" type="datetimeFigureOut">
              <a:rPr lang="en-US" smtClean="0"/>
              <a:pPr>
                <a:defRPr/>
              </a:pPr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296" y="6248401"/>
            <a:ext cx="5629949" cy="469087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85067" y="6339663"/>
            <a:ext cx="413375" cy="377825"/>
          </a:xfrm>
        </p:spPr>
        <p:txBody>
          <a:bodyPr/>
          <a:lstStyle/>
          <a:p>
            <a:pPr>
              <a:defRPr/>
            </a:pPr>
            <a:fld id="{E390771D-A63E-4BE7-BC9B-12660E1CCA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716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>
                <a:solidFill>
                  <a:srgbClr val="FFC000"/>
                </a:solidFill>
                <a:latin typeface="Lucida Sans" panose="020B0602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828799"/>
            <a:ext cx="4051301" cy="4114799"/>
          </a:xfrm>
        </p:spPr>
        <p:txBody>
          <a:bodyPr>
            <a:normAutofit/>
          </a:bodyPr>
          <a:lstStyle>
            <a:lvl1pPr>
              <a:defRPr sz="2600">
                <a:latin typeface="Book Antiqua" panose="02040602050305030304" pitchFamily="18" charset="0"/>
              </a:defRPr>
            </a:lvl1pPr>
            <a:lvl2pPr>
              <a:defRPr sz="2400">
                <a:latin typeface="Book Antiqua" panose="02040602050305030304" pitchFamily="18" charset="0"/>
              </a:defRPr>
            </a:lvl2pPr>
            <a:lvl3pPr>
              <a:defRPr sz="2000">
                <a:latin typeface="Book Antiqua" panose="02040602050305030304" pitchFamily="18" charset="0"/>
              </a:defRPr>
            </a:lvl3pPr>
            <a:lvl4pPr>
              <a:defRPr sz="1600">
                <a:latin typeface="Book Antiqua" panose="02040602050305030304" pitchFamily="18" charset="0"/>
              </a:defRPr>
            </a:lvl4pPr>
            <a:lvl5pPr>
              <a:defRPr sz="1600"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D62D4B-A6E5-4B5E-AF63-D57C6BED30C5}" type="datetimeFigureOut">
              <a:rPr lang="en-US" smtClean="0"/>
              <a:pPr>
                <a:defRPr/>
              </a:pPr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DE0086-F162-4D40-85A6-EB00098B61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BABF2CA-663D-4097-B3E0-21334714BC62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406899" y="1828800"/>
            <a:ext cx="4508501" cy="4114800"/>
          </a:xfrm>
        </p:spPr>
        <p:txBody>
          <a:bodyPr>
            <a:normAutofit/>
          </a:bodyPr>
          <a:lstStyle>
            <a:lvl1pPr>
              <a:defRPr sz="2600">
                <a:latin typeface="Book Antiqua" panose="02040602050305030304" pitchFamily="18" charset="0"/>
              </a:defRPr>
            </a:lvl1pPr>
            <a:lvl2pPr>
              <a:defRPr sz="2400">
                <a:latin typeface="Book Antiqua" panose="02040602050305030304" pitchFamily="18" charset="0"/>
              </a:defRPr>
            </a:lvl2pPr>
            <a:lvl3pPr>
              <a:defRPr sz="2000">
                <a:latin typeface="Book Antiqua" panose="02040602050305030304" pitchFamily="18" charset="0"/>
              </a:defRPr>
            </a:lvl3pPr>
            <a:lvl4pPr>
              <a:defRPr sz="1600">
                <a:latin typeface="Book Antiqua" panose="02040602050305030304" pitchFamily="18" charset="0"/>
              </a:defRPr>
            </a:lvl4pPr>
            <a:lvl5pPr>
              <a:defRPr sz="1600"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943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304800"/>
            <a:ext cx="8610600" cy="1456267"/>
          </a:xfrm>
        </p:spPr>
        <p:txBody>
          <a:bodyPr>
            <a:normAutofit/>
          </a:bodyPr>
          <a:lstStyle>
            <a:lvl1pPr algn="ctr">
              <a:defRPr sz="4100">
                <a:solidFill>
                  <a:srgbClr val="FFC000"/>
                </a:solidFill>
                <a:latin typeface="Lucida Sans" panose="020B0602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2" y="1840443"/>
            <a:ext cx="3747692" cy="95408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latin typeface="Book Antiqua" panose="02040602050305030304" pitchFamily="18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1" y="2870201"/>
            <a:ext cx="3747692" cy="2920998"/>
          </a:xfrm>
        </p:spPr>
        <p:txBody>
          <a:bodyPr anchor="t">
            <a:normAutofit/>
          </a:bodyPr>
          <a:lstStyle>
            <a:lvl1pPr>
              <a:defRPr sz="2000">
                <a:latin typeface="Book Antiqua" panose="02040602050305030304" pitchFamily="18" charset="0"/>
              </a:defRPr>
            </a:lvl1pPr>
            <a:lvl2pPr>
              <a:defRPr sz="2000">
                <a:latin typeface="Book Antiqua" panose="02040602050305030304" pitchFamily="18" charset="0"/>
              </a:defRPr>
            </a:lvl2pPr>
            <a:lvl3pPr>
              <a:defRPr sz="1600">
                <a:latin typeface="Book Antiqua" panose="02040602050305030304" pitchFamily="18" charset="0"/>
              </a:defRPr>
            </a:lvl3pPr>
            <a:lvl4pPr>
              <a:defRPr sz="1200">
                <a:latin typeface="Book Antiqua" panose="02040602050305030304" pitchFamily="18" charset="0"/>
              </a:defRPr>
            </a:lvl4pPr>
            <a:lvl5pPr>
              <a:defRPr sz="1200"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BCCE4E-C0C8-4D34-B184-3B47152F6D26}" type="datetimeFigureOut">
              <a:rPr lang="en-US" smtClean="0"/>
              <a:pPr>
                <a:defRPr/>
              </a:pPr>
              <a:t>6/3/2020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FCE26-B758-43C9-9262-B24A9783AB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52F97B1C-76FF-4E7B-8767-099F32C80DD4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329508" y="2870202"/>
            <a:ext cx="3747692" cy="2920998"/>
          </a:xfrm>
        </p:spPr>
        <p:txBody>
          <a:bodyPr anchor="t">
            <a:normAutofit/>
          </a:bodyPr>
          <a:lstStyle>
            <a:lvl1pPr>
              <a:defRPr sz="2000">
                <a:latin typeface="Book Antiqua" panose="02040602050305030304" pitchFamily="18" charset="0"/>
              </a:defRPr>
            </a:lvl1pPr>
            <a:lvl2pPr>
              <a:defRPr sz="2000">
                <a:latin typeface="Book Antiqua" panose="02040602050305030304" pitchFamily="18" charset="0"/>
              </a:defRPr>
            </a:lvl2pPr>
            <a:lvl3pPr>
              <a:defRPr sz="1600">
                <a:latin typeface="Book Antiqua" panose="02040602050305030304" pitchFamily="18" charset="0"/>
              </a:defRPr>
            </a:lvl3pPr>
            <a:lvl4pPr>
              <a:defRPr sz="1200">
                <a:latin typeface="Book Antiqua" panose="02040602050305030304" pitchFamily="18" charset="0"/>
              </a:defRPr>
            </a:lvl4pPr>
            <a:lvl5pPr>
              <a:defRPr sz="1200"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0D96EB9F-9AF5-40A3-BBD0-6EA0655B4165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4343400" y="1865314"/>
            <a:ext cx="3747692" cy="95408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latin typeface="Book Antiqua" panose="02040602050305030304" pitchFamily="18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3495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73B396-A85B-4686-B357-BFEF9E69BCE1}" type="datetimeFigureOut">
              <a:rPr lang="en-US" smtClean="0"/>
              <a:pPr>
                <a:defRPr/>
              </a:pPr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9B92EA-2360-449D-A344-C429608F31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2567A85-1027-40E1-BC62-749C5D9F8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1" y="304800"/>
            <a:ext cx="8610600" cy="1456267"/>
          </a:xfrm>
        </p:spPr>
        <p:txBody>
          <a:bodyPr>
            <a:normAutofit/>
          </a:bodyPr>
          <a:lstStyle>
            <a:lvl1pPr algn="ctr">
              <a:defRPr sz="4100">
                <a:solidFill>
                  <a:srgbClr val="FFC000"/>
                </a:solidFill>
                <a:latin typeface="Lucida Sans" panose="020B0602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35261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E49314-C03A-4E7F-AEDB-2CD61B96C8FE}" type="datetimeFigureOut">
              <a:rPr lang="en-US" smtClean="0"/>
              <a:pPr>
                <a:defRPr/>
              </a:pPr>
              <a:t>6/3/2020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52FB2-6661-4DA1-83E6-49273CF992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55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1440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85800"/>
            <a:ext cx="276066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6151" y="609601"/>
            <a:ext cx="4626770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2133600"/>
            <a:ext cx="2760664" cy="358140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50525A-4A93-485B-9AB1-AA5A8DEFD871}" type="datetimeFigureOut">
              <a:rPr lang="en-US" smtClean="0"/>
              <a:pPr>
                <a:defRPr/>
              </a:pPr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D3DE0C-A853-4C4B-8345-33BC52EE50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985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600200"/>
            <a:ext cx="4623490" cy="1371600"/>
          </a:xfrm>
        </p:spPr>
        <p:txBody>
          <a:bodyPr anchor="b">
            <a:normAutofit/>
          </a:bodyPr>
          <a:lstStyle>
            <a:lvl1pPr algn="l">
              <a:defRPr sz="21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2190" y="914400"/>
            <a:ext cx="2460731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2971800"/>
            <a:ext cx="4623490" cy="1828800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F26E1C-87E3-4CF0-8B1C-3F64A9744427}" type="datetimeFigureOut">
              <a:rPr lang="en-US" smtClean="0"/>
              <a:pPr>
                <a:defRPr/>
              </a:pPr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F00481-DCB1-4504-BA34-EFE8376E7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512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" y="228600"/>
            <a:ext cx="896720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9000" y="1776943"/>
            <a:ext cx="8357800" cy="4033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13694" y="6248400"/>
            <a:ext cx="120015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068FBF24-0207-4BC0-BFA6-1072D0CA7C3C}" type="datetimeFigureOut">
              <a:rPr lang="en-US" smtClean="0"/>
              <a:pPr>
                <a:defRPr/>
              </a:pPr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48400"/>
            <a:ext cx="5870744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0995" y="6248400"/>
            <a:ext cx="413375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04D2B31E-5714-4F1D-95C8-83B9822ED6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82659B82-82B5-CE4D-923A-272C7CDBBEB2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70000"/>
          </a:blip>
          <a:stretch>
            <a:fillRect/>
          </a:stretch>
        </p:blipFill>
        <p:spPr>
          <a:xfrm>
            <a:off x="8401627" y="5810680"/>
            <a:ext cx="679879" cy="906505"/>
          </a:xfrm>
          <a:prstGeom prst="rect">
            <a:avLst/>
          </a:prstGeom>
        </p:spPr>
      </p:pic>
      <p:pic>
        <p:nvPicPr>
          <p:cNvPr id="10" name="Picture 9" descr="A picture containing clock, drawing&#10;&#10;Description automatically generated">
            <a:extLst>
              <a:ext uri="{FF2B5EF4-FFF2-40B4-BE49-F238E27FC236}">
                <a16:creationId xmlns:a16="http://schemas.microsoft.com/office/drawing/2014/main" id="{AFC794E6-202C-8147-979A-830A3611D87B}"/>
              </a:ext>
            </a:extLst>
          </p:cNvPr>
          <p:cNvPicPr>
            <a:picLocks noChangeAspect="1"/>
          </p:cNvPicPr>
          <p:nvPr/>
        </p:nvPicPr>
        <p:blipFill>
          <a:blip r:embed="rId14">
            <a:alphaModFix amt="70000"/>
          </a:blip>
          <a:stretch>
            <a:fillRect/>
          </a:stretch>
        </p:blipFill>
        <p:spPr>
          <a:xfrm>
            <a:off x="114300" y="5937480"/>
            <a:ext cx="679879" cy="755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4248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342900" rtl="0" eaLnBrk="1" latinLnBrk="0" hangingPunct="1">
        <a:spcBef>
          <a:spcPct val="0"/>
        </a:spcBef>
        <a:buNone/>
        <a:defRPr sz="3800" kern="1200" cap="all">
          <a:ln w="3175" cmpd="sng">
            <a:noFill/>
          </a:ln>
          <a:solidFill>
            <a:srgbClr val="FFC000"/>
          </a:solidFill>
          <a:effectLst/>
          <a:latin typeface="Lucida Sans" panose="020B0602030504020204" pitchFamily="34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2800" kern="1200" cap="none">
          <a:solidFill>
            <a:schemeClr val="tx1"/>
          </a:solidFill>
          <a:effectLst/>
          <a:latin typeface="Book Antiqua" panose="02040602050305030304" pitchFamily="18" charset="0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2800" kern="1200" cap="none">
          <a:solidFill>
            <a:schemeClr val="tx1"/>
          </a:solidFill>
          <a:effectLst/>
          <a:latin typeface="Book Antiqua" panose="02040602050305030304" pitchFamily="18" charset="0"/>
          <a:ea typeface="+mn-ea"/>
          <a:cs typeface="+mn-cs"/>
        </a:defRPr>
      </a:lvl2pPr>
      <a:lvl3pPr marL="9001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2000" kern="1200" cap="none">
          <a:solidFill>
            <a:schemeClr val="tx1"/>
          </a:solidFill>
          <a:effectLst/>
          <a:latin typeface="Book Antiqua" panose="02040602050305030304" pitchFamily="18" charset="0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Book Antiqua" panose="02040602050305030304" pitchFamily="18" charset="0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Book Antiqua" panose="02040602050305030304" pitchFamily="18" charset="0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14600"/>
            <a:ext cx="9144000" cy="838200"/>
          </a:xfrm>
        </p:spPr>
        <p:txBody>
          <a:bodyPr>
            <a:noAutofit/>
          </a:bodyPr>
          <a:lstStyle/>
          <a:p>
            <a:br>
              <a:rPr lang="en-US" cap="none" dirty="0"/>
            </a:br>
            <a:r>
              <a:rPr lang="en-US" cap="none" dirty="0"/>
              <a:t>Masonic Leadership Training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572000"/>
            <a:ext cx="8991600" cy="838200"/>
          </a:xfrm>
        </p:spPr>
        <p:txBody>
          <a:bodyPr>
            <a:normAutofit/>
          </a:bodyPr>
          <a:lstStyle/>
          <a:p>
            <a:r>
              <a:rPr lang="en-US" sz="3600" cap="none" dirty="0"/>
              <a:t>3. Planning Your Year</a:t>
            </a:r>
          </a:p>
          <a:p>
            <a:endParaRPr lang="en-US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1721F08A-50AD-4C3F-92AE-4E107B5E1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228600"/>
            <a:ext cx="183197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481328"/>
            <a:ext cx="8610600" cy="4995672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Lucida Sans" panose="020B0602030504020204" pitchFamily="34" charset="0"/>
              </a:rPr>
              <a:t>Step 4: Refining the plan</a:t>
            </a:r>
          </a:p>
          <a:p>
            <a:r>
              <a:rPr lang="en-US" dirty="0">
                <a:latin typeface="Lucida Sans" panose="020B0602030504020204" pitchFamily="34" charset="0"/>
              </a:rPr>
              <a:t>Reassemble the Lodge planning team within a week to present their solutions</a:t>
            </a:r>
          </a:p>
          <a:p>
            <a:r>
              <a:rPr lang="en-US" dirty="0">
                <a:latin typeface="Lucida Sans" panose="020B0602030504020204" pitchFamily="34" charset="0"/>
              </a:rPr>
              <a:t>Three valuable goals now accomplished</a:t>
            </a:r>
          </a:p>
          <a:p>
            <a:pPr lvl="1"/>
            <a:r>
              <a:rPr lang="en-US" sz="2200" dirty="0">
                <a:latin typeface="Lucida Sans" panose="020B0602030504020204" pitchFamily="34" charset="0"/>
              </a:rPr>
              <a:t>The group of key Members is now committed and excited about the Lodge program</a:t>
            </a:r>
          </a:p>
          <a:p>
            <a:pPr lvl="1"/>
            <a:r>
              <a:rPr lang="en-US" sz="2200" dirty="0">
                <a:latin typeface="Lucida Sans" panose="020B0602030504020204" pitchFamily="34" charset="0"/>
              </a:rPr>
              <a:t>The Members of the team will make great committee Members for implementation</a:t>
            </a:r>
          </a:p>
          <a:p>
            <a:pPr lvl="1"/>
            <a:r>
              <a:rPr lang="en-US" sz="2200" dirty="0">
                <a:latin typeface="Lucida Sans" panose="020B0602030504020204" pitchFamily="34" charset="0"/>
              </a:rPr>
              <a:t>The task of planning as been delegated to the Membership</a:t>
            </a:r>
          </a:p>
          <a:p>
            <a:r>
              <a:rPr lang="en-US" dirty="0">
                <a:latin typeface="Lucida Sans" panose="020B0602030504020204" pitchFamily="34" charset="0"/>
              </a:rPr>
              <a:t>The plans from the planning team will be distributed to the incoming WM and Wardens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1" y="220133"/>
            <a:ext cx="8534400" cy="84666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cap="none" dirty="0"/>
              <a:t>Lodge Plan: Eight Step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Lucida Sans" panose="020B0602030504020204" pitchFamily="34" charset="0"/>
              </a:rPr>
              <a:t>Step 5: Preparing an initial calendar</a:t>
            </a:r>
          </a:p>
          <a:p>
            <a:r>
              <a:rPr lang="en-US" dirty="0">
                <a:latin typeface="Lucida Sans" panose="020B0602030504020204" pitchFamily="34" charset="0"/>
              </a:rPr>
              <a:t>Incoming WM and Wardens assemble the Lodge event calendars for their respective years</a:t>
            </a:r>
          </a:p>
          <a:p>
            <a:r>
              <a:rPr lang="en-US" dirty="0">
                <a:latin typeface="Lucida Sans" panose="020B0602030504020204" pitchFamily="34" charset="0"/>
              </a:rPr>
              <a:t>Figure the dates for the activities to support the incoming WM projects</a:t>
            </a:r>
          </a:p>
          <a:p>
            <a:r>
              <a:rPr lang="en-US" dirty="0">
                <a:latin typeface="Lucida Sans" panose="020B0602030504020204" pitchFamily="34" charset="0"/>
              </a:rPr>
              <a:t>The discussions from the planning team set top priority goals</a:t>
            </a:r>
          </a:p>
          <a:p>
            <a:r>
              <a:rPr lang="en-US" dirty="0">
                <a:latin typeface="Lucida Sans" panose="020B0602030504020204" pitchFamily="34" charset="0"/>
              </a:rPr>
              <a:t>Write down traditional activities</a:t>
            </a:r>
          </a:p>
          <a:p>
            <a:r>
              <a:rPr lang="en-US" dirty="0">
                <a:latin typeface="Lucida Sans" panose="020B0602030504020204" pitchFamily="34" charset="0"/>
              </a:rPr>
              <a:t>Write down Grand Lodge dates and goals</a:t>
            </a:r>
          </a:p>
          <a:p>
            <a:r>
              <a:rPr lang="en-US" dirty="0">
                <a:latin typeface="Lucida Sans" panose="020B0602030504020204" pitchFamily="34" charset="0"/>
              </a:rPr>
              <a:t>Provide contribution of time, materials or funds for Masonic charities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1" y="220133"/>
            <a:ext cx="8534400" cy="84666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cap="none" dirty="0"/>
              <a:t>Lodge Plan: Eight Step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Lucida Sans" panose="020B0602030504020204" pitchFamily="34" charset="0"/>
              </a:rPr>
              <a:t>Step 6: The final plan</a:t>
            </a:r>
          </a:p>
          <a:p>
            <a:r>
              <a:rPr lang="en-US" dirty="0">
                <a:latin typeface="Lucida Sans" panose="020B0602030504020204" pitchFamily="34" charset="0"/>
              </a:rPr>
              <a:t>Once the incoming WM/SW/JW  create their Lodge Event Calendars, they are assembled into one three year calendar</a:t>
            </a:r>
          </a:p>
          <a:p>
            <a:pPr lvl="1"/>
            <a:r>
              <a:rPr lang="en-US" sz="2600" dirty="0">
                <a:latin typeface="Lucida Sans" panose="020B0602030504020204" pitchFamily="34" charset="0"/>
              </a:rPr>
              <a:t>Listing major events</a:t>
            </a:r>
          </a:p>
          <a:p>
            <a:pPr lvl="1"/>
            <a:r>
              <a:rPr lang="en-US" sz="2600" dirty="0">
                <a:latin typeface="Lucida Sans" panose="020B0602030504020204" pitchFamily="34" charset="0"/>
              </a:rPr>
              <a:t>Distribute plan at Installation of Officers or first meeting</a:t>
            </a:r>
          </a:p>
          <a:p>
            <a:r>
              <a:rPr lang="en-US" dirty="0">
                <a:latin typeface="Lucida Sans" panose="020B0602030504020204" pitchFamily="34" charset="0"/>
              </a:rPr>
              <a:t>Incoming SW/JW are way ahead in planning their respective years</a:t>
            </a:r>
          </a:p>
          <a:p>
            <a:r>
              <a:rPr lang="en-US" dirty="0">
                <a:latin typeface="Lucida Sans" panose="020B0602030504020204" pitchFamily="34" charset="0"/>
              </a:rPr>
              <a:t>Remember that a one-man Lodge cannot achieve as much as an entire Membership working on the plan</a:t>
            </a:r>
          </a:p>
          <a:p>
            <a:r>
              <a:rPr lang="en-US" dirty="0">
                <a:latin typeface="Lucida Sans" panose="020B0602030504020204" pitchFamily="34" charset="0"/>
              </a:rPr>
              <a:t>Next year’s incoming WM repeats this process and updates the calendar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1" y="76200"/>
            <a:ext cx="8534400" cy="99906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cap="none" dirty="0"/>
              <a:t>Lodge Plan: Eight Step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9952"/>
            <a:ext cx="8229600" cy="5718048"/>
          </a:xfrm>
        </p:spPr>
        <p:txBody>
          <a:bodyPr>
            <a:normAutofit fontScale="62500" lnSpcReduction="20000"/>
          </a:bodyPr>
          <a:lstStyle/>
          <a:p>
            <a:r>
              <a:rPr lang="en-US" sz="3400" dirty="0">
                <a:latin typeface="Lucida Sans" panose="020B0602030504020204" pitchFamily="34" charset="0"/>
              </a:rPr>
              <a:t>Step 7: The big announcement</a:t>
            </a:r>
          </a:p>
          <a:p>
            <a:r>
              <a:rPr lang="en-US" sz="3400" dirty="0">
                <a:latin typeface="Lucida Sans" panose="020B0602030504020204" pitchFamily="34" charset="0"/>
              </a:rPr>
              <a:t>Ask current WM to present the plan at a Stated Communication after elections or at the first Stated Communication of the new year</a:t>
            </a:r>
          </a:p>
          <a:p>
            <a:r>
              <a:rPr lang="en-US" sz="3400" dirty="0">
                <a:latin typeface="Lucida Sans" panose="020B0602030504020204" pitchFamily="34" charset="0"/>
              </a:rPr>
              <a:t>Recognize planning team for assistance</a:t>
            </a:r>
          </a:p>
          <a:p>
            <a:r>
              <a:rPr lang="en-US" sz="3400" dirty="0">
                <a:latin typeface="Lucida Sans" panose="020B0602030504020204" pitchFamily="34" charset="0"/>
              </a:rPr>
              <a:t>Remind the Members that their responses to the survey are included</a:t>
            </a:r>
          </a:p>
          <a:p>
            <a:r>
              <a:rPr lang="en-US" sz="3400" dirty="0">
                <a:latin typeface="Lucida Sans" panose="020B0602030504020204" pitchFamily="34" charset="0"/>
              </a:rPr>
              <a:t>Pledge support to work the plan to the best of your ability</a:t>
            </a:r>
          </a:p>
          <a:p>
            <a:r>
              <a:rPr lang="en-US" sz="3400" dirty="0">
                <a:latin typeface="Lucida Sans" panose="020B0602030504020204" pitchFamily="34" charset="0"/>
              </a:rPr>
              <a:t>Prepare handouts that summarize priorities</a:t>
            </a:r>
          </a:p>
          <a:p>
            <a:pPr lvl="1"/>
            <a:r>
              <a:rPr lang="en-US" sz="2600" dirty="0">
                <a:latin typeface="Lucida Sans" panose="020B0602030504020204" pitchFamily="34" charset="0"/>
              </a:rPr>
              <a:t>List dates of activities for next three years</a:t>
            </a:r>
          </a:p>
          <a:p>
            <a:pPr lvl="1"/>
            <a:r>
              <a:rPr lang="en-US" sz="2600" dirty="0">
                <a:latin typeface="Lucida Sans" panose="020B0602030504020204" pitchFamily="34" charset="0"/>
              </a:rPr>
              <a:t>Highlight family activities</a:t>
            </a:r>
          </a:p>
          <a:p>
            <a:pPr lvl="1"/>
            <a:r>
              <a:rPr lang="en-US" sz="2600" dirty="0">
                <a:latin typeface="Lucida Sans" panose="020B0602030504020204" pitchFamily="34" charset="0"/>
              </a:rPr>
              <a:t>Place copies in back of Lodge room</a:t>
            </a:r>
          </a:p>
          <a:p>
            <a:pPr lvl="1"/>
            <a:r>
              <a:rPr lang="en-US" sz="2600" dirty="0">
                <a:latin typeface="Lucida Sans" panose="020B0602030504020204" pitchFamily="34" charset="0"/>
              </a:rPr>
              <a:t>Have meeting agendas with the plan on the back</a:t>
            </a:r>
          </a:p>
          <a:p>
            <a:pPr lvl="1"/>
            <a:r>
              <a:rPr lang="en-US" sz="2600" dirty="0">
                <a:latin typeface="Lucida Sans" panose="020B0602030504020204" pitchFamily="34" charset="0"/>
              </a:rPr>
              <a:t>Building bulletin boards</a:t>
            </a:r>
          </a:p>
          <a:p>
            <a:pPr lvl="1"/>
            <a:r>
              <a:rPr lang="en-US" sz="2600" dirty="0">
                <a:latin typeface="Lucida Sans" panose="020B0602030504020204" pitchFamily="34" charset="0"/>
              </a:rPr>
              <a:t>Trestle Board</a:t>
            </a:r>
          </a:p>
          <a:p>
            <a:pPr lvl="1"/>
            <a:r>
              <a:rPr lang="en-US" sz="2600" dirty="0">
                <a:latin typeface="Lucida Sans" panose="020B0602030504020204" pitchFamily="34" charset="0"/>
              </a:rPr>
              <a:t>Make smaller version for Installation of Officers</a:t>
            </a:r>
          </a:p>
          <a:p>
            <a:pPr lvl="1"/>
            <a:r>
              <a:rPr lang="en-US" sz="2600" dirty="0">
                <a:latin typeface="Lucida Sans" panose="020B0602030504020204" pitchFamily="34" charset="0"/>
              </a:rPr>
              <a:t>Website 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1" y="76200"/>
            <a:ext cx="8534400" cy="92286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cap="none" dirty="0"/>
              <a:t>Lodge Plan: Eight Step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en-US" sz="3100" dirty="0">
                <a:latin typeface="Lucida Sans" panose="020B0602030504020204" pitchFamily="34" charset="0"/>
              </a:rPr>
              <a:t>Step 8: Launch the plan</a:t>
            </a:r>
          </a:p>
          <a:p>
            <a:r>
              <a:rPr lang="en-US" sz="3100" dirty="0">
                <a:latin typeface="Lucida Sans" panose="020B0602030504020204" pitchFamily="34" charset="0"/>
              </a:rPr>
              <a:t>Lodge Committees launch the plan</a:t>
            </a:r>
          </a:p>
          <a:p>
            <a:r>
              <a:rPr lang="en-US" sz="3100" dirty="0">
                <a:latin typeface="Lucida Sans" panose="020B0602030504020204" pitchFamily="34" charset="0"/>
              </a:rPr>
              <a:t>Ask for volunteers for committees after plan presentation</a:t>
            </a:r>
          </a:p>
          <a:p>
            <a:r>
              <a:rPr lang="en-US" sz="3100" dirty="0">
                <a:latin typeface="Lucida Sans" panose="020B0602030504020204" pitchFamily="34" charset="0"/>
              </a:rPr>
              <a:t>Make priorities clear to the committee chairmen in riding </a:t>
            </a:r>
          </a:p>
          <a:p>
            <a:r>
              <a:rPr lang="en-US" sz="3100" dirty="0">
                <a:latin typeface="Lucida Sans" panose="020B0602030504020204" pitchFamily="34" charset="0"/>
              </a:rPr>
              <a:t>Ask for periodic updates and that their attendance is expected</a:t>
            </a:r>
          </a:p>
          <a:p>
            <a:r>
              <a:rPr lang="en-US" sz="3100" dirty="0">
                <a:latin typeface="Lucida Sans" panose="020B0602030504020204" pitchFamily="34" charset="0"/>
              </a:rPr>
              <a:t>After appointments, set a date to meet with all committee Members</a:t>
            </a:r>
          </a:p>
          <a:p>
            <a:r>
              <a:rPr lang="en-US" sz="3100" dirty="0">
                <a:latin typeface="Lucida Sans" panose="020B0602030504020204" pitchFamily="34" charset="0"/>
              </a:rPr>
              <a:t>Ask them to complete a schedule of tasks for each activity</a:t>
            </a:r>
          </a:p>
          <a:p>
            <a:r>
              <a:rPr lang="en-US" sz="3100" dirty="0">
                <a:latin typeface="Lucida Sans" panose="020B0602030504020204" pitchFamily="34" charset="0"/>
              </a:rPr>
              <a:t>The committee should identify each step in planning the event, the date of completion and person responsible</a:t>
            </a:r>
          </a:p>
          <a:p>
            <a:r>
              <a:rPr lang="en-US" sz="3100" dirty="0">
                <a:latin typeface="Lucida Sans" panose="020B0602030504020204" pitchFamily="34" charset="0"/>
              </a:rPr>
              <a:t>Be seen as a Master who is the hardest working Member of your Lodge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1" y="76200"/>
            <a:ext cx="8534400" cy="84666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cap="none" dirty="0"/>
              <a:t>Lodge Plan: Eight Step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81328"/>
            <a:ext cx="7391400" cy="514807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1600" b="1" dirty="0">
                <a:latin typeface="Lucida Sans" panose="020B0602030504020204" pitchFamily="34" charset="0"/>
              </a:rPr>
              <a:t>Masonic Lodge No. 1 Tentative Meeting Night Schedule 20XX</a:t>
            </a:r>
            <a:endParaRPr lang="en-US" sz="1600" dirty="0">
              <a:latin typeface="Lucida Sans" panose="020B0602030504020204" pitchFamily="34" charset="0"/>
            </a:endParaRPr>
          </a:p>
          <a:p>
            <a:pPr>
              <a:buNone/>
            </a:pPr>
            <a:r>
              <a:rPr lang="en-US" sz="1600" dirty="0">
                <a:latin typeface="Lucida Sans" panose="020B0602030504020204" pitchFamily="34" charset="0"/>
              </a:rPr>
              <a:t>Brother Scared Individual, Worshipful Master</a:t>
            </a:r>
          </a:p>
          <a:p>
            <a:pPr>
              <a:buNone/>
            </a:pPr>
            <a:r>
              <a:rPr lang="en-US" sz="1600" dirty="0">
                <a:latin typeface="Lucida Sans" panose="020B0602030504020204" pitchFamily="34" charset="0"/>
              </a:rPr>
              <a:t> </a:t>
            </a:r>
          </a:p>
          <a:p>
            <a:r>
              <a:rPr lang="en-US" sz="1600" dirty="0">
                <a:latin typeface="Lucida Sans" panose="020B0602030504020204" pitchFamily="34" charset="0"/>
              </a:rPr>
              <a:t>Jan 12	Stated Communication. Installation of 20XX Officers</a:t>
            </a:r>
          </a:p>
          <a:p>
            <a:r>
              <a:rPr lang="en-US" sz="1600" dirty="0">
                <a:latin typeface="Lucida Sans" panose="020B0602030504020204" pitchFamily="34" charset="0"/>
              </a:rPr>
              <a:t>Jan 26	Stated Communication. Audit report </a:t>
            </a:r>
          </a:p>
          <a:p>
            <a:r>
              <a:rPr lang="en-US" sz="1600" dirty="0">
                <a:latin typeface="Lucida Sans" panose="020B0602030504020204" pitchFamily="34" charset="0"/>
              </a:rPr>
              <a:t>Feb 9	Stated Communication.</a:t>
            </a:r>
          </a:p>
          <a:p>
            <a:r>
              <a:rPr lang="en-US" sz="1600" dirty="0">
                <a:latin typeface="Lucida Sans" panose="020B0602030504020204" pitchFamily="34" charset="0"/>
              </a:rPr>
              <a:t>Feb 19 	Stated Communication.</a:t>
            </a:r>
          </a:p>
          <a:p>
            <a:r>
              <a:rPr lang="en-US" sz="1600" dirty="0">
                <a:latin typeface="Lucida Sans" panose="020B0602030504020204" pitchFamily="34" charset="0"/>
              </a:rPr>
              <a:t>Feb 23	Stated Communication. Bring a friend night</a:t>
            </a:r>
          </a:p>
          <a:p>
            <a:r>
              <a:rPr lang="en-US" sz="1600" dirty="0">
                <a:latin typeface="Lucida Sans" panose="020B0602030504020204" pitchFamily="34" charset="0"/>
              </a:rPr>
              <a:t>Mar 9	Stated Communication. </a:t>
            </a:r>
          </a:p>
          <a:p>
            <a:r>
              <a:rPr lang="en-US" sz="1600" dirty="0">
                <a:latin typeface="Lucida Sans" panose="020B0602030504020204" pitchFamily="34" charset="0"/>
              </a:rPr>
              <a:t>Mar 23	Stated Communication. Lodge History Night</a:t>
            </a:r>
          </a:p>
          <a:p>
            <a:r>
              <a:rPr lang="en-US" sz="1600" dirty="0">
                <a:latin typeface="Lucida Sans" panose="020B0602030504020204" pitchFamily="34" charset="0"/>
              </a:rPr>
              <a:t>Apr 13	Stated Communication. Degree Practice </a:t>
            </a:r>
          </a:p>
          <a:p>
            <a:r>
              <a:rPr lang="en-US" sz="1600" dirty="0">
                <a:latin typeface="Lucida Sans" panose="020B0602030504020204" pitchFamily="34" charset="0"/>
              </a:rPr>
              <a:t>Apr 27	Stated Communication. Ladies Honor Night EA Degree</a:t>
            </a:r>
          </a:p>
          <a:p>
            <a:r>
              <a:rPr lang="en-US" sz="1600" dirty="0">
                <a:latin typeface="Lucida Sans" panose="020B0602030504020204" pitchFamily="34" charset="0"/>
              </a:rPr>
              <a:t>May 11	Stated Communication. Grand Lodge legislation. FC Degree</a:t>
            </a:r>
          </a:p>
          <a:p>
            <a:r>
              <a:rPr lang="en-US" sz="1600" dirty="0">
                <a:latin typeface="Lucida Sans" panose="020B0602030504020204" pitchFamily="34" charset="0"/>
              </a:rPr>
              <a:t>May 25	Stated Communication. MM Degree</a:t>
            </a:r>
          </a:p>
          <a:p>
            <a:r>
              <a:rPr lang="en-US" sz="1600" dirty="0">
                <a:latin typeface="Lucida Sans" panose="020B0602030504020204" pitchFamily="34" charset="0"/>
              </a:rPr>
              <a:t>Jun 8	Stated Communication. Grand Lodge report. </a:t>
            </a:r>
          </a:p>
          <a:p>
            <a:r>
              <a:rPr lang="en-US" sz="1600" dirty="0">
                <a:latin typeface="Lucida Sans" panose="020B0602030504020204" pitchFamily="34" charset="0"/>
              </a:rPr>
              <a:t>Jun 22	Stated Communication.</a:t>
            </a:r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1" y="76200"/>
            <a:ext cx="8534400" cy="1456267"/>
          </a:xfrm>
        </p:spPr>
        <p:txBody>
          <a:bodyPr>
            <a:normAutofit/>
          </a:bodyPr>
          <a:lstStyle/>
          <a:p>
            <a:r>
              <a:rPr lang="en-US" dirty="0"/>
              <a:t>Lodge Planning - Examples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Questions Or Suggestions?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cap="none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6934200" cy="3428999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Aft>
                <a:spcPts val="0"/>
              </a:spcAft>
              <a:defRPr/>
            </a:pPr>
            <a:r>
              <a:rPr lang="en-US" dirty="0"/>
              <a:t>Make sure to get your Completion Record Signed and Dated</a:t>
            </a:r>
          </a:p>
          <a:p>
            <a:pPr algn="ctr" fontAlgn="auto"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Aft>
                <a:spcPts val="0"/>
              </a:spcAft>
              <a:defRPr/>
            </a:pPr>
            <a:r>
              <a:rPr lang="en-US" dirty="0"/>
              <a:t>Thanks for Attending!!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86800" cy="3840162"/>
          </a:xfrm>
        </p:spPr>
        <p:txBody>
          <a:bodyPr>
            <a:normAutofit/>
          </a:bodyPr>
          <a:lstStyle/>
          <a:p>
            <a:r>
              <a:rPr lang="en-US" sz="6000" cap="none" dirty="0"/>
              <a:t>Planning Your Year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1143000"/>
            <a:ext cx="8608217" cy="54102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Lucida Sans" panose="020B0602030504020204" pitchFamily="34" charset="0"/>
              </a:rPr>
              <a:t>In preparation for a Masonic year remind yourself of the eight areas of Lodge work:</a:t>
            </a:r>
          </a:p>
          <a:p>
            <a:pPr lvl="1"/>
            <a:r>
              <a:rPr lang="en-US" sz="2400" dirty="0">
                <a:latin typeface="Lucida Sans" panose="020B0602030504020204" pitchFamily="34" charset="0"/>
              </a:rPr>
              <a:t>Lodge Meetings and Regular Events</a:t>
            </a:r>
          </a:p>
          <a:p>
            <a:pPr lvl="1"/>
            <a:r>
              <a:rPr lang="en-US" sz="2400" dirty="0">
                <a:latin typeface="Lucida Sans" panose="020B0602030504020204" pitchFamily="34" charset="0"/>
              </a:rPr>
              <a:t>Work</a:t>
            </a:r>
          </a:p>
          <a:p>
            <a:pPr lvl="1"/>
            <a:r>
              <a:rPr lang="en-US" sz="2400" dirty="0">
                <a:latin typeface="Lucida Sans" panose="020B0602030504020204" pitchFamily="34" charset="0"/>
              </a:rPr>
              <a:t>Grand Lodge Activities</a:t>
            </a:r>
          </a:p>
          <a:p>
            <a:pPr lvl="1"/>
            <a:r>
              <a:rPr lang="en-US" sz="2400" dirty="0">
                <a:latin typeface="Lucida Sans" panose="020B0602030504020204" pitchFamily="34" charset="0"/>
              </a:rPr>
              <a:t>Fellowship</a:t>
            </a:r>
          </a:p>
          <a:p>
            <a:pPr lvl="1"/>
            <a:r>
              <a:rPr lang="en-US" sz="2400" dirty="0">
                <a:latin typeface="Lucida Sans" panose="020B0602030504020204" pitchFamily="34" charset="0"/>
              </a:rPr>
              <a:t>Service to Fraternity and Community</a:t>
            </a:r>
          </a:p>
          <a:p>
            <a:pPr lvl="1"/>
            <a:r>
              <a:rPr lang="en-US" sz="2400" dirty="0">
                <a:latin typeface="Lucida Sans" panose="020B0602030504020204" pitchFamily="34" charset="0"/>
              </a:rPr>
              <a:t>Membership</a:t>
            </a:r>
          </a:p>
          <a:p>
            <a:pPr lvl="1"/>
            <a:r>
              <a:rPr lang="en-US" sz="2400" dirty="0">
                <a:latin typeface="Lucida Sans" panose="020B0602030504020204" pitchFamily="34" charset="0"/>
              </a:rPr>
              <a:t>Communication</a:t>
            </a:r>
          </a:p>
          <a:p>
            <a:pPr lvl="1"/>
            <a:r>
              <a:rPr lang="en-US" sz="2400" dirty="0">
                <a:latin typeface="Lucida Sans" panose="020B0602030504020204" pitchFamily="34" charset="0"/>
              </a:rPr>
              <a:t>Finances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320040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1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1" y="76200"/>
            <a:ext cx="8534400" cy="84666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cap="none" dirty="0"/>
              <a:t>Lodge Plan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4000" dirty="0">
                <a:latin typeface="Lucida Sans" panose="020B0602030504020204" pitchFamily="34" charset="0"/>
              </a:rPr>
              <a:t>The Eight-Step planning process</a:t>
            </a:r>
          </a:p>
          <a:p>
            <a:r>
              <a:rPr lang="en-US" sz="3400" dirty="0">
                <a:latin typeface="Lucida Sans" panose="020B0602030504020204" pitchFamily="34" charset="0"/>
              </a:rPr>
              <a:t>Contains five crucial elements</a:t>
            </a:r>
          </a:p>
          <a:p>
            <a:pPr lvl="1"/>
            <a:r>
              <a:rPr lang="en-US" sz="3000" dirty="0">
                <a:latin typeface="Lucida Sans" panose="020B0602030504020204" pitchFamily="34" charset="0"/>
              </a:rPr>
              <a:t>Involvement of leaders and Members</a:t>
            </a:r>
          </a:p>
          <a:p>
            <a:pPr lvl="1"/>
            <a:r>
              <a:rPr lang="en-US" sz="3000" dirty="0">
                <a:latin typeface="Lucida Sans" panose="020B0602030504020204" pitchFamily="34" charset="0"/>
              </a:rPr>
              <a:t>Analysis of strengths and weaknesses</a:t>
            </a:r>
          </a:p>
          <a:p>
            <a:pPr lvl="1"/>
            <a:r>
              <a:rPr lang="en-US" sz="3000" dirty="0">
                <a:latin typeface="Lucida Sans" panose="020B0602030504020204" pitchFamily="34" charset="0"/>
              </a:rPr>
              <a:t>A free discussion and consensus decision making about possible solutions</a:t>
            </a:r>
          </a:p>
          <a:p>
            <a:pPr lvl="1"/>
            <a:r>
              <a:rPr lang="en-US" sz="3000" dirty="0">
                <a:latin typeface="Lucida Sans" panose="020B0602030504020204" pitchFamily="34" charset="0"/>
              </a:rPr>
              <a:t>Broad communication of the plan and its goals</a:t>
            </a:r>
          </a:p>
          <a:p>
            <a:pPr lvl="1"/>
            <a:r>
              <a:rPr lang="en-US" sz="3000" dirty="0">
                <a:latin typeface="Lucida Sans" panose="020B0602030504020204" pitchFamily="34" charset="0"/>
              </a:rPr>
              <a:t>Committed participation of leaders and Members to implement the plan</a:t>
            </a:r>
          </a:p>
          <a:p>
            <a:r>
              <a:rPr lang="en-US" sz="3400" dirty="0">
                <a:latin typeface="Lucida Sans" panose="020B0602030504020204" pitchFamily="34" charset="0"/>
              </a:rPr>
              <a:t>Make certain to have enough time for the Officer team to develop a plan</a:t>
            </a:r>
          </a:p>
          <a:p>
            <a:r>
              <a:rPr lang="en-US" sz="3400" dirty="0">
                <a:latin typeface="Lucida Sans" panose="020B0602030504020204" pitchFamily="34" charset="0"/>
              </a:rPr>
              <a:t>Allow a minimum of two months for the Eight-Steps to complete</a:t>
            </a:r>
          </a:p>
          <a:p>
            <a:r>
              <a:rPr lang="en-US" sz="3400" dirty="0">
                <a:latin typeface="Lucida Sans" panose="020B0602030504020204" pitchFamily="34" charset="0"/>
              </a:rPr>
              <a:t>Start planning no later than late summer to early fall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1" y="76200"/>
            <a:ext cx="8534400" cy="84666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cap="none" dirty="0"/>
              <a:t>Lodge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399"/>
            <a:ext cx="8229600" cy="5723467"/>
          </a:xfrm>
        </p:spPr>
        <p:txBody>
          <a:bodyPr>
            <a:normAutofit fontScale="55000" lnSpcReduction="20000"/>
          </a:bodyPr>
          <a:lstStyle/>
          <a:p>
            <a:pPr marL="109728" indent="0">
              <a:buNone/>
            </a:pPr>
            <a:r>
              <a:rPr lang="en-US" dirty="0">
                <a:latin typeface="Lucida Sans" panose="020B0602030504020204" pitchFamily="34" charset="0"/>
              </a:rPr>
              <a:t>Step 1: The Worshipful Master’s Direction</a:t>
            </a:r>
          </a:p>
          <a:p>
            <a:pPr lvl="1"/>
            <a:r>
              <a:rPr lang="en-US" sz="2900" dirty="0">
                <a:latin typeface="Lucida Sans" panose="020B0602030504020204" pitchFamily="34" charset="0"/>
              </a:rPr>
              <a:t>Start by asking yourself the question: “When I have completed serving as Worshipful Master, I want the year to be remembered for …”</a:t>
            </a:r>
          </a:p>
          <a:p>
            <a:pPr marL="109728" indent="0">
              <a:buNone/>
            </a:pPr>
            <a:r>
              <a:rPr lang="en-US" dirty="0">
                <a:latin typeface="Lucida Sans" panose="020B0602030504020204" pitchFamily="34" charset="0"/>
              </a:rPr>
              <a:t>1. Improve Ritual</a:t>
            </a:r>
          </a:p>
          <a:p>
            <a:pPr marL="109728" indent="0">
              <a:buNone/>
            </a:pPr>
            <a:r>
              <a:rPr lang="en-US" dirty="0">
                <a:latin typeface="Lucida Sans" panose="020B0602030504020204" pitchFamily="34" charset="0"/>
              </a:rPr>
              <a:t>2. Increase fellowship</a:t>
            </a:r>
          </a:p>
          <a:p>
            <a:pPr marL="109728" indent="0">
              <a:buNone/>
            </a:pPr>
            <a:r>
              <a:rPr lang="en-US" dirty="0">
                <a:latin typeface="Lucida Sans" panose="020B0602030504020204" pitchFamily="34" charset="0"/>
              </a:rPr>
              <a:t>3. Be a servant of the Craft</a:t>
            </a:r>
          </a:p>
          <a:p>
            <a:pPr marL="109728" indent="0">
              <a:buNone/>
            </a:pPr>
            <a:r>
              <a:rPr lang="en-US" dirty="0">
                <a:latin typeface="Lucida Sans" panose="020B0602030504020204" pitchFamily="34" charset="0"/>
              </a:rPr>
              <a:t>4. Implement/Improve Masonic Education</a:t>
            </a:r>
          </a:p>
          <a:p>
            <a:pPr marL="109728" indent="0">
              <a:buNone/>
            </a:pPr>
            <a:r>
              <a:rPr lang="en-US" dirty="0">
                <a:latin typeface="Lucida Sans" panose="020B0602030504020204" pitchFamily="34" charset="0"/>
              </a:rPr>
              <a:t>5. Implement/Improve Mentor System</a:t>
            </a:r>
          </a:p>
          <a:p>
            <a:pPr marL="109728" indent="0">
              <a:buNone/>
            </a:pPr>
            <a:r>
              <a:rPr lang="en-US" dirty="0">
                <a:latin typeface="Lucida Sans" panose="020B0602030504020204" pitchFamily="34" charset="0"/>
              </a:rPr>
              <a:t>6. Property Beautification Plan </a:t>
            </a:r>
          </a:p>
          <a:p>
            <a:pPr marL="109728" indent="0">
              <a:buNone/>
            </a:pPr>
            <a:r>
              <a:rPr lang="en-US" dirty="0">
                <a:latin typeface="Lucida Sans" panose="020B0602030504020204" pitchFamily="34" charset="0"/>
              </a:rPr>
              <a:t>7. Increase Membership participation in general and Lodge meetings in particular.</a:t>
            </a:r>
          </a:p>
          <a:p>
            <a:pPr marL="109728" indent="0">
              <a:buNone/>
            </a:pPr>
            <a:r>
              <a:rPr lang="en-US" dirty="0">
                <a:latin typeface="Lucida Sans" panose="020B0602030504020204" pitchFamily="34" charset="0"/>
              </a:rPr>
              <a:t>8. Improve communications with Members</a:t>
            </a:r>
          </a:p>
          <a:p>
            <a:pPr marL="109728" indent="0">
              <a:buNone/>
            </a:pPr>
            <a:r>
              <a:rPr lang="en-US" dirty="0">
                <a:latin typeface="Lucida Sans" panose="020B0602030504020204" pitchFamily="34" charset="0"/>
              </a:rPr>
              <a:t>9. That you took care of the Membership needs</a:t>
            </a:r>
          </a:p>
          <a:p>
            <a:pPr marL="0" indent="0">
              <a:buNone/>
            </a:pPr>
            <a:r>
              <a:rPr lang="en-US" dirty="0">
                <a:latin typeface="Lucida Sans" panose="020B0602030504020204" pitchFamily="34" charset="0"/>
              </a:rPr>
              <a:t>10. Increasing Membership by a certain percentage, </a:t>
            </a:r>
          </a:p>
          <a:p>
            <a:pPr lvl="1"/>
            <a:r>
              <a:rPr lang="en-US" sz="2900" dirty="0">
                <a:latin typeface="Lucida Sans" panose="020B0602030504020204" pitchFamily="34" charset="0"/>
              </a:rPr>
              <a:t>Identify the activities that will support the achievement of this goal</a:t>
            </a:r>
          </a:p>
          <a:p>
            <a:pPr lvl="1"/>
            <a:r>
              <a:rPr lang="en-US" sz="2900" dirty="0">
                <a:latin typeface="Lucida Sans" panose="020B0602030504020204" pitchFamily="34" charset="0"/>
              </a:rPr>
              <a:t>Consider what committees also address the same issue</a:t>
            </a:r>
          </a:p>
          <a:p>
            <a:pPr lvl="1"/>
            <a:r>
              <a:rPr lang="en-US" sz="2900" dirty="0">
                <a:latin typeface="Lucida Sans" panose="020B0602030504020204" pitchFamily="34" charset="0"/>
              </a:rPr>
              <a:t>Can a speaker be obtained to rally the Members to the cause?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400" y="220133"/>
            <a:ext cx="8915400" cy="77046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cap="none" dirty="0"/>
              <a:t>Lodge Plan: Eight Step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Lucida Sans" panose="020B0602030504020204" pitchFamily="34" charset="0"/>
              </a:rPr>
              <a:t>Step 2: Every Members has something to offer</a:t>
            </a:r>
          </a:p>
          <a:p>
            <a:pPr lvl="1"/>
            <a:r>
              <a:rPr lang="en-US" dirty="0">
                <a:latin typeface="Lucida Sans" panose="020B0602030504020204" pitchFamily="34" charset="0"/>
              </a:rPr>
              <a:t>As a leader of your Lodge, you need to know what your Members want</a:t>
            </a:r>
          </a:p>
          <a:p>
            <a:pPr lvl="1"/>
            <a:r>
              <a:rPr lang="en-US" dirty="0">
                <a:latin typeface="Lucida Sans" panose="020B0602030504020204" pitchFamily="34" charset="0"/>
              </a:rPr>
              <a:t>Ask questions of your Members, especially new Members</a:t>
            </a:r>
          </a:p>
          <a:p>
            <a:pPr lvl="1"/>
            <a:r>
              <a:rPr lang="en-US" dirty="0">
                <a:latin typeface="Lucida Sans" panose="020B0602030504020204" pitchFamily="34" charset="0"/>
              </a:rPr>
              <a:t>The current Worshipful Master can send a survey to every Lodge Member for completion (electronic and paper versions)</a:t>
            </a:r>
          </a:p>
          <a:p>
            <a:pPr lvl="2"/>
            <a:r>
              <a:rPr lang="en-US" dirty="0">
                <a:latin typeface="Lucida Sans" panose="020B0602030504020204" pitchFamily="34" charset="0"/>
              </a:rPr>
              <a:t>Assists the incoming Worshipful Master’s planning</a:t>
            </a:r>
          </a:p>
          <a:p>
            <a:pPr lvl="1"/>
            <a:r>
              <a:rPr lang="en-US" dirty="0">
                <a:latin typeface="Lucida Sans" panose="020B0602030504020204" pitchFamily="34" charset="0"/>
              </a:rPr>
              <a:t>Ask questions like:</a:t>
            </a:r>
          </a:p>
          <a:p>
            <a:pPr lvl="2"/>
            <a:r>
              <a:rPr lang="en-US" dirty="0">
                <a:latin typeface="Lucida Sans" panose="020B0602030504020204" pitchFamily="34" charset="0"/>
              </a:rPr>
              <a:t>Lodge’s greatest strength?</a:t>
            </a:r>
          </a:p>
          <a:p>
            <a:pPr lvl="2"/>
            <a:r>
              <a:rPr lang="en-US" dirty="0">
                <a:latin typeface="Lucida Sans" panose="020B0602030504020204" pitchFamily="34" charset="0"/>
              </a:rPr>
              <a:t>Lodge’s greatest weakness?</a:t>
            </a:r>
          </a:p>
          <a:p>
            <a:pPr lvl="2"/>
            <a:r>
              <a:rPr lang="en-US" dirty="0">
                <a:latin typeface="Lucida Sans" panose="020B0602030504020204" pitchFamily="34" charset="0"/>
              </a:rPr>
              <a:t>Degree work need improvement? How?</a:t>
            </a:r>
          </a:p>
          <a:p>
            <a:pPr lvl="2"/>
            <a:r>
              <a:rPr lang="en-US" dirty="0">
                <a:latin typeface="Lucida Sans" panose="020B0602030504020204" pitchFamily="34" charset="0"/>
              </a:rPr>
              <a:t>What can the Lodge do that best meets your needs?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sz="4000" cap="none" dirty="0"/>
              <a:t>Lodge Plan: Eight Step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915400" cy="5943600"/>
          </a:xfrm>
        </p:spPr>
        <p:txBody>
          <a:bodyPr>
            <a:normAutofit fontScale="55000" lnSpcReduction="20000"/>
          </a:bodyPr>
          <a:lstStyle/>
          <a:p>
            <a:r>
              <a:rPr lang="en-US" sz="4400" dirty="0">
                <a:latin typeface="Lucida Sans" panose="020B0602030504020204" pitchFamily="34" charset="0"/>
              </a:rPr>
              <a:t>Step 3: Identifying key areas of work</a:t>
            </a:r>
          </a:p>
          <a:p>
            <a:pPr lvl="1"/>
            <a:r>
              <a:rPr lang="en-US" sz="3600" dirty="0">
                <a:latin typeface="Lucida Sans" panose="020B0602030504020204" pitchFamily="34" charset="0"/>
              </a:rPr>
              <a:t>Hold a meeting of the incoming Worshipful Master and Wardens to discuss areas your Lodge needs to focus attention</a:t>
            </a:r>
          </a:p>
          <a:p>
            <a:pPr lvl="2"/>
            <a:r>
              <a:rPr lang="en-US" sz="3200" dirty="0">
                <a:latin typeface="Lucida Sans" panose="020B0602030504020204" pitchFamily="34" charset="0"/>
              </a:rPr>
              <a:t>All problems are not solved in a day </a:t>
            </a:r>
          </a:p>
          <a:p>
            <a:pPr lvl="1"/>
            <a:r>
              <a:rPr lang="en-US" sz="3600" dirty="0">
                <a:latin typeface="Lucida Sans" panose="020B0602030504020204" pitchFamily="34" charset="0"/>
              </a:rPr>
              <a:t>Hold further discussion to determine long-term approach to answering Lodge needs</a:t>
            </a:r>
          </a:p>
          <a:p>
            <a:pPr lvl="2"/>
            <a:r>
              <a:rPr lang="en-US" sz="3200" dirty="0">
                <a:latin typeface="Lucida Sans" panose="020B0602030504020204" pitchFamily="34" charset="0"/>
              </a:rPr>
              <a:t>Include ideas of what can occur each year</a:t>
            </a:r>
          </a:p>
          <a:p>
            <a:pPr lvl="1"/>
            <a:r>
              <a:rPr lang="en-US" sz="3200" dirty="0">
                <a:latin typeface="Lucida Sans" panose="020B0602030504020204" pitchFamily="34" charset="0"/>
              </a:rPr>
              <a:t>The decisions from these early meetings steer the Lodge planning team for each year</a:t>
            </a:r>
          </a:p>
          <a:p>
            <a:pPr lvl="1"/>
            <a:r>
              <a:rPr lang="en-US" sz="3800" dirty="0">
                <a:latin typeface="Lucida Sans" panose="020B0602030504020204" pitchFamily="34" charset="0"/>
              </a:rPr>
              <a:t>The Planning Team should comprise</a:t>
            </a:r>
          </a:p>
          <a:p>
            <a:pPr lvl="2"/>
            <a:r>
              <a:rPr lang="en-US" sz="3800" dirty="0">
                <a:latin typeface="Lucida Sans" panose="020B0602030504020204" pitchFamily="34" charset="0"/>
              </a:rPr>
              <a:t>Effective Past Master</a:t>
            </a:r>
          </a:p>
          <a:p>
            <a:pPr lvl="2"/>
            <a:r>
              <a:rPr lang="en-US" sz="3800" dirty="0">
                <a:latin typeface="Lucida Sans" panose="020B0602030504020204" pitchFamily="34" charset="0"/>
              </a:rPr>
              <a:t>Businessman or owner</a:t>
            </a:r>
          </a:p>
          <a:p>
            <a:pPr lvl="2"/>
            <a:r>
              <a:rPr lang="en-US" sz="3800" dirty="0">
                <a:latin typeface="Lucida Sans" panose="020B0602030504020204" pitchFamily="34" charset="0"/>
              </a:rPr>
              <a:t>Most recent MMs</a:t>
            </a:r>
          </a:p>
          <a:p>
            <a:pPr lvl="2"/>
            <a:r>
              <a:rPr lang="en-US" sz="3800" dirty="0">
                <a:latin typeface="Lucida Sans" panose="020B0602030504020204" pitchFamily="34" charset="0"/>
              </a:rPr>
              <a:t>Effective chairman</a:t>
            </a:r>
          </a:p>
          <a:p>
            <a:pPr lvl="2"/>
            <a:r>
              <a:rPr lang="en-US" sz="3800" dirty="0">
                <a:latin typeface="Lucida Sans" panose="020B0602030504020204" pitchFamily="34" charset="0"/>
              </a:rPr>
              <a:t>Experienced planner</a:t>
            </a:r>
          </a:p>
          <a:p>
            <a:pPr lvl="2"/>
            <a:r>
              <a:rPr lang="en-US" sz="3800" dirty="0">
                <a:latin typeface="Lucida Sans" panose="020B0602030504020204" pitchFamily="34" charset="0"/>
              </a:rPr>
              <a:t>Good communicator</a:t>
            </a:r>
          </a:p>
          <a:p>
            <a:pPr lvl="2"/>
            <a:r>
              <a:rPr lang="en-US" sz="3800" dirty="0">
                <a:latin typeface="Lucida Sans" panose="020B0602030504020204" pitchFamily="34" charset="0"/>
              </a:rPr>
              <a:t>Interested Member</a:t>
            </a:r>
          </a:p>
          <a:p>
            <a:pPr lvl="1"/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1" y="76200"/>
            <a:ext cx="8534400" cy="92286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cap="none" dirty="0"/>
              <a:t>Lodge Plan: Eight Step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latin typeface="Lucida Sans" panose="020B0602030504020204" pitchFamily="34" charset="0"/>
              </a:rPr>
              <a:t>Step 3: Identifying key areas of work – Cont’d</a:t>
            </a:r>
          </a:p>
          <a:p>
            <a:pPr lvl="1"/>
            <a:r>
              <a:rPr lang="en-US" dirty="0">
                <a:latin typeface="Lucida Sans" panose="020B0602030504020204" pitchFamily="34" charset="0"/>
              </a:rPr>
              <a:t>Involve any or all Officers for coming year that will provide initiative or new ideas</a:t>
            </a:r>
          </a:p>
          <a:p>
            <a:pPr lvl="2"/>
            <a:r>
              <a:rPr lang="en-US" dirty="0">
                <a:latin typeface="Lucida Sans" panose="020B0602030504020204" pitchFamily="34" charset="0"/>
              </a:rPr>
              <a:t>These Officers will continue planning and work each year</a:t>
            </a:r>
          </a:p>
          <a:p>
            <a:r>
              <a:rPr lang="en-US" dirty="0">
                <a:latin typeface="Lucida Sans" panose="020B0602030504020204" pitchFamily="34" charset="0"/>
              </a:rPr>
              <a:t>Every Worshipful Master must have buy-in for the plan to be successful</a:t>
            </a:r>
          </a:p>
          <a:p>
            <a:pPr lvl="1"/>
            <a:r>
              <a:rPr lang="en-US" dirty="0">
                <a:latin typeface="Lucida Sans" panose="020B0602030504020204" pitchFamily="34" charset="0"/>
              </a:rPr>
              <a:t>Best achieved through making Members stake-holders</a:t>
            </a:r>
          </a:p>
          <a:p>
            <a:r>
              <a:rPr lang="en-US" dirty="0">
                <a:latin typeface="Lucida Sans" panose="020B0602030504020204" pitchFamily="34" charset="0"/>
              </a:rPr>
              <a:t>The planning team’s first meeting</a:t>
            </a:r>
          </a:p>
          <a:p>
            <a:pPr lvl="1"/>
            <a:r>
              <a:rPr lang="en-US" dirty="0">
                <a:latin typeface="Lucida Sans" panose="020B0602030504020204" pitchFamily="34" charset="0"/>
              </a:rPr>
              <a:t>Appoint note taker for discussions and decisions</a:t>
            </a:r>
          </a:p>
          <a:p>
            <a:pPr lvl="1"/>
            <a:r>
              <a:rPr lang="en-US" dirty="0">
                <a:latin typeface="Lucida Sans" panose="020B0602030504020204" pitchFamily="34" charset="0"/>
              </a:rPr>
              <a:t>Explain the importance of planning, their work is critical for Lodge direction</a:t>
            </a:r>
          </a:p>
          <a:p>
            <a:pPr lvl="1"/>
            <a:r>
              <a:rPr lang="en-US" dirty="0">
                <a:latin typeface="Lucida Sans" panose="020B0602030504020204" pitchFamily="34" charset="0"/>
              </a:rPr>
              <a:t>Ask them to list ideas where the Lodge needs help, steered by survey</a:t>
            </a:r>
          </a:p>
          <a:p>
            <a:pPr lvl="1"/>
            <a:r>
              <a:rPr lang="en-US" dirty="0">
                <a:latin typeface="Lucida Sans" panose="020B0602030504020204" pitchFamily="34" charset="0"/>
              </a:rPr>
              <a:t>Review survey results</a:t>
            </a:r>
          </a:p>
          <a:p>
            <a:pPr lvl="1"/>
            <a:r>
              <a:rPr lang="en-US" dirty="0">
                <a:latin typeface="Lucida Sans" panose="020B0602030504020204" pitchFamily="34" charset="0"/>
              </a:rPr>
              <a:t>Review the project or emphasis of the incoming WM</a:t>
            </a:r>
          </a:p>
          <a:p>
            <a:pPr lvl="1"/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" y="152400"/>
            <a:ext cx="9067800" cy="84666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cap="none" dirty="0"/>
              <a:t>Lodge Plan: Eight Step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86128"/>
            <a:ext cx="8153400" cy="4538472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Lucida Sans" panose="020B0602030504020204" pitchFamily="34" charset="0"/>
              </a:rPr>
              <a:t>Step 3: Identifying key areas of work – Cont’d</a:t>
            </a:r>
          </a:p>
          <a:p>
            <a:r>
              <a:rPr lang="en-US" dirty="0">
                <a:latin typeface="Lucida Sans" panose="020B0602030504020204" pitchFamily="34" charset="0"/>
              </a:rPr>
              <a:t>The planning team’s first meeting</a:t>
            </a:r>
          </a:p>
          <a:p>
            <a:pPr lvl="1"/>
            <a:r>
              <a:rPr lang="en-US" sz="2400" dirty="0">
                <a:latin typeface="Lucida Sans" panose="020B0602030504020204" pitchFamily="34" charset="0"/>
              </a:rPr>
              <a:t>Group all ideas under common headings (areas of Lodge work)</a:t>
            </a:r>
          </a:p>
          <a:p>
            <a:pPr lvl="1"/>
            <a:r>
              <a:rPr lang="en-US" sz="2400" dirty="0">
                <a:latin typeface="Lucida Sans" panose="020B0602030504020204" pitchFamily="34" charset="0"/>
              </a:rPr>
              <a:t>Discuss each idea to see if it should be or not be on the list and prioritize</a:t>
            </a:r>
          </a:p>
          <a:p>
            <a:pPr lvl="1"/>
            <a:r>
              <a:rPr lang="en-US" sz="2400" dirty="0">
                <a:latin typeface="Lucida Sans" panose="020B0602030504020204" pitchFamily="34" charset="0"/>
              </a:rPr>
              <a:t>Decide which plans are immediate or long term</a:t>
            </a:r>
          </a:p>
          <a:p>
            <a:pPr lvl="1"/>
            <a:r>
              <a:rPr lang="en-US" sz="2400" dirty="0">
                <a:latin typeface="Lucida Sans" panose="020B0602030504020204" pitchFamily="34" charset="0"/>
              </a:rPr>
              <a:t>From among the Lodge planning team form a group for each common heading (area of work) to develop a plan/activities for the list and WM goals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400" y="220133"/>
            <a:ext cx="8991600" cy="99906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cap="none" dirty="0"/>
              <a:t>Lodge Plan: Eight-step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MC.potx" id="{95627404-7B3B-4F2D-98EF-D7D665D890A1}" vid="{07082B2F-5168-46F0-B034-2A3D0C3AE90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802</TotalTime>
  <Words>1287</Words>
  <Application>Microsoft Office PowerPoint</Application>
  <PresentationFormat>On-screen Show (4:3)</PresentationFormat>
  <Paragraphs>176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Book Antiqua</vt:lpstr>
      <vt:lpstr>Calibri</vt:lpstr>
      <vt:lpstr>Calibri Light</vt:lpstr>
      <vt:lpstr>Lucida Sans</vt:lpstr>
      <vt:lpstr>Celestial</vt:lpstr>
      <vt:lpstr> Masonic Leadership Training</vt:lpstr>
      <vt:lpstr>Planning Your Year</vt:lpstr>
      <vt:lpstr>Lodge Plan</vt:lpstr>
      <vt:lpstr>Lodge Plan</vt:lpstr>
      <vt:lpstr>Lodge Plan: Eight Step Process</vt:lpstr>
      <vt:lpstr>Lodge Plan: Eight Step Process</vt:lpstr>
      <vt:lpstr>Lodge Plan: Eight Step Process</vt:lpstr>
      <vt:lpstr>Lodge Plan: Eight Step Process</vt:lpstr>
      <vt:lpstr>Lodge Plan: Eight-step Process</vt:lpstr>
      <vt:lpstr>Lodge Plan: Eight Step Process</vt:lpstr>
      <vt:lpstr>Lodge Plan: Eight Step Process</vt:lpstr>
      <vt:lpstr>Lodge Plan: Eight Step Process</vt:lpstr>
      <vt:lpstr>Lodge Plan: Eight Step Process</vt:lpstr>
      <vt:lpstr>Lodge Plan: Eight Step Process</vt:lpstr>
      <vt:lpstr>Lodge Planning - Examples</vt:lpstr>
      <vt:lpstr>Questions Or Suggestions?</vt:lpstr>
      <vt:lpstr>Closing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Doc</dc:creator>
  <cp:lastModifiedBy>Jay Cebollero</cp:lastModifiedBy>
  <cp:revision>102</cp:revision>
  <dcterms:created xsi:type="dcterms:W3CDTF">2010-08-18T20:46:56Z</dcterms:created>
  <dcterms:modified xsi:type="dcterms:W3CDTF">2020-06-03T14:29:15Z</dcterms:modified>
</cp:coreProperties>
</file>