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1"/>
  </p:notesMasterIdLst>
  <p:sldIdLst>
    <p:sldId id="372" r:id="rId2"/>
    <p:sldId id="273" r:id="rId3"/>
    <p:sldId id="289" r:id="rId4"/>
    <p:sldId id="275" r:id="rId5"/>
    <p:sldId id="276" r:id="rId6"/>
    <p:sldId id="277" r:id="rId7"/>
    <p:sldId id="278" r:id="rId8"/>
    <p:sldId id="279" r:id="rId9"/>
    <p:sldId id="280" r:id="rId10"/>
    <p:sldId id="281" r:id="rId11"/>
    <p:sldId id="282" r:id="rId12"/>
    <p:sldId id="283" r:id="rId13"/>
    <p:sldId id="290" r:id="rId14"/>
    <p:sldId id="291" r:id="rId15"/>
    <p:sldId id="284" r:id="rId16"/>
    <p:sldId id="285" r:id="rId17"/>
    <p:sldId id="292" r:id="rId18"/>
    <p:sldId id="356" r:id="rId19"/>
    <p:sldId id="44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574" autoAdjust="0"/>
  </p:normalViewPr>
  <p:slideViewPr>
    <p:cSldViewPr>
      <p:cViewPr>
        <p:scale>
          <a:sx n="60" d="100"/>
          <a:sy n="60" d="100"/>
        </p:scale>
        <p:origin x="154" y="51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F38BB93A-8166-4776-AB39-4723B7431023}"/>
    <pc:docChg chg="undo custSel addSld delSld modSld">
      <pc:chgData name="Jay Cebollero" userId="d39327243fa7a1e7" providerId="LiveId" clId="{F38BB93A-8166-4776-AB39-4723B7431023}" dt="2020-06-03T15:04:26.598" v="198" actId="47"/>
      <pc:docMkLst>
        <pc:docMk/>
      </pc:docMkLst>
      <pc:sldChg chg="del">
        <pc:chgData name="Jay Cebollero" userId="d39327243fa7a1e7" providerId="LiveId" clId="{F38BB93A-8166-4776-AB39-4723B7431023}" dt="2020-06-03T14:54:20.635" v="20" actId="47"/>
        <pc:sldMkLst>
          <pc:docMk/>
          <pc:sldMk cId="0" sldId="256"/>
        </pc:sldMkLst>
      </pc:sldChg>
      <pc:sldChg chg="modSp mod">
        <pc:chgData name="Jay Cebollero" userId="d39327243fa7a1e7" providerId="LiveId" clId="{F38BB93A-8166-4776-AB39-4723B7431023}" dt="2020-06-03T14:56:34.916" v="47" actId="20577"/>
        <pc:sldMkLst>
          <pc:docMk/>
          <pc:sldMk cId="0" sldId="275"/>
        </pc:sldMkLst>
        <pc:spChg chg="mod">
          <ac:chgData name="Jay Cebollero" userId="d39327243fa7a1e7" providerId="LiveId" clId="{F38BB93A-8166-4776-AB39-4723B7431023}" dt="2020-06-03T14:56:22.203" v="40" actId="1035"/>
          <ac:spMkLst>
            <pc:docMk/>
            <pc:sldMk cId="0" sldId="275"/>
            <ac:spMk id="2" creationId="{68D18C43-5141-4D84-AA91-854B5A790975}"/>
          </ac:spMkLst>
        </pc:spChg>
        <pc:spChg chg="mod">
          <ac:chgData name="Jay Cebollero" userId="d39327243fa7a1e7" providerId="LiveId" clId="{F38BB93A-8166-4776-AB39-4723B7431023}" dt="2020-06-03T14:56:34.916" v="47" actId="20577"/>
          <ac:spMkLst>
            <pc:docMk/>
            <pc:sldMk cId="0" sldId="275"/>
            <ac:spMk id="3" creationId="{CA7CF9BB-4AE3-43C4-A679-83DD9D2C8A1E}"/>
          </ac:spMkLst>
        </pc:spChg>
      </pc:sldChg>
      <pc:sldChg chg="modSp mod">
        <pc:chgData name="Jay Cebollero" userId="d39327243fa7a1e7" providerId="LiveId" clId="{F38BB93A-8166-4776-AB39-4723B7431023}" dt="2020-06-03T14:56:55.136" v="60" actId="1035"/>
        <pc:sldMkLst>
          <pc:docMk/>
          <pc:sldMk cId="0" sldId="276"/>
        </pc:sldMkLst>
        <pc:spChg chg="mod">
          <ac:chgData name="Jay Cebollero" userId="d39327243fa7a1e7" providerId="LiveId" clId="{F38BB93A-8166-4776-AB39-4723B7431023}" dt="2020-06-03T14:56:43.008" v="52" actId="1035"/>
          <ac:spMkLst>
            <pc:docMk/>
            <pc:sldMk cId="0" sldId="276"/>
            <ac:spMk id="2" creationId="{A66CBC94-0607-40FD-9A18-358F57882DF0}"/>
          </ac:spMkLst>
        </pc:spChg>
        <pc:spChg chg="mod">
          <ac:chgData name="Jay Cebollero" userId="d39327243fa7a1e7" providerId="LiveId" clId="{F38BB93A-8166-4776-AB39-4723B7431023}" dt="2020-06-03T14:56:55.136" v="60" actId="1035"/>
          <ac:spMkLst>
            <pc:docMk/>
            <pc:sldMk cId="0" sldId="276"/>
            <ac:spMk id="3" creationId="{F16A0AB9-04DC-4F27-B252-E3C63E7DE70C}"/>
          </ac:spMkLst>
        </pc:spChg>
      </pc:sldChg>
      <pc:sldChg chg="modSp mod">
        <pc:chgData name="Jay Cebollero" userId="d39327243fa7a1e7" providerId="LiveId" clId="{F38BB93A-8166-4776-AB39-4723B7431023}" dt="2020-06-03T14:57:26.869" v="68" actId="6549"/>
        <pc:sldMkLst>
          <pc:docMk/>
          <pc:sldMk cId="0" sldId="277"/>
        </pc:sldMkLst>
        <pc:spChg chg="mod">
          <ac:chgData name="Jay Cebollero" userId="d39327243fa7a1e7" providerId="LiveId" clId="{F38BB93A-8166-4776-AB39-4723B7431023}" dt="2020-06-03T14:56:59.881" v="62" actId="1035"/>
          <ac:spMkLst>
            <pc:docMk/>
            <pc:sldMk cId="0" sldId="277"/>
            <ac:spMk id="2" creationId="{66A30F72-F211-49B1-BE8F-ABCAA3398624}"/>
          </ac:spMkLst>
        </pc:spChg>
        <pc:spChg chg="mod">
          <ac:chgData name="Jay Cebollero" userId="d39327243fa7a1e7" providerId="LiveId" clId="{F38BB93A-8166-4776-AB39-4723B7431023}" dt="2020-06-03T14:57:26.869" v="68" actId="6549"/>
          <ac:spMkLst>
            <pc:docMk/>
            <pc:sldMk cId="0" sldId="277"/>
            <ac:spMk id="3" creationId="{30597F43-329D-4310-B3B8-1FBB491D7FEE}"/>
          </ac:spMkLst>
        </pc:spChg>
      </pc:sldChg>
      <pc:sldChg chg="modSp mod">
        <pc:chgData name="Jay Cebollero" userId="d39327243fa7a1e7" providerId="LiveId" clId="{F38BB93A-8166-4776-AB39-4723B7431023}" dt="2020-06-03T14:58:44.379" v="91" actId="1035"/>
        <pc:sldMkLst>
          <pc:docMk/>
          <pc:sldMk cId="0" sldId="278"/>
        </pc:sldMkLst>
        <pc:spChg chg="mod">
          <ac:chgData name="Jay Cebollero" userId="d39327243fa7a1e7" providerId="LiveId" clId="{F38BB93A-8166-4776-AB39-4723B7431023}" dt="2020-06-03T14:58:44.379" v="91" actId="1035"/>
          <ac:spMkLst>
            <pc:docMk/>
            <pc:sldMk cId="0" sldId="278"/>
            <ac:spMk id="2" creationId="{E0701385-517D-46AC-9B7A-FCC15904F6AE}"/>
          </ac:spMkLst>
        </pc:spChg>
        <pc:spChg chg="mod">
          <ac:chgData name="Jay Cebollero" userId="d39327243fa7a1e7" providerId="LiveId" clId="{F38BB93A-8166-4776-AB39-4723B7431023}" dt="2020-06-03T14:58:19.279" v="87" actId="6549"/>
          <ac:spMkLst>
            <pc:docMk/>
            <pc:sldMk cId="0" sldId="278"/>
            <ac:spMk id="3" creationId="{43445ED4-9B8F-4AD3-82FF-53F9FF22FE54}"/>
          </ac:spMkLst>
        </pc:spChg>
      </pc:sldChg>
      <pc:sldChg chg="modSp mod">
        <pc:chgData name="Jay Cebollero" userId="d39327243fa7a1e7" providerId="LiveId" clId="{F38BB93A-8166-4776-AB39-4723B7431023}" dt="2020-06-03T14:59:25.552" v="110" actId="1035"/>
        <pc:sldMkLst>
          <pc:docMk/>
          <pc:sldMk cId="0" sldId="279"/>
        </pc:sldMkLst>
        <pc:spChg chg="mod">
          <ac:chgData name="Jay Cebollero" userId="d39327243fa7a1e7" providerId="LiveId" clId="{F38BB93A-8166-4776-AB39-4723B7431023}" dt="2020-06-03T14:59:13.730" v="104" actId="27636"/>
          <ac:spMkLst>
            <pc:docMk/>
            <pc:sldMk cId="0" sldId="279"/>
            <ac:spMk id="2" creationId="{9A1C16F1-A7D3-4638-A90E-307C9FCD8518}"/>
          </ac:spMkLst>
        </pc:spChg>
        <pc:spChg chg="mod">
          <ac:chgData name="Jay Cebollero" userId="d39327243fa7a1e7" providerId="LiveId" clId="{F38BB93A-8166-4776-AB39-4723B7431023}" dt="2020-06-03T14:59:25.552" v="110" actId="1035"/>
          <ac:spMkLst>
            <pc:docMk/>
            <pc:sldMk cId="0" sldId="279"/>
            <ac:spMk id="3" creationId="{6D3FF911-81C7-4780-A795-8F318898C628}"/>
          </ac:spMkLst>
        </pc:spChg>
      </pc:sldChg>
      <pc:sldChg chg="modSp mod">
        <pc:chgData name="Jay Cebollero" userId="d39327243fa7a1e7" providerId="LiveId" clId="{F38BB93A-8166-4776-AB39-4723B7431023}" dt="2020-06-03T14:59:52.783" v="120" actId="1035"/>
        <pc:sldMkLst>
          <pc:docMk/>
          <pc:sldMk cId="0" sldId="280"/>
        </pc:sldMkLst>
        <pc:spChg chg="mod">
          <ac:chgData name="Jay Cebollero" userId="d39327243fa7a1e7" providerId="LiveId" clId="{F38BB93A-8166-4776-AB39-4723B7431023}" dt="2020-06-03T14:59:31.825" v="113" actId="1035"/>
          <ac:spMkLst>
            <pc:docMk/>
            <pc:sldMk cId="0" sldId="280"/>
            <ac:spMk id="2" creationId="{F79BDBD1-F5DE-4F61-9E67-A51E36215A5C}"/>
          </ac:spMkLst>
        </pc:spChg>
        <pc:spChg chg="mod">
          <ac:chgData name="Jay Cebollero" userId="d39327243fa7a1e7" providerId="LiveId" clId="{F38BB93A-8166-4776-AB39-4723B7431023}" dt="2020-06-03T14:59:52.783" v="120" actId="1035"/>
          <ac:spMkLst>
            <pc:docMk/>
            <pc:sldMk cId="0" sldId="280"/>
            <ac:spMk id="3" creationId="{085414F2-8A43-4DCA-9C68-9249458937C8}"/>
          </ac:spMkLst>
        </pc:spChg>
      </pc:sldChg>
      <pc:sldChg chg="modSp mod">
        <pc:chgData name="Jay Cebollero" userId="d39327243fa7a1e7" providerId="LiveId" clId="{F38BB93A-8166-4776-AB39-4723B7431023}" dt="2020-06-03T15:00:04.312" v="125" actId="1035"/>
        <pc:sldMkLst>
          <pc:docMk/>
          <pc:sldMk cId="0" sldId="281"/>
        </pc:sldMkLst>
        <pc:spChg chg="mod">
          <ac:chgData name="Jay Cebollero" userId="d39327243fa7a1e7" providerId="LiveId" clId="{F38BB93A-8166-4776-AB39-4723B7431023}" dt="2020-06-03T15:00:04.312" v="125" actId="1035"/>
          <ac:spMkLst>
            <pc:docMk/>
            <pc:sldMk cId="0" sldId="281"/>
            <ac:spMk id="2" creationId="{736AB539-747F-429D-AB0E-FA01EE90C3D2}"/>
          </ac:spMkLst>
        </pc:spChg>
      </pc:sldChg>
      <pc:sldChg chg="modSp mod">
        <pc:chgData name="Jay Cebollero" userId="d39327243fa7a1e7" providerId="LiveId" clId="{F38BB93A-8166-4776-AB39-4723B7431023}" dt="2020-06-03T15:01:43.639" v="143" actId="27636"/>
        <pc:sldMkLst>
          <pc:docMk/>
          <pc:sldMk cId="0" sldId="283"/>
        </pc:sldMkLst>
        <pc:spChg chg="mod">
          <ac:chgData name="Jay Cebollero" userId="d39327243fa7a1e7" providerId="LiveId" clId="{F38BB93A-8166-4776-AB39-4723B7431023}" dt="2020-06-03T15:00:18.449" v="127" actId="1035"/>
          <ac:spMkLst>
            <pc:docMk/>
            <pc:sldMk cId="0" sldId="283"/>
            <ac:spMk id="2" creationId="{01A9A5D7-933B-4BA5-AB68-87E7AFDA9EDA}"/>
          </ac:spMkLst>
        </pc:spChg>
        <pc:spChg chg="mod">
          <ac:chgData name="Jay Cebollero" userId="d39327243fa7a1e7" providerId="LiveId" clId="{F38BB93A-8166-4776-AB39-4723B7431023}" dt="2020-06-03T15:01:43.639" v="143" actId="27636"/>
          <ac:spMkLst>
            <pc:docMk/>
            <pc:sldMk cId="0" sldId="283"/>
            <ac:spMk id="3" creationId="{DFAC397F-1A31-46F4-88DA-0F53C0931443}"/>
          </ac:spMkLst>
        </pc:spChg>
      </pc:sldChg>
      <pc:sldChg chg="modSp mod">
        <pc:chgData name="Jay Cebollero" userId="d39327243fa7a1e7" providerId="LiveId" clId="{F38BB93A-8166-4776-AB39-4723B7431023}" dt="2020-06-03T15:03:30.193" v="189" actId="403"/>
        <pc:sldMkLst>
          <pc:docMk/>
          <pc:sldMk cId="0" sldId="284"/>
        </pc:sldMkLst>
        <pc:spChg chg="mod">
          <ac:chgData name="Jay Cebollero" userId="d39327243fa7a1e7" providerId="LiveId" clId="{F38BB93A-8166-4776-AB39-4723B7431023}" dt="2020-06-03T15:02:59.116" v="170" actId="1035"/>
          <ac:spMkLst>
            <pc:docMk/>
            <pc:sldMk cId="0" sldId="284"/>
            <ac:spMk id="2" creationId="{5579D2B2-4B6B-4C1E-AB61-FC6479F080F0}"/>
          </ac:spMkLst>
        </pc:spChg>
        <pc:spChg chg="mod">
          <ac:chgData name="Jay Cebollero" userId="d39327243fa7a1e7" providerId="LiveId" clId="{F38BB93A-8166-4776-AB39-4723B7431023}" dt="2020-06-03T15:03:30.193" v="189" actId="403"/>
          <ac:spMkLst>
            <pc:docMk/>
            <pc:sldMk cId="0" sldId="284"/>
            <ac:spMk id="3" creationId="{5D70966C-D963-4002-824F-CC2D248B58A3}"/>
          </ac:spMkLst>
        </pc:spChg>
      </pc:sldChg>
      <pc:sldChg chg="modSp mod">
        <pc:chgData name="Jay Cebollero" userId="d39327243fa7a1e7" providerId="LiveId" clId="{F38BB93A-8166-4776-AB39-4723B7431023}" dt="2020-06-03T15:03:35.454" v="191" actId="1035"/>
        <pc:sldMkLst>
          <pc:docMk/>
          <pc:sldMk cId="0" sldId="285"/>
        </pc:sldMkLst>
        <pc:spChg chg="mod">
          <ac:chgData name="Jay Cebollero" userId="d39327243fa7a1e7" providerId="LiveId" clId="{F38BB93A-8166-4776-AB39-4723B7431023}" dt="2020-06-03T15:03:35.454" v="191" actId="1035"/>
          <ac:spMkLst>
            <pc:docMk/>
            <pc:sldMk cId="0" sldId="285"/>
            <ac:spMk id="2" creationId="{8F11E776-7370-46ED-AFDA-6A7E9ACF1C33}"/>
          </ac:spMkLst>
        </pc:spChg>
      </pc:sldChg>
      <pc:sldChg chg="del">
        <pc:chgData name="Jay Cebollero" userId="d39327243fa7a1e7" providerId="LiveId" clId="{F38BB93A-8166-4776-AB39-4723B7431023}" dt="2020-06-03T15:04:26.598" v="198" actId="47"/>
        <pc:sldMkLst>
          <pc:docMk/>
          <pc:sldMk cId="0" sldId="287"/>
        </pc:sldMkLst>
      </pc:sldChg>
      <pc:sldChg chg="modSp mod">
        <pc:chgData name="Jay Cebollero" userId="d39327243fa7a1e7" providerId="LiveId" clId="{F38BB93A-8166-4776-AB39-4723B7431023}" dt="2020-06-03T14:56:07.392" v="35" actId="1035"/>
        <pc:sldMkLst>
          <pc:docMk/>
          <pc:sldMk cId="0" sldId="289"/>
        </pc:sldMkLst>
        <pc:spChg chg="mod">
          <ac:chgData name="Jay Cebollero" userId="d39327243fa7a1e7" providerId="LiveId" clId="{F38BB93A-8166-4776-AB39-4723B7431023}" dt="2020-06-03T14:56:07.392" v="35" actId="1035"/>
          <ac:spMkLst>
            <pc:docMk/>
            <pc:sldMk cId="0" sldId="289"/>
            <ac:spMk id="2" creationId="{53D63DE7-2A32-4573-AA87-4884018D36D8}"/>
          </ac:spMkLst>
        </pc:spChg>
        <pc:spChg chg="mod">
          <ac:chgData name="Jay Cebollero" userId="d39327243fa7a1e7" providerId="LiveId" clId="{F38BB93A-8166-4776-AB39-4723B7431023}" dt="2020-06-03T14:56:00.187" v="33" actId="27636"/>
          <ac:spMkLst>
            <pc:docMk/>
            <pc:sldMk cId="0" sldId="289"/>
            <ac:spMk id="3" creationId="{4F9A2A7E-DB3B-4F73-A14A-1A7F28367FA5}"/>
          </ac:spMkLst>
        </pc:spChg>
      </pc:sldChg>
      <pc:sldChg chg="modSp mod">
        <pc:chgData name="Jay Cebollero" userId="d39327243fa7a1e7" providerId="LiveId" clId="{F38BB93A-8166-4776-AB39-4723B7431023}" dt="2020-06-03T15:01:54.629" v="147" actId="20577"/>
        <pc:sldMkLst>
          <pc:docMk/>
          <pc:sldMk cId="0" sldId="290"/>
        </pc:sldMkLst>
        <pc:spChg chg="mod">
          <ac:chgData name="Jay Cebollero" userId="d39327243fa7a1e7" providerId="LiveId" clId="{F38BB93A-8166-4776-AB39-4723B7431023}" dt="2020-06-03T15:01:54.629" v="147" actId="20577"/>
          <ac:spMkLst>
            <pc:docMk/>
            <pc:sldMk cId="0" sldId="290"/>
            <ac:spMk id="3" creationId="{DB2160AD-D15E-4A49-B4E4-67533F5BDC46}"/>
          </ac:spMkLst>
        </pc:spChg>
      </pc:sldChg>
      <pc:sldChg chg="modSp mod">
        <pc:chgData name="Jay Cebollero" userId="d39327243fa7a1e7" providerId="LiveId" clId="{F38BB93A-8166-4776-AB39-4723B7431023}" dt="2020-06-03T15:02:37.446" v="165" actId="404"/>
        <pc:sldMkLst>
          <pc:docMk/>
          <pc:sldMk cId="0" sldId="291"/>
        </pc:sldMkLst>
        <pc:spChg chg="mod">
          <ac:chgData name="Jay Cebollero" userId="d39327243fa7a1e7" providerId="LiveId" clId="{F38BB93A-8166-4776-AB39-4723B7431023}" dt="2020-06-03T15:02:17.471" v="156" actId="1036"/>
          <ac:spMkLst>
            <pc:docMk/>
            <pc:sldMk cId="0" sldId="291"/>
            <ac:spMk id="2" creationId="{F6BA3B4E-FFC5-4E36-BA6A-615A91FB9708}"/>
          </ac:spMkLst>
        </pc:spChg>
        <pc:spChg chg="mod">
          <ac:chgData name="Jay Cebollero" userId="d39327243fa7a1e7" providerId="LiveId" clId="{F38BB93A-8166-4776-AB39-4723B7431023}" dt="2020-06-03T15:02:37.446" v="165" actId="404"/>
          <ac:spMkLst>
            <pc:docMk/>
            <pc:sldMk cId="0" sldId="291"/>
            <ac:spMk id="3" creationId="{AB015E41-7AFD-4387-9BC0-43ABEFEBC1AF}"/>
          </ac:spMkLst>
        </pc:spChg>
      </pc:sldChg>
      <pc:sldChg chg="modSp mod">
        <pc:chgData name="Jay Cebollero" userId="d39327243fa7a1e7" providerId="LiveId" clId="{F38BB93A-8166-4776-AB39-4723B7431023}" dt="2020-06-03T15:03:58.463" v="196" actId="27636"/>
        <pc:sldMkLst>
          <pc:docMk/>
          <pc:sldMk cId="0" sldId="292"/>
        </pc:sldMkLst>
        <pc:spChg chg="mod">
          <ac:chgData name="Jay Cebollero" userId="d39327243fa7a1e7" providerId="LiveId" clId="{F38BB93A-8166-4776-AB39-4723B7431023}" dt="2020-06-03T15:03:58.463" v="196" actId="27636"/>
          <ac:spMkLst>
            <pc:docMk/>
            <pc:sldMk cId="0" sldId="292"/>
            <ac:spMk id="2" creationId="{18F74F30-A0ED-477B-9EA9-D94F375B8EA4}"/>
          </ac:spMkLst>
        </pc:spChg>
      </pc:sldChg>
      <pc:sldChg chg="add">
        <pc:chgData name="Jay Cebollero" userId="d39327243fa7a1e7" providerId="LiveId" clId="{F38BB93A-8166-4776-AB39-4723B7431023}" dt="2020-06-03T15:04:23.948" v="197"/>
        <pc:sldMkLst>
          <pc:docMk/>
          <pc:sldMk cId="0" sldId="356"/>
        </pc:sldMkLst>
      </pc:sldChg>
      <pc:sldChg chg="modSp mod">
        <pc:chgData name="Jay Cebollero" userId="d39327243fa7a1e7" providerId="LiveId" clId="{F38BB93A-8166-4776-AB39-4723B7431023}" dt="2020-06-03T14:54:11.248" v="19" actId="14100"/>
        <pc:sldMkLst>
          <pc:docMk/>
          <pc:sldMk cId="0" sldId="372"/>
        </pc:sldMkLst>
        <pc:spChg chg="mod">
          <ac:chgData name="Jay Cebollero" userId="d39327243fa7a1e7" providerId="LiveId" clId="{F38BB93A-8166-4776-AB39-4723B7431023}" dt="2020-06-03T14:53:37.924" v="10" actId="1035"/>
          <ac:spMkLst>
            <pc:docMk/>
            <pc:sldMk cId="0" sldId="372"/>
            <ac:spMk id="2" creationId="{9899A928-C582-4B30-B049-F5FC62074813}"/>
          </ac:spMkLst>
        </pc:spChg>
        <pc:spChg chg="mod">
          <ac:chgData name="Jay Cebollero" userId="d39327243fa7a1e7" providerId="LiveId" clId="{F38BB93A-8166-4776-AB39-4723B7431023}" dt="2020-06-03T14:54:11.248" v="19" actId="14100"/>
          <ac:spMkLst>
            <pc:docMk/>
            <pc:sldMk cId="0" sldId="372"/>
            <ac:spMk id="3" creationId="{D8F9A34A-5AD0-4628-A077-80B99962FDCC}"/>
          </ac:spMkLst>
        </pc:spChg>
      </pc:sldChg>
      <pc:sldChg chg="add">
        <pc:chgData name="Jay Cebollero" userId="d39327243fa7a1e7" providerId="LiveId" clId="{F38BB93A-8166-4776-AB39-4723B7431023}" dt="2020-06-03T15:04:23.948" v="197"/>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dirty="0"/>
              <a:t>Click to edit Master title style</a:t>
            </a:r>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9A928-C582-4B30-B049-F5FC62074813}"/>
              </a:ext>
            </a:extLst>
          </p:cNvPr>
          <p:cNvSpPr>
            <a:spLocks noGrp="1"/>
          </p:cNvSpPr>
          <p:nvPr>
            <p:ph type="ctrTitle"/>
          </p:nvPr>
        </p:nvSpPr>
        <p:spPr>
          <a:xfrm>
            <a:off x="0" y="2438400"/>
            <a:ext cx="9144000" cy="1143000"/>
          </a:xfrm>
        </p:spPr>
        <p:txBody>
          <a:bodyPr/>
          <a:lstStyle/>
          <a:p>
            <a:pPr eaLnBrk="1" fontAlgn="auto" hangingPunct="1">
              <a:spcAft>
                <a:spcPts val="0"/>
              </a:spcAft>
              <a:defRPr/>
            </a:pPr>
            <a:r>
              <a:rPr lang="en-US" dirty="0"/>
              <a:t>Masonic Leadership Training</a:t>
            </a:r>
          </a:p>
        </p:txBody>
      </p:sp>
      <p:sp>
        <p:nvSpPr>
          <p:cNvPr id="3" name="Subtitle 2">
            <a:extLst>
              <a:ext uri="{FF2B5EF4-FFF2-40B4-BE49-F238E27FC236}">
                <a16:creationId xmlns:a16="http://schemas.microsoft.com/office/drawing/2014/main" id="{D8F9A34A-5AD0-4628-A077-80B99962FDCC}"/>
              </a:ext>
            </a:extLst>
          </p:cNvPr>
          <p:cNvSpPr>
            <a:spLocks noGrp="1"/>
          </p:cNvSpPr>
          <p:nvPr>
            <p:ph type="subTitle" idx="1"/>
          </p:nvPr>
        </p:nvSpPr>
        <p:spPr>
          <a:xfrm>
            <a:off x="152400" y="4191000"/>
            <a:ext cx="8915400" cy="914400"/>
          </a:xfrm>
        </p:spPr>
        <p:txBody>
          <a:bodyPr>
            <a:normAutofit/>
          </a:bodyPr>
          <a:lstStyle/>
          <a:p>
            <a:pPr eaLnBrk="1" fontAlgn="auto" hangingPunct="1">
              <a:spcAft>
                <a:spcPts val="0"/>
              </a:spcAft>
              <a:buClr>
                <a:schemeClr val="tx1">
                  <a:shade val="95000"/>
                </a:schemeClr>
              </a:buClr>
              <a:buFont typeface="Wingdings 2"/>
              <a:buNone/>
              <a:defRPr/>
            </a:pPr>
            <a:r>
              <a:rPr lang="en-US" sz="3600" cap="none" dirty="0"/>
              <a:t>8. Communication</a:t>
            </a:r>
          </a:p>
          <a:p>
            <a:pPr eaLnBrk="1" fontAlgn="auto" hangingPunct="1">
              <a:spcAft>
                <a:spcPts val="0"/>
              </a:spcAft>
              <a:buClr>
                <a:schemeClr val="tx1">
                  <a:shade val="95000"/>
                </a:schemeClr>
              </a:buClr>
              <a:buFont typeface="Wingdings 2"/>
              <a:buNone/>
              <a:defRPr/>
            </a:pPr>
            <a:endParaRPr lang="en-US" dirty="0"/>
          </a:p>
        </p:txBody>
      </p:sp>
      <p:pic>
        <p:nvPicPr>
          <p:cNvPr id="4100" name="Picture 2">
            <a:extLst>
              <a:ext uri="{FF2B5EF4-FFF2-40B4-BE49-F238E27FC236}">
                <a16:creationId xmlns:a16="http://schemas.microsoft.com/office/drawing/2014/main" id="{68CC4B27-D0E9-4974-A7AF-BF8243BF1A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2286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B539-747F-429D-AB0E-FA01EE90C3D2}"/>
              </a:ext>
            </a:extLst>
          </p:cNvPr>
          <p:cNvSpPr>
            <a:spLocks noGrp="1"/>
          </p:cNvSpPr>
          <p:nvPr>
            <p:ph type="title"/>
          </p:nvPr>
        </p:nvSpPr>
        <p:spPr>
          <a:xfrm>
            <a:off x="457200" y="76200"/>
            <a:ext cx="8229600" cy="838200"/>
          </a:xfrm>
        </p:spPr>
        <p:txBody>
          <a:bodyPr>
            <a:normAutofit/>
          </a:bodyPr>
          <a:lstStyle/>
          <a:p>
            <a:pPr>
              <a:defRPr/>
            </a:pPr>
            <a:r>
              <a:rPr lang="en-US" dirty="0"/>
              <a:t>External (Forms)</a:t>
            </a:r>
          </a:p>
        </p:txBody>
      </p:sp>
      <p:sp>
        <p:nvSpPr>
          <p:cNvPr id="3" name="Content Placeholder 2">
            <a:extLst>
              <a:ext uri="{FF2B5EF4-FFF2-40B4-BE49-F238E27FC236}">
                <a16:creationId xmlns:a16="http://schemas.microsoft.com/office/drawing/2014/main" id="{37B26BE0-469C-4BF4-87EC-9A6A0FBCADD2}"/>
              </a:ext>
            </a:extLst>
          </p:cNvPr>
          <p:cNvSpPr>
            <a:spLocks noGrp="1"/>
          </p:cNvSpPr>
          <p:nvPr>
            <p:ph idx="1"/>
          </p:nvPr>
        </p:nvSpPr>
        <p:spPr>
          <a:xfrm>
            <a:off x="533400" y="914400"/>
            <a:ext cx="8458200" cy="5562600"/>
          </a:xfrm>
        </p:spPr>
        <p:txBody>
          <a:bodyPr/>
          <a:lstStyle/>
          <a:p>
            <a:pPr>
              <a:defRPr/>
            </a:pPr>
            <a:r>
              <a:rPr lang="en-US" dirty="0"/>
              <a:t>In the MLT manual there are forms you can use as a template using accepted journalistic practices which will help you with ideas, for instance:</a:t>
            </a:r>
          </a:p>
          <a:p>
            <a:pPr>
              <a:defRPr/>
            </a:pPr>
            <a:r>
              <a:rPr lang="en-US" dirty="0"/>
              <a:t>Officers election, followed up with the Installation </a:t>
            </a:r>
          </a:p>
          <a:p>
            <a:pPr>
              <a:defRPr/>
            </a:pPr>
            <a:r>
              <a:rPr lang="en-US" dirty="0"/>
              <a:t>Masonic Scholarships given</a:t>
            </a:r>
          </a:p>
          <a:p>
            <a:pPr>
              <a:defRPr/>
            </a:pPr>
            <a:r>
              <a:rPr lang="en-US" dirty="0"/>
              <a:t>The presentation of 25/40/50 year pins</a:t>
            </a:r>
          </a:p>
          <a:p>
            <a:pPr>
              <a:defRPr/>
            </a:pPr>
            <a:r>
              <a:rPr lang="en-US" dirty="0"/>
              <a:t>Make sure to include photographs.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7289-B7C7-4C58-A7BE-6A64098B75A8}"/>
              </a:ext>
            </a:extLst>
          </p:cNvPr>
          <p:cNvSpPr>
            <a:spLocks noGrp="1"/>
          </p:cNvSpPr>
          <p:nvPr>
            <p:ph type="title"/>
          </p:nvPr>
        </p:nvSpPr>
        <p:spPr>
          <a:xfrm>
            <a:off x="457200" y="274638"/>
            <a:ext cx="8229600" cy="944562"/>
          </a:xfrm>
        </p:spPr>
        <p:txBody>
          <a:bodyPr/>
          <a:lstStyle/>
          <a:p>
            <a:pPr>
              <a:defRPr/>
            </a:pPr>
            <a:r>
              <a:rPr lang="en-US" dirty="0"/>
              <a:t>Internal Communication</a:t>
            </a:r>
          </a:p>
        </p:txBody>
      </p:sp>
      <p:sp>
        <p:nvSpPr>
          <p:cNvPr id="3" name="Content Placeholder 2">
            <a:extLst>
              <a:ext uri="{FF2B5EF4-FFF2-40B4-BE49-F238E27FC236}">
                <a16:creationId xmlns:a16="http://schemas.microsoft.com/office/drawing/2014/main" id="{13950855-971B-4E0D-9776-2D8AA49BCF9B}"/>
              </a:ext>
            </a:extLst>
          </p:cNvPr>
          <p:cNvSpPr>
            <a:spLocks noGrp="1"/>
          </p:cNvSpPr>
          <p:nvPr>
            <p:ph idx="1"/>
          </p:nvPr>
        </p:nvSpPr>
        <p:spPr>
          <a:xfrm>
            <a:off x="304800" y="1143000"/>
            <a:ext cx="8610600" cy="4800600"/>
          </a:xfrm>
        </p:spPr>
        <p:txBody>
          <a:bodyPr/>
          <a:lstStyle/>
          <a:p>
            <a:pPr>
              <a:defRPr/>
            </a:pPr>
            <a:endParaRPr lang="en-US" sz="2400" dirty="0"/>
          </a:p>
          <a:p>
            <a:pPr>
              <a:defRPr/>
            </a:pPr>
            <a:r>
              <a:rPr lang="en-US" sz="2400" dirty="0"/>
              <a:t>Internal communication creates an informed membership and encourages your members to take part in meetings and activities of your Lodge </a:t>
            </a:r>
          </a:p>
          <a:p>
            <a:pPr>
              <a:defRPr/>
            </a:pPr>
            <a:endParaRPr lang="en-US" sz="2400" dirty="0"/>
          </a:p>
          <a:p>
            <a:pPr>
              <a:defRPr/>
            </a:pPr>
            <a:r>
              <a:rPr lang="en-US" sz="2400" dirty="0"/>
              <a:t>Take advantage of every situation to inform or remind members about upcoming activities. Regularly review the Lodge’s schedule at meetings and degrees, but don’t forget ritual practice or even when passing on the street. Hand out the Lodge schedule or calendar at the installation of officers when you may have the highest attendance of the year.</a:t>
            </a:r>
          </a:p>
          <a:p>
            <a:pPr>
              <a:defRPr/>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9A5D7-933B-4BA5-AB68-87E7AFDA9EDA}"/>
              </a:ext>
            </a:extLst>
          </p:cNvPr>
          <p:cNvSpPr>
            <a:spLocks noGrp="1"/>
          </p:cNvSpPr>
          <p:nvPr>
            <p:ph type="title"/>
          </p:nvPr>
        </p:nvSpPr>
        <p:spPr>
          <a:xfrm>
            <a:off x="457200" y="152400"/>
            <a:ext cx="8229600" cy="792162"/>
          </a:xfrm>
        </p:spPr>
        <p:txBody>
          <a:bodyPr/>
          <a:lstStyle/>
          <a:p>
            <a:pPr>
              <a:defRPr/>
            </a:pPr>
            <a:r>
              <a:rPr lang="en-US" dirty="0"/>
              <a:t>Communication Vehicles</a:t>
            </a:r>
          </a:p>
        </p:txBody>
      </p:sp>
      <p:sp>
        <p:nvSpPr>
          <p:cNvPr id="3" name="Content Placeholder 2">
            <a:extLst>
              <a:ext uri="{FF2B5EF4-FFF2-40B4-BE49-F238E27FC236}">
                <a16:creationId xmlns:a16="http://schemas.microsoft.com/office/drawing/2014/main" id="{DFAC397F-1A31-46F4-88DA-0F53C0931443}"/>
              </a:ext>
            </a:extLst>
          </p:cNvPr>
          <p:cNvSpPr>
            <a:spLocks noGrp="1"/>
          </p:cNvSpPr>
          <p:nvPr>
            <p:ph idx="1"/>
          </p:nvPr>
        </p:nvSpPr>
        <p:spPr>
          <a:xfrm>
            <a:off x="533400" y="914400"/>
            <a:ext cx="8001000" cy="5029200"/>
          </a:xfrm>
        </p:spPr>
        <p:txBody>
          <a:bodyPr>
            <a:normAutofit fontScale="92500" lnSpcReduction="10000"/>
          </a:bodyPr>
          <a:lstStyle/>
          <a:p>
            <a:pPr>
              <a:defRPr/>
            </a:pPr>
            <a:r>
              <a:rPr lang="en-US" dirty="0"/>
              <a:t>The following is a list of communication vehicles that may help you get the word out to your members:</a:t>
            </a:r>
          </a:p>
          <a:p>
            <a:pPr>
              <a:defRPr/>
            </a:pPr>
            <a:r>
              <a:rPr lang="en-US" sz="3600" b="1" dirty="0"/>
              <a:t>Lodge Trestleboard.  </a:t>
            </a:r>
            <a:r>
              <a:rPr lang="en-US" sz="3600" dirty="0"/>
              <a:t>Trestleboards or Newsletters offer a great opportunity to put details about activities in front of your members. But, make certain your articles are short and graphics are included to grab their attention. These can be mailed and or  emailed.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19018-C744-443F-834C-211FD91088BD}"/>
              </a:ext>
            </a:extLst>
          </p:cNvPr>
          <p:cNvSpPr>
            <a:spLocks noGrp="1"/>
          </p:cNvSpPr>
          <p:nvPr>
            <p:ph type="title"/>
          </p:nvPr>
        </p:nvSpPr>
        <p:spPr>
          <a:xfrm>
            <a:off x="457200" y="274638"/>
            <a:ext cx="8229600" cy="792162"/>
          </a:xfrm>
        </p:spPr>
        <p:txBody>
          <a:bodyPr/>
          <a:lstStyle/>
          <a:p>
            <a:pPr>
              <a:defRPr/>
            </a:pPr>
            <a:r>
              <a:rPr lang="en-US" dirty="0"/>
              <a:t>Communication Vehicles</a:t>
            </a:r>
          </a:p>
        </p:txBody>
      </p:sp>
      <p:sp>
        <p:nvSpPr>
          <p:cNvPr id="3" name="Content Placeholder 2">
            <a:extLst>
              <a:ext uri="{FF2B5EF4-FFF2-40B4-BE49-F238E27FC236}">
                <a16:creationId xmlns:a16="http://schemas.microsoft.com/office/drawing/2014/main" id="{DB2160AD-D15E-4A49-B4E4-67533F5BDC46}"/>
              </a:ext>
            </a:extLst>
          </p:cNvPr>
          <p:cNvSpPr>
            <a:spLocks noGrp="1"/>
          </p:cNvSpPr>
          <p:nvPr>
            <p:ph idx="1"/>
          </p:nvPr>
        </p:nvSpPr>
        <p:spPr>
          <a:xfrm>
            <a:off x="457200" y="1066800"/>
            <a:ext cx="8382000" cy="5257800"/>
          </a:xfrm>
        </p:spPr>
        <p:txBody>
          <a:bodyPr/>
          <a:lstStyle/>
          <a:p>
            <a:pPr>
              <a:defRPr/>
            </a:pPr>
            <a:r>
              <a:rPr lang="en-US" b="1" dirty="0"/>
              <a:t>E-mails. </a:t>
            </a:r>
            <a:r>
              <a:rPr lang="en-US" dirty="0"/>
              <a:t>This is one of the fastest ways to inform members about the latest happenings or upcoming activities. It is now the fasted way to reach your members.</a:t>
            </a:r>
          </a:p>
          <a:p>
            <a:pPr>
              <a:defRPr/>
            </a:pPr>
            <a:endParaRPr lang="en-US" dirty="0"/>
          </a:p>
          <a:p>
            <a:pPr>
              <a:defRPr/>
            </a:pPr>
            <a:r>
              <a:rPr lang="en-US" dirty="0"/>
              <a:t>A </a:t>
            </a:r>
            <a:r>
              <a:rPr lang="en-US" b="1" dirty="0"/>
              <a:t>Calling Committee, or Computerized calling system (web-based) “</a:t>
            </a:r>
            <a:r>
              <a:rPr lang="en-US" b="1" dirty="0" err="1"/>
              <a:t>callfire</a:t>
            </a:r>
            <a:r>
              <a:rPr lang="en-US" b="1" dirty="0"/>
              <a:t>” </a:t>
            </a:r>
          </a:p>
          <a:p>
            <a:pPr marL="137160" indent="0">
              <a:buFont typeface="Arial" pitchFamily="34" charset="0"/>
              <a:buNone/>
              <a:defRPr/>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3B4E-FFC5-4E36-BA6A-615A91FB9708}"/>
              </a:ext>
            </a:extLst>
          </p:cNvPr>
          <p:cNvSpPr>
            <a:spLocks noGrp="1"/>
          </p:cNvSpPr>
          <p:nvPr>
            <p:ph type="title"/>
          </p:nvPr>
        </p:nvSpPr>
        <p:spPr>
          <a:xfrm>
            <a:off x="457200" y="76200"/>
            <a:ext cx="8229600" cy="914400"/>
          </a:xfrm>
        </p:spPr>
        <p:txBody>
          <a:bodyPr>
            <a:normAutofit/>
          </a:bodyPr>
          <a:lstStyle/>
          <a:p>
            <a:pPr>
              <a:defRPr/>
            </a:pPr>
            <a:r>
              <a:rPr lang="en-US" dirty="0"/>
              <a:t>“</a:t>
            </a:r>
            <a:r>
              <a:rPr lang="en-US" dirty="0" err="1"/>
              <a:t>callfire</a:t>
            </a:r>
            <a:r>
              <a:rPr lang="en-US" dirty="0"/>
              <a:t>”</a:t>
            </a:r>
          </a:p>
        </p:txBody>
      </p:sp>
      <p:sp>
        <p:nvSpPr>
          <p:cNvPr id="3" name="Content Placeholder 2">
            <a:extLst>
              <a:ext uri="{FF2B5EF4-FFF2-40B4-BE49-F238E27FC236}">
                <a16:creationId xmlns:a16="http://schemas.microsoft.com/office/drawing/2014/main" id="{AB015E41-7AFD-4387-9BC0-43ABEFEBC1AF}"/>
              </a:ext>
            </a:extLst>
          </p:cNvPr>
          <p:cNvSpPr>
            <a:spLocks noGrp="1"/>
          </p:cNvSpPr>
          <p:nvPr>
            <p:ph idx="1"/>
          </p:nvPr>
        </p:nvSpPr>
        <p:spPr>
          <a:xfrm>
            <a:off x="685800" y="838200"/>
            <a:ext cx="8229600" cy="5516562"/>
          </a:xfrm>
        </p:spPr>
        <p:txBody>
          <a:bodyPr>
            <a:normAutofit fontScale="92500" lnSpcReduction="10000"/>
          </a:bodyPr>
          <a:lstStyle/>
          <a:p>
            <a:pPr>
              <a:defRPr/>
            </a:pPr>
            <a:r>
              <a:rPr lang="en-US" sz="2400" b="1" dirty="0"/>
              <a:t>Callfire.com is a system used by many lodges. It is computer based “robocall” company. It is simple to use,</a:t>
            </a:r>
          </a:p>
          <a:p>
            <a:pPr>
              <a:defRPr/>
            </a:pPr>
            <a:endParaRPr lang="en-US" sz="1100" b="1" dirty="0"/>
          </a:p>
          <a:p>
            <a:pPr>
              <a:defRPr/>
            </a:pPr>
            <a:r>
              <a:rPr lang="en-US" sz="2400" b="1" dirty="0"/>
              <a:t>You basically call in to dedicated number to record a message, then uploading the message onto the broadcast through the website, then picking the list of numbers to call and sending it out. It can be done from a cell phone. At approximately .05 cents per number per minute it is very cost effective. It will play the message with a live answer, leave it on a answer machine. It will go to any number, and it call up to 1000, yes a thousand numbers in just a few minutes. It will also off the option to opt out, and tracks each call whether it was a live or machine answer, and where it went geographically. </a:t>
            </a:r>
            <a:br>
              <a:rPr lang="en-US" sz="2400" b="1" dirty="0"/>
            </a:br>
            <a:endParaRPr lang="en-US" sz="2400" b="1" dirty="0"/>
          </a:p>
          <a:p>
            <a:pPr>
              <a:defRPr/>
            </a:pPr>
            <a:r>
              <a:rPr lang="en-US" sz="2400" b="1" dirty="0"/>
              <a:t> It is so simple a caveman can do it. </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9D2B2-4B6B-4C1E-AB61-FC6479F080F0}"/>
              </a:ext>
            </a:extLst>
          </p:cNvPr>
          <p:cNvSpPr>
            <a:spLocks noGrp="1"/>
          </p:cNvSpPr>
          <p:nvPr>
            <p:ph type="title"/>
          </p:nvPr>
        </p:nvSpPr>
        <p:spPr>
          <a:xfrm>
            <a:off x="457200" y="76200"/>
            <a:ext cx="8229600" cy="792162"/>
          </a:xfrm>
        </p:spPr>
        <p:txBody>
          <a:bodyPr>
            <a:noAutofit/>
          </a:bodyPr>
          <a:lstStyle/>
          <a:p>
            <a:pPr>
              <a:defRPr/>
            </a:pPr>
            <a:r>
              <a:rPr lang="en-US" dirty="0"/>
              <a:t>Vehicles </a:t>
            </a:r>
          </a:p>
        </p:txBody>
      </p:sp>
      <p:sp>
        <p:nvSpPr>
          <p:cNvPr id="3" name="Content Placeholder 2">
            <a:extLst>
              <a:ext uri="{FF2B5EF4-FFF2-40B4-BE49-F238E27FC236}">
                <a16:creationId xmlns:a16="http://schemas.microsoft.com/office/drawing/2014/main" id="{5D70966C-D963-4002-824F-CC2D248B58A3}"/>
              </a:ext>
            </a:extLst>
          </p:cNvPr>
          <p:cNvSpPr>
            <a:spLocks noGrp="1"/>
          </p:cNvSpPr>
          <p:nvPr>
            <p:ph idx="1"/>
          </p:nvPr>
        </p:nvSpPr>
        <p:spPr>
          <a:xfrm>
            <a:off x="533400" y="762000"/>
            <a:ext cx="8305800" cy="5715000"/>
          </a:xfrm>
        </p:spPr>
        <p:txBody>
          <a:bodyPr>
            <a:normAutofit/>
          </a:bodyPr>
          <a:lstStyle/>
          <a:p>
            <a:pPr>
              <a:defRPr/>
            </a:pPr>
            <a:r>
              <a:rPr lang="en-US" sz="2400" dirty="0"/>
              <a:t>Lodge </a:t>
            </a:r>
            <a:r>
              <a:rPr lang="en-US" sz="2400" b="1" dirty="0"/>
              <a:t>Bulletin Boards. </a:t>
            </a:r>
            <a:r>
              <a:rPr lang="en-US" sz="2400" dirty="0"/>
              <a:t>An ever-changing and colorful bulletin board will quickly draw attention to itself.</a:t>
            </a:r>
          </a:p>
          <a:p>
            <a:pPr>
              <a:defRPr/>
            </a:pPr>
            <a:endParaRPr lang="en-US" sz="1400" dirty="0"/>
          </a:p>
          <a:p>
            <a:pPr>
              <a:defRPr/>
            </a:pPr>
            <a:r>
              <a:rPr lang="en-US" sz="2400" b="1" dirty="0"/>
              <a:t>Community Calendars. </a:t>
            </a:r>
            <a:r>
              <a:rPr lang="en-US" sz="2400" dirty="0"/>
              <a:t>Most radio and television stations have community calendars that accept announcements about meetings and activities from local organizations. </a:t>
            </a:r>
          </a:p>
          <a:p>
            <a:pPr>
              <a:defRPr/>
            </a:pPr>
            <a:endParaRPr lang="en-US" sz="1400" dirty="0"/>
          </a:p>
          <a:p>
            <a:pPr>
              <a:defRPr/>
            </a:pPr>
            <a:r>
              <a:rPr lang="en-US" sz="2400" dirty="0"/>
              <a:t>We must communicate with our members more professionally, more often and with greater appeal. </a:t>
            </a:r>
          </a:p>
          <a:p>
            <a:pPr>
              <a:defRPr/>
            </a:pPr>
            <a:endParaRPr lang="en-US" sz="1400" dirty="0"/>
          </a:p>
          <a:p>
            <a:pPr>
              <a:defRPr/>
            </a:pPr>
            <a:r>
              <a:rPr lang="en-US" sz="2400" b="1" dirty="0"/>
              <a:t>Web Sites. </a:t>
            </a:r>
            <a:r>
              <a:rPr lang="en-US" sz="2400" dirty="0"/>
              <a:t>A Lodge Web site offers information about your Lodge and its activities 24 hours a day, seven days a week. Your biggest challenge is keeping it updated and fresh.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1E776-7370-46ED-AFDA-6A7E9ACF1C33}"/>
              </a:ext>
            </a:extLst>
          </p:cNvPr>
          <p:cNvSpPr>
            <a:spLocks noGrp="1"/>
          </p:cNvSpPr>
          <p:nvPr>
            <p:ph type="title"/>
          </p:nvPr>
        </p:nvSpPr>
        <p:spPr>
          <a:xfrm>
            <a:off x="457200" y="152400"/>
            <a:ext cx="8229600" cy="792162"/>
          </a:xfrm>
        </p:spPr>
        <p:txBody>
          <a:bodyPr/>
          <a:lstStyle/>
          <a:p>
            <a:pPr>
              <a:defRPr/>
            </a:pPr>
            <a:r>
              <a:rPr lang="en-US" dirty="0"/>
              <a:t>Websites</a:t>
            </a:r>
          </a:p>
        </p:txBody>
      </p:sp>
      <p:sp>
        <p:nvSpPr>
          <p:cNvPr id="3" name="Content Placeholder 2">
            <a:extLst>
              <a:ext uri="{FF2B5EF4-FFF2-40B4-BE49-F238E27FC236}">
                <a16:creationId xmlns:a16="http://schemas.microsoft.com/office/drawing/2014/main" id="{77B2BA14-05DE-4B52-AF01-D32E4185FBC9}"/>
              </a:ext>
            </a:extLst>
          </p:cNvPr>
          <p:cNvSpPr>
            <a:spLocks noGrp="1"/>
          </p:cNvSpPr>
          <p:nvPr>
            <p:ph idx="1"/>
          </p:nvPr>
        </p:nvSpPr>
        <p:spPr>
          <a:xfrm>
            <a:off x="533400" y="1066800"/>
            <a:ext cx="8305800" cy="5181600"/>
          </a:xfrm>
        </p:spPr>
        <p:txBody>
          <a:bodyPr/>
          <a:lstStyle/>
          <a:p>
            <a:pPr>
              <a:defRPr/>
            </a:pPr>
            <a:r>
              <a:rPr lang="en-US" sz="2800" b="1" cap="all" dirty="0"/>
              <a:t>WEB SITE WEBMASTER'S HELP SYSTEM</a:t>
            </a:r>
          </a:p>
          <a:p>
            <a:pPr>
              <a:defRPr/>
            </a:pPr>
            <a:r>
              <a:rPr lang="en-US" sz="2800" dirty="0"/>
              <a:t>The most popular external communication method is the internet. Although you may intend a Lodge Web site for the information for your members only, the fact that it is on the internet makes it available to anyone at any time. The Grand Lodge has established guidelines for the creation of a websites for Florida Lodges that must be followed. </a:t>
            </a:r>
          </a:p>
          <a:p>
            <a:pPr>
              <a:defRPr/>
            </a:pPr>
            <a:r>
              <a:rPr lang="en-US" sz="2800" dirty="0"/>
              <a:t>These rules listed in the MLT Manual under communications.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74F30-A0ED-477B-9EA9-D94F375B8EA4}"/>
              </a:ext>
            </a:extLst>
          </p:cNvPr>
          <p:cNvSpPr>
            <a:spLocks noGrp="1"/>
          </p:cNvSpPr>
          <p:nvPr>
            <p:ph type="title"/>
          </p:nvPr>
        </p:nvSpPr>
        <p:spPr>
          <a:xfrm>
            <a:off x="457200" y="0"/>
            <a:ext cx="8229600" cy="990600"/>
          </a:xfrm>
        </p:spPr>
        <p:txBody>
          <a:bodyPr>
            <a:normAutofit/>
          </a:bodyPr>
          <a:lstStyle/>
          <a:p>
            <a:pPr>
              <a:defRPr/>
            </a:pPr>
            <a:r>
              <a:rPr lang="en-US" dirty="0"/>
              <a:t>Social Media</a:t>
            </a:r>
          </a:p>
        </p:txBody>
      </p:sp>
      <p:sp>
        <p:nvSpPr>
          <p:cNvPr id="3" name="Content Placeholder 2">
            <a:extLst>
              <a:ext uri="{FF2B5EF4-FFF2-40B4-BE49-F238E27FC236}">
                <a16:creationId xmlns:a16="http://schemas.microsoft.com/office/drawing/2014/main" id="{28F32AC3-9796-44D2-964F-BD265C4DBE70}"/>
              </a:ext>
            </a:extLst>
          </p:cNvPr>
          <p:cNvSpPr>
            <a:spLocks noGrp="1"/>
          </p:cNvSpPr>
          <p:nvPr>
            <p:ph idx="1"/>
          </p:nvPr>
        </p:nvSpPr>
        <p:spPr>
          <a:xfrm>
            <a:off x="457200" y="1265238"/>
            <a:ext cx="8305800" cy="5029200"/>
          </a:xfrm>
        </p:spPr>
        <p:txBody>
          <a:bodyPr>
            <a:normAutofit fontScale="92500" lnSpcReduction="10000"/>
          </a:bodyPr>
          <a:lstStyle/>
          <a:p>
            <a:pPr>
              <a:defRPr/>
            </a:pPr>
            <a:r>
              <a:rPr lang="en-US" dirty="0"/>
              <a:t>There are many other social media  platforms that can be utilized today.</a:t>
            </a:r>
          </a:p>
          <a:p>
            <a:pPr>
              <a:defRPr/>
            </a:pPr>
            <a:r>
              <a:rPr lang="en-US" dirty="0"/>
              <a:t>Facebook-  Lodge, Brothers, Events &amp; Functions, Groups  </a:t>
            </a:r>
          </a:p>
          <a:p>
            <a:pPr>
              <a:defRPr/>
            </a:pPr>
            <a:r>
              <a:rPr lang="en-US" dirty="0"/>
              <a:t>Twitter- Person to Person </a:t>
            </a:r>
          </a:p>
          <a:p>
            <a:pPr>
              <a:defRPr/>
            </a:pPr>
            <a:r>
              <a:rPr lang="en-US" dirty="0"/>
              <a:t>Instagram-Person to Person and Photos</a:t>
            </a:r>
          </a:p>
          <a:p>
            <a:pPr>
              <a:buFont typeface="Arial" pitchFamily="34" charset="0"/>
              <a:buNone/>
              <a:defRPr/>
            </a:pPr>
            <a:r>
              <a:rPr lang="en-US" i="1" dirty="0"/>
              <a:t> </a:t>
            </a:r>
          </a:p>
          <a:p>
            <a:pPr>
              <a:buFont typeface="Arial" pitchFamily="34" charset="0"/>
              <a:buNone/>
              <a:defRPr/>
            </a:pPr>
            <a:r>
              <a:rPr lang="en-US" i="1" dirty="0"/>
              <a:t>Remember the obligations, rules, regulations and your Masonic deportment still apply to the internet and social media. </a:t>
            </a:r>
            <a:endParaRPr lang="en-US" dirty="0"/>
          </a:p>
          <a:p>
            <a:pPr>
              <a:buFont typeface="Arial" pitchFamily="34" charset="0"/>
              <a:buNone/>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cap="none" dirty="0"/>
              <a:t>Questions Or Suggestions?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88B5A-2E53-4624-BD40-0D11E67F62C9}"/>
              </a:ext>
            </a:extLst>
          </p:cNvPr>
          <p:cNvSpPr>
            <a:spLocks noGrp="1"/>
          </p:cNvSpPr>
          <p:nvPr>
            <p:ph type="title"/>
          </p:nvPr>
        </p:nvSpPr>
        <p:spPr>
          <a:xfrm>
            <a:off x="457200" y="274638"/>
            <a:ext cx="8229600" cy="792162"/>
          </a:xfrm>
        </p:spPr>
        <p:txBody>
          <a:bodyPr/>
          <a:lstStyle/>
          <a:p>
            <a:pPr>
              <a:defRPr/>
            </a:pPr>
            <a:r>
              <a:rPr lang="en-US" dirty="0"/>
              <a:t>Communication</a:t>
            </a:r>
          </a:p>
        </p:txBody>
      </p:sp>
      <p:sp>
        <p:nvSpPr>
          <p:cNvPr id="3" name="Content Placeholder 2">
            <a:extLst>
              <a:ext uri="{FF2B5EF4-FFF2-40B4-BE49-F238E27FC236}">
                <a16:creationId xmlns:a16="http://schemas.microsoft.com/office/drawing/2014/main" id="{5BDE4D96-E89C-4C89-A639-1A6FC13657F2}"/>
              </a:ext>
            </a:extLst>
          </p:cNvPr>
          <p:cNvSpPr>
            <a:spLocks noGrp="1"/>
          </p:cNvSpPr>
          <p:nvPr>
            <p:ph idx="1"/>
          </p:nvPr>
        </p:nvSpPr>
        <p:spPr>
          <a:xfrm>
            <a:off x="457200" y="1066800"/>
            <a:ext cx="8229600" cy="5562600"/>
          </a:xfrm>
        </p:spPr>
        <p:txBody>
          <a:bodyPr/>
          <a:lstStyle/>
          <a:p>
            <a:pPr>
              <a:defRPr/>
            </a:pPr>
            <a:r>
              <a:rPr lang="en-US" dirty="0"/>
              <a:t>During the year that you will be the  Worshipful Master of your Lodge, you will want to see members who are active and attending activities, as well as an influx of new members who will provide long-term stability for your Lodge. </a:t>
            </a:r>
          </a:p>
          <a:p>
            <a:pPr>
              <a:defRPr/>
            </a:pPr>
            <a:r>
              <a:rPr lang="en-US" dirty="0"/>
              <a:t>Each section in this manual provides a piece to that puzzle. This presentation  offers a very large and important piece of that puzzle . . . Communication.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63DE7-2A32-4573-AA87-4884018D36D8}"/>
              </a:ext>
            </a:extLst>
          </p:cNvPr>
          <p:cNvSpPr>
            <a:spLocks noGrp="1"/>
          </p:cNvSpPr>
          <p:nvPr>
            <p:ph type="title"/>
          </p:nvPr>
        </p:nvSpPr>
        <p:spPr>
          <a:xfrm>
            <a:off x="304801" y="76200"/>
            <a:ext cx="8534400" cy="999067"/>
          </a:xfrm>
        </p:spPr>
        <p:txBody>
          <a:bodyPr/>
          <a:lstStyle/>
          <a:p>
            <a:pPr>
              <a:defRPr/>
            </a:pPr>
            <a:r>
              <a:rPr lang="en-US" dirty="0"/>
              <a:t>Communication</a:t>
            </a:r>
          </a:p>
        </p:txBody>
      </p:sp>
      <p:sp>
        <p:nvSpPr>
          <p:cNvPr id="3" name="Content Placeholder 2">
            <a:extLst>
              <a:ext uri="{FF2B5EF4-FFF2-40B4-BE49-F238E27FC236}">
                <a16:creationId xmlns:a16="http://schemas.microsoft.com/office/drawing/2014/main" id="{4F9A2A7E-DB3B-4F73-A14A-1A7F28367FA5}"/>
              </a:ext>
            </a:extLst>
          </p:cNvPr>
          <p:cNvSpPr>
            <a:spLocks noGrp="1"/>
          </p:cNvSpPr>
          <p:nvPr>
            <p:ph idx="1"/>
          </p:nvPr>
        </p:nvSpPr>
        <p:spPr>
          <a:xfrm>
            <a:off x="457200" y="1143000"/>
            <a:ext cx="8229600" cy="4953000"/>
          </a:xfrm>
        </p:spPr>
        <p:txBody>
          <a:bodyPr>
            <a:normAutofit/>
          </a:bodyPr>
          <a:lstStyle/>
          <a:p>
            <a:pPr>
              <a:defRPr/>
            </a:pPr>
            <a:r>
              <a:rPr lang="en-US" sz="2800" dirty="0"/>
              <a:t>You will have two different audiences you need to keep informed: </a:t>
            </a:r>
          </a:p>
          <a:p>
            <a:pPr>
              <a:defRPr/>
            </a:pPr>
            <a:r>
              <a:rPr lang="en-US" sz="2800" dirty="0"/>
              <a:t>An internal audience, consisting of your members, and an external audience, everyone else. </a:t>
            </a:r>
          </a:p>
          <a:p>
            <a:pPr>
              <a:defRPr/>
            </a:pPr>
            <a:endParaRPr lang="en-US" sz="2800" dirty="0"/>
          </a:p>
          <a:p>
            <a:pPr>
              <a:defRPr/>
            </a:pPr>
            <a:r>
              <a:rPr lang="en-US" sz="2800" dirty="0"/>
              <a:t>The advantages presented by promoting your Lodge and its activities are numerous and beneficial.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18C43-5141-4D84-AA91-854B5A790975}"/>
              </a:ext>
            </a:extLst>
          </p:cNvPr>
          <p:cNvSpPr>
            <a:spLocks noGrp="1"/>
          </p:cNvSpPr>
          <p:nvPr>
            <p:ph type="title"/>
          </p:nvPr>
        </p:nvSpPr>
        <p:spPr>
          <a:xfrm>
            <a:off x="457200" y="152400"/>
            <a:ext cx="8229600" cy="838200"/>
          </a:xfrm>
        </p:spPr>
        <p:txBody>
          <a:bodyPr>
            <a:noAutofit/>
          </a:bodyPr>
          <a:lstStyle/>
          <a:p>
            <a:pPr>
              <a:defRPr/>
            </a:pPr>
            <a:r>
              <a:rPr lang="en-US" dirty="0"/>
              <a:t>Internal </a:t>
            </a:r>
          </a:p>
        </p:txBody>
      </p:sp>
      <p:sp>
        <p:nvSpPr>
          <p:cNvPr id="3" name="Content Placeholder 2">
            <a:extLst>
              <a:ext uri="{FF2B5EF4-FFF2-40B4-BE49-F238E27FC236}">
                <a16:creationId xmlns:a16="http://schemas.microsoft.com/office/drawing/2014/main" id="{CA7CF9BB-4AE3-43C4-A679-83DD9D2C8A1E}"/>
              </a:ext>
            </a:extLst>
          </p:cNvPr>
          <p:cNvSpPr>
            <a:spLocks noGrp="1"/>
          </p:cNvSpPr>
          <p:nvPr>
            <p:ph idx="1"/>
          </p:nvPr>
        </p:nvSpPr>
        <p:spPr>
          <a:xfrm>
            <a:off x="457200" y="1066800"/>
            <a:ext cx="8229600" cy="5241925"/>
          </a:xfrm>
        </p:spPr>
        <p:txBody>
          <a:bodyPr>
            <a:normAutofit lnSpcReduction="10000"/>
          </a:bodyPr>
          <a:lstStyle/>
          <a:p>
            <a:pPr>
              <a:defRPr/>
            </a:pPr>
            <a:r>
              <a:rPr lang="en-US" sz="2800" dirty="0"/>
              <a:t>Internal communication will:</a:t>
            </a:r>
          </a:p>
          <a:p>
            <a:pPr>
              <a:defRPr/>
            </a:pPr>
            <a:r>
              <a:rPr lang="en-US" sz="2800" dirty="0"/>
              <a:t>Keep your members informed about what their Lodge is doing.</a:t>
            </a:r>
          </a:p>
          <a:p>
            <a:pPr>
              <a:defRPr/>
            </a:pPr>
            <a:r>
              <a:rPr lang="en-US" sz="2800" dirty="0"/>
              <a:t>Encourage members to attend activities because they will know when they will occur and what will happen at them.</a:t>
            </a:r>
          </a:p>
          <a:p>
            <a:pPr>
              <a:defRPr/>
            </a:pPr>
            <a:r>
              <a:rPr lang="en-US" sz="2800" dirty="0"/>
              <a:t>Give members pride in their Lodge because of increased awareness of its many activities in the community.</a:t>
            </a:r>
          </a:p>
          <a:p>
            <a:pPr>
              <a:defRPr/>
            </a:pPr>
            <a:r>
              <a:rPr lang="en-US" sz="2800" dirty="0"/>
              <a:t>Create pride in members who are recognized in your communications.</a:t>
            </a:r>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CBC94-0607-40FD-9A18-358F57882DF0}"/>
              </a:ext>
            </a:extLst>
          </p:cNvPr>
          <p:cNvSpPr>
            <a:spLocks noGrp="1"/>
          </p:cNvSpPr>
          <p:nvPr>
            <p:ph type="title"/>
          </p:nvPr>
        </p:nvSpPr>
        <p:spPr>
          <a:xfrm>
            <a:off x="457200" y="76200"/>
            <a:ext cx="8229600" cy="1020762"/>
          </a:xfrm>
        </p:spPr>
        <p:txBody>
          <a:bodyPr>
            <a:normAutofit/>
          </a:bodyPr>
          <a:lstStyle/>
          <a:p>
            <a:pPr>
              <a:defRPr/>
            </a:pPr>
            <a:r>
              <a:rPr lang="en-US" dirty="0"/>
              <a:t>External </a:t>
            </a:r>
          </a:p>
        </p:txBody>
      </p:sp>
      <p:sp>
        <p:nvSpPr>
          <p:cNvPr id="3" name="Content Placeholder 2">
            <a:extLst>
              <a:ext uri="{FF2B5EF4-FFF2-40B4-BE49-F238E27FC236}">
                <a16:creationId xmlns:a16="http://schemas.microsoft.com/office/drawing/2014/main" id="{F16A0AB9-04DC-4F27-B252-E3C63E7DE70C}"/>
              </a:ext>
            </a:extLst>
          </p:cNvPr>
          <p:cNvSpPr>
            <a:spLocks noGrp="1"/>
          </p:cNvSpPr>
          <p:nvPr>
            <p:ph idx="1"/>
          </p:nvPr>
        </p:nvSpPr>
        <p:spPr>
          <a:xfrm>
            <a:off x="457200" y="1219200"/>
            <a:ext cx="8229600" cy="4937125"/>
          </a:xfrm>
        </p:spPr>
        <p:txBody>
          <a:bodyPr/>
          <a:lstStyle/>
          <a:p>
            <a:pPr>
              <a:defRPr/>
            </a:pPr>
            <a:r>
              <a:rPr lang="en-US" sz="2800" dirty="0"/>
              <a:t>External communication will:</a:t>
            </a:r>
          </a:p>
          <a:p>
            <a:pPr>
              <a:defRPr/>
            </a:pPr>
            <a:r>
              <a:rPr lang="en-US" sz="2800" dirty="0"/>
              <a:t>Educate the public about Masonry, who we  are and what we stand for.</a:t>
            </a:r>
          </a:p>
          <a:p>
            <a:pPr>
              <a:defRPr/>
            </a:pPr>
            <a:r>
              <a:rPr lang="en-US" sz="2800" dirty="0"/>
              <a:t>Interest men in joining your Lodge because of what they’ve learned about our Craft from your promotion.</a:t>
            </a:r>
          </a:p>
          <a:p>
            <a:pPr>
              <a:defRPr/>
            </a:pPr>
            <a:r>
              <a:rPr lang="en-US" sz="2800" dirty="0"/>
              <a:t>Elevate the prestige of your Lodge, your members and our Craft in your community as your involvement, and supporting promotion, increases.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30F72-F211-49B1-BE8F-ABCAA3398624}"/>
              </a:ext>
            </a:extLst>
          </p:cNvPr>
          <p:cNvSpPr>
            <a:spLocks noGrp="1"/>
          </p:cNvSpPr>
          <p:nvPr>
            <p:ph type="title"/>
          </p:nvPr>
        </p:nvSpPr>
        <p:spPr>
          <a:xfrm>
            <a:off x="457200" y="152400"/>
            <a:ext cx="8229600" cy="792162"/>
          </a:xfrm>
        </p:spPr>
        <p:txBody>
          <a:bodyPr/>
          <a:lstStyle/>
          <a:p>
            <a:pPr>
              <a:defRPr/>
            </a:pPr>
            <a:r>
              <a:rPr lang="en-US" dirty="0"/>
              <a:t>Perception</a:t>
            </a:r>
          </a:p>
        </p:txBody>
      </p:sp>
      <p:sp>
        <p:nvSpPr>
          <p:cNvPr id="3" name="Content Placeholder 2">
            <a:extLst>
              <a:ext uri="{FF2B5EF4-FFF2-40B4-BE49-F238E27FC236}">
                <a16:creationId xmlns:a16="http://schemas.microsoft.com/office/drawing/2014/main" id="{30597F43-329D-4310-B3B8-1FBB491D7FEE}"/>
              </a:ext>
            </a:extLst>
          </p:cNvPr>
          <p:cNvSpPr>
            <a:spLocks noGrp="1"/>
          </p:cNvSpPr>
          <p:nvPr>
            <p:ph idx="1"/>
          </p:nvPr>
        </p:nvSpPr>
        <p:spPr>
          <a:xfrm>
            <a:off x="152400" y="1066800"/>
            <a:ext cx="8763000" cy="5516563"/>
          </a:xfrm>
        </p:spPr>
        <p:txBody>
          <a:bodyPr/>
          <a:lstStyle/>
          <a:p>
            <a:pPr marL="0" indent="0">
              <a:buNone/>
              <a:defRPr/>
            </a:pPr>
            <a:r>
              <a:rPr lang="en-US" sz="2400" dirty="0"/>
              <a:t>How does the public perceive your Lodge and the Masons in your community? How do your own Lodge members perceive your Lodge?</a:t>
            </a:r>
          </a:p>
          <a:p>
            <a:pPr>
              <a:defRPr/>
            </a:pPr>
            <a:endParaRPr lang="en-US" sz="1600" dirty="0"/>
          </a:p>
          <a:p>
            <a:pPr>
              <a:defRPr/>
            </a:pPr>
            <a:r>
              <a:rPr lang="en-US" sz="2800" dirty="0"/>
              <a:t> </a:t>
            </a:r>
            <a:r>
              <a:rPr lang="en-US" sz="2400" dirty="0"/>
              <a:t>The sad truth is that few Lodges engage in any kind of communication, whether external or internal, which contributes to a lack of understanding about Masonry and declining membership. </a:t>
            </a:r>
          </a:p>
          <a:p>
            <a:pPr>
              <a:defRPr/>
            </a:pPr>
            <a:r>
              <a:rPr lang="en-US" sz="2400" dirty="0"/>
              <a:t>The result is the lack of </a:t>
            </a:r>
            <a:r>
              <a:rPr lang="en-US" sz="2400" u="sng" dirty="0"/>
              <a:t>ANY</a:t>
            </a:r>
            <a:r>
              <a:rPr lang="en-US" sz="2400" dirty="0"/>
              <a:t> perception, or at the very least a any positive perception, about Freemasonry, and little or no communication from their Lodge leaves your brothers questioning why they pay their dues.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01385-517D-46AC-9B7A-FCC15904F6AE}"/>
              </a:ext>
            </a:extLst>
          </p:cNvPr>
          <p:cNvSpPr>
            <a:spLocks noGrp="1"/>
          </p:cNvSpPr>
          <p:nvPr>
            <p:ph type="title"/>
          </p:nvPr>
        </p:nvSpPr>
        <p:spPr>
          <a:xfrm>
            <a:off x="457200" y="152400"/>
            <a:ext cx="8229600" cy="792162"/>
          </a:xfrm>
        </p:spPr>
        <p:txBody>
          <a:bodyPr>
            <a:noAutofit/>
          </a:bodyPr>
          <a:lstStyle/>
          <a:p>
            <a:pPr>
              <a:defRPr/>
            </a:pPr>
            <a:r>
              <a:rPr lang="en-US" dirty="0"/>
              <a:t>Perception, cont.</a:t>
            </a:r>
          </a:p>
        </p:txBody>
      </p:sp>
      <p:sp>
        <p:nvSpPr>
          <p:cNvPr id="3" name="Content Placeholder 2">
            <a:extLst>
              <a:ext uri="{FF2B5EF4-FFF2-40B4-BE49-F238E27FC236}">
                <a16:creationId xmlns:a16="http://schemas.microsoft.com/office/drawing/2014/main" id="{43445ED4-9B8F-4AD3-82FF-53F9FF22FE54}"/>
              </a:ext>
            </a:extLst>
          </p:cNvPr>
          <p:cNvSpPr>
            <a:spLocks noGrp="1"/>
          </p:cNvSpPr>
          <p:nvPr>
            <p:ph idx="1"/>
          </p:nvPr>
        </p:nvSpPr>
        <p:spPr>
          <a:xfrm>
            <a:off x="609600" y="1066800"/>
            <a:ext cx="8229600" cy="5638800"/>
          </a:xfrm>
        </p:spPr>
        <p:txBody>
          <a:bodyPr>
            <a:normAutofit/>
          </a:bodyPr>
          <a:lstStyle/>
          <a:p>
            <a:pPr marL="0" indent="0">
              <a:buNone/>
              <a:defRPr/>
            </a:pPr>
            <a:r>
              <a:rPr lang="en-US" sz="2900" dirty="0"/>
              <a:t>Perception becomes reality for our members and the public. In the absence of communication from your Lodge, they don’t know any more than what they’ve heard from unofficial sources or what they conjure up themselves. The lack of communication with inactive members may cause them to view your Lodge as not caring, not relevant. It makes them question why they remain members. This gap of understanding about who Masons are and what your Lodge does is directly attributable to the lack of communication from your Lodge.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C16F1-A7D3-4638-A90E-307C9FCD8518}"/>
              </a:ext>
            </a:extLst>
          </p:cNvPr>
          <p:cNvSpPr>
            <a:spLocks noGrp="1"/>
          </p:cNvSpPr>
          <p:nvPr>
            <p:ph type="title"/>
          </p:nvPr>
        </p:nvSpPr>
        <p:spPr>
          <a:xfrm>
            <a:off x="88900" y="1"/>
            <a:ext cx="9055100" cy="1371599"/>
          </a:xfrm>
        </p:spPr>
        <p:txBody>
          <a:bodyPr>
            <a:normAutofit fontScale="90000"/>
          </a:bodyPr>
          <a:lstStyle/>
          <a:p>
            <a:pPr>
              <a:defRPr/>
            </a:pPr>
            <a:r>
              <a:rPr lang="en-US" dirty="0"/>
              <a:t>External Communication</a:t>
            </a:r>
            <a:br>
              <a:rPr lang="en-US" dirty="0"/>
            </a:br>
            <a:r>
              <a:rPr lang="en-US" dirty="0"/>
              <a:t>(Informal)</a:t>
            </a:r>
          </a:p>
        </p:txBody>
      </p:sp>
      <p:sp>
        <p:nvSpPr>
          <p:cNvPr id="3" name="Content Placeholder 2">
            <a:extLst>
              <a:ext uri="{FF2B5EF4-FFF2-40B4-BE49-F238E27FC236}">
                <a16:creationId xmlns:a16="http://schemas.microsoft.com/office/drawing/2014/main" id="{6D3FF911-81C7-4780-A795-8F318898C628}"/>
              </a:ext>
            </a:extLst>
          </p:cNvPr>
          <p:cNvSpPr>
            <a:spLocks noGrp="1"/>
          </p:cNvSpPr>
          <p:nvPr>
            <p:ph idx="1"/>
          </p:nvPr>
        </p:nvSpPr>
        <p:spPr>
          <a:xfrm>
            <a:off x="457200" y="1371600"/>
            <a:ext cx="8229600" cy="5181600"/>
          </a:xfrm>
        </p:spPr>
        <p:txBody>
          <a:bodyPr>
            <a:normAutofit/>
          </a:bodyPr>
          <a:lstStyle/>
          <a:p>
            <a:pPr>
              <a:defRPr/>
            </a:pPr>
            <a:r>
              <a:rPr lang="en-US" sz="2800" dirty="0"/>
              <a:t>Informal communication includes ordinary or casual methods that are known to us that lack ceremony. They are generally simple and easy to do, but of equal importance.</a:t>
            </a:r>
          </a:p>
          <a:p>
            <a:pPr>
              <a:defRPr/>
            </a:pPr>
            <a:r>
              <a:rPr lang="en-US" sz="2800" dirty="0"/>
              <a:t>Road Signs at entrance to town</a:t>
            </a:r>
          </a:p>
          <a:p>
            <a:pPr>
              <a:defRPr/>
            </a:pPr>
            <a:r>
              <a:rPr lang="en-US" sz="2800" dirty="0"/>
              <a:t>Masonic Pins, Rings, Hats, Car Emblems</a:t>
            </a:r>
          </a:p>
          <a:p>
            <a:pPr>
              <a:defRPr/>
            </a:pPr>
            <a:r>
              <a:rPr lang="en-US" sz="2800" dirty="0"/>
              <a:t>Informal external communication may prompt others to ask you about Freemasonry, or when you mention that you are a member. Talk openly about our fraternity. Others can’t ignore your outward passion for our Craft.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BDBD1-F5DE-4F61-9E67-A51E36215A5C}"/>
              </a:ext>
            </a:extLst>
          </p:cNvPr>
          <p:cNvSpPr>
            <a:spLocks noGrp="1"/>
          </p:cNvSpPr>
          <p:nvPr>
            <p:ph type="title"/>
          </p:nvPr>
        </p:nvSpPr>
        <p:spPr>
          <a:xfrm>
            <a:off x="304801" y="0"/>
            <a:ext cx="8534400" cy="1456267"/>
          </a:xfrm>
        </p:spPr>
        <p:txBody>
          <a:bodyPr/>
          <a:lstStyle/>
          <a:p>
            <a:pPr>
              <a:defRPr/>
            </a:pPr>
            <a:r>
              <a:rPr lang="en-US" dirty="0"/>
              <a:t>External Communication</a:t>
            </a:r>
            <a:br>
              <a:rPr lang="en-US" dirty="0"/>
            </a:br>
            <a:r>
              <a:rPr lang="en-US" dirty="0"/>
              <a:t>(Formal)</a:t>
            </a:r>
          </a:p>
        </p:txBody>
      </p:sp>
      <p:sp>
        <p:nvSpPr>
          <p:cNvPr id="3" name="Content Placeholder 2">
            <a:extLst>
              <a:ext uri="{FF2B5EF4-FFF2-40B4-BE49-F238E27FC236}">
                <a16:creationId xmlns:a16="http://schemas.microsoft.com/office/drawing/2014/main" id="{085414F2-8A43-4DCA-9C68-9249458937C8}"/>
              </a:ext>
            </a:extLst>
          </p:cNvPr>
          <p:cNvSpPr>
            <a:spLocks noGrp="1"/>
          </p:cNvSpPr>
          <p:nvPr>
            <p:ph idx="1"/>
          </p:nvPr>
        </p:nvSpPr>
        <p:spPr>
          <a:xfrm>
            <a:off x="533400" y="1295400"/>
            <a:ext cx="8001000" cy="5334000"/>
          </a:xfrm>
        </p:spPr>
        <p:txBody>
          <a:bodyPr/>
          <a:lstStyle/>
          <a:p>
            <a:pPr>
              <a:defRPr/>
            </a:pPr>
            <a:r>
              <a:rPr lang="en-US" sz="2400" dirty="0"/>
              <a:t>Formal external communication involves more planning, member involvement and sometimes a financial and time commitment to utilize more conventional external methods of communication. An obvious example is the news media in your community; your local newspaper, and radio and television stations.</a:t>
            </a:r>
          </a:p>
          <a:p>
            <a:pPr>
              <a:defRPr/>
            </a:pPr>
            <a:r>
              <a:rPr lang="en-US" sz="2400" dirty="0"/>
              <a:t>In addition, a well-written press release can provide a vehicle for getting the word out about Masonry in your town. For instance, prepare a news release about community service activities and special events at your Lodge. The less editing that is required of your news release increases its likelihood to be used.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846</TotalTime>
  <Words>1312</Words>
  <Application>Microsoft Office PowerPoint</Application>
  <PresentationFormat>On-screen Show (4:3)</PresentationFormat>
  <Paragraphs>84</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 Antiqua</vt:lpstr>
      <vt:lpstr>Calibri</vt:lpstr>
      <vt:lpstr>Lucida Sans</vt:lpstr>
      <vt:lpstr>Wingdings 2</vt:lpstr>
      <vt:lpstr>Celestial</vt:lpstr>
      <vt:lpstr>Masonic Leadership Training</vt:lpstr>
      <vt:lpstr>Communication</vt:lpstr>
      <vt:lpstr>Communication</vt:lpstr>
      <vt:lpstr>Internal </vt:lpstr>
      <vt:lpstr>External </vt:lpstr>
      <vt:lpstr>Perception</vt:lpstr>
      <vt:lpstr>Perception, cont.</vt:lpstr>
      <vt:lpstr>External Communication (Informal)</vt:lpstr>
      <vt:lpstr>External Communication (Formal)</vt:lpstr>
      <vt:lpstr>External (Forms)</vt:lpstr>
      <vt:lpstr>Internal Communication</vt:lpstr>
      <vt:lpstr>Communication Vehicles</vt:lpstr>
      <vt:lpstr>Communication Vehicles</vt:lpstr>
      <vt:lpstr>“callfire”</vt:lpstr>
      <vt:lpstr>Vehicles </vt:lpstr>
      <vt:lpstr>Websites</vt:lpstr>
      <vt:lpstr>Social Media</vt:lpstr>
      <vt:lpstr>Questions Or Suggestions?</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Jay Cebollero</cp:lastModifiedBy>
  <cp:revision>105</cp:revision>
  <dcterms:created xsi:type="dcterms:W3CDTF">2010-08-18T20:46:56Z</dcterms:created>
  <dcterms:modified xsi:type="dcterms:W3CDTF">2020-06-03T15:13:07Z</dcterms:modified>
</cp:coreProperties>
</file>