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2"/>
  </p:notesMasterIdLst>
  <p:sldIdLst>
    <p:sldId id="257" r:id="rId2"/>
    <p:sldId id="273" r:id="rId3"/>
    <p:sldId id="314" r:id="rId4"/>
    <p:sldId id="315" r:id="rId5"/>
    <p:sldId id="281" r:id="rId6"/>
    <p:sldId id="298" r:id="rId7"/>
    <p:sldId id="316" r:id="rId8"/>
    <p:sldId id="317" r:id="rId9"/>
    <p:sldId id="318" r:id="rId10"/>
    <p:sldId id="319" r:id="rId11"/>
    <p:sldId id="325" r:id="rId12"/>
    <p:sldId id="320" r:id="rId13"/>
    <p:sldId id="321" r:id="rId14"/>
    <p:sldId id="324" r:id="rId15"/>
    <p:sldId id="323" r:id="rId16"/>
    <p:sldId id="288" r:id="rId17"/>
    <p:sldId id="289" r:id="rId18"/>
    <p:sldId id="290" r:id="rId19"/>
    <p:sldId id="326" r:id="rId20"/>
    <p:sldId id="44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574" autoAdjust="0"/>
  </p:normalViewPr>
  <p:slideViewPr>
    <p:cSldViewPr>
      <p:cViewPr>
        <p:scale>
          <a:sx n="60" d="100"/>
          <a:sy n="60" d="100"/>
        </p:scale>
        <p:origin x="163" y="619"/>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53887ED2-526C-434F-844D-75A93E459464}"/>
    <pc:docChg chg="custSel addSld modSld">
      <pc:chgData name="Jay Cebollero" userId="d39327243fa7a1e7" providerId="LiveId" clId="{53887ED2-526C-434F-844D-75A93E459464}" dt="2020-06-03T15:21:38.007" v="238" actId="115"/>
      <pc:docMkLst>
        <pc:docMk/>
      </pc:docMkLst>
      <pc:sldChg chg="modSp mod">
        <pc:chgData name="Jay Cebollero" userId="d39327243fa7a1e7" providerId="LiveId" clId="{53887ED2-526C-434F-844D-75A93E459464}" dt="2020-06-03T15:05:52.770" v="9"/>
        <pc:sldMkLst>
          <pc:docMk/>
          <pc:sldMk cId="0" sldId="257"/>
        </pc:sldMkLst>
        <pc:spChg chg="mod">
          <ac:chgData name="Jay Cebollero" userId="d39327243fa7a1e7" providerId="LiveId" clId="{53887ED2-526C-434F-844D-75A93E459464}" dt="2020-06-03T15:05:35.846" v="6" actId="255"/>
          <ac:spMkLst>
            <pc:docMk/>
            <pc:sldMk cId="0" sldId="257"/>
            <ac:spMk id="2" creationId="{00000000-0000-0000-0000-000000000000}"/>
          </ac:spMkLst>
        </pc:spChg>
        <pc:spChg chg="mod">
          <ac:chgData name="Jay Cebollero" userId="d39327243fa7a1e7" providerId="LiveId" clId="{53887ED2-526C-434F-844D-75A93E459464}" dt="2020-06-03T15:05:52.770" v="9"/>
          <ac:spMkLst>
            <pc:docMk/>
            <pc:sldMk cId="0" sldId="257"/>
            <ac:spMk id="3" creationId="{00000000-0000-0000-0000-000000000000}"/>
          </ac:spMkLst>
        </pc:spChg>
      </pc:sldChg>
      <pc:sldChg chg="modSp mod">
        <pc:chgData name="Jay Cebollero" userId="d39327243fa7a1e7" providerId="LiveId" clId="{53887ED2-526C-434F-844D-75A93E459464}" dt="2020-06-03T15:08:30.346" v="74" actId="115"/>
        <pc:sldMkLst>
          <pc:docMk/>
          <pc:sldMk cId="0" sldId="281"/>
        </pc:sldMkLst>
        <pc:spChg chg="mod">
          <ac:chgData name="Jay Cebollero" userId="d39327243fa7a1e7" providerId="LiveId" clId="{53887ED2-526C-434F-844D-75A93E459464}" dt="2020-06-03T15:08:30.346" v="74" actId="115"/>
          <ac:spMkLst>
            <pc:docMk/>
            <pc:sldMk cId="0" sldId="281"/>
            <ac:spMk id="4" creationId="{00000000-0000-0000-0000-000000000000}"/>
          </ac:spMkLst>
        </pc:spChg>
      </pc:sldChg>
      <pc:sldChg chg="modSp mod">
        <pc:chgData name="Jay Cebollero" userId="d39327243fa7a1e7" providerId="LiveId" clId="{53887ED2-526C-434F-844D-75A93E459464}" dt="2020-06-03T15:11:45.121" v="156" actId="14100"/>
        <pc:sldMkLst>
          <pc:docMk/>
          <pc:sldMk cId="0" sldId="288"/>
        </pc:sldMkLst>
        <pc:spChg chg="mod">
          <ac:chgData name="Jay Cebollero" userId="d39327243fa7a1e7" providerId="LiveId" clId="{53887ED2-526C-434F-844D-75A93E459464}" dt="2020-06-03T15:11:09.776" v="138" actId="115"/>
          <ac:spMkLst>
            <pc:docMk/>
            <pc:sldMk cId="0" sldId="288"/>
            <ac:spMk id="4" creationId="{00000000-0000-0000-0000-000000000000}"/>
          </ac:spMkLst>
        </pc:spChg>
        <pc:picChg chg="mod">
          <ac:chgData name="Jay Cebollero" userId="d39327243fa7a1e7" providerId="LiveId" clId="{53887ED2-526C-434F-844D-75A93E459464}" dt="2020-06-03T15:11:45.121" v="156" actId="14100"/>
          <ac:picMkLst>
            <pc:docMk/>
            <pc:sldMk cId="0" sldId="288"/>
            <ac:picMk id="8" creationId="{6CF804FF-E1EC-4AEE-A06D-3334633D9123}"/>
          </ac:picMkLst>
        </pc:picChg>
      </pc:sldChg>
      <pc:sldChg chg="modSp mod">
        <pc:chgData name="Jay Cebollero" userId="d39327243fa7a1e7" providerId="LiveId" clId="{53887ED2-526C-434F-844D-75A93E459464}" dt="2020-06-03T15:12:10.174" v="197" actId="1038"/>
        <pc:sldMkLst>
          <pc:docMk/>
          <pc:sldMk cId="0" sldId="289"/>
        </pc:sldMkLst>
        <pc:spChg chg="mod">
          <ac:chgData name="Jay Cebollero" userId="d39327243fa7a1e7" providerId="LiveId" clId="{53887ED2-526C-434F-844D-75A93E459464}" dt="2020-06-03T15:11:55.112" v="162" actId="115"/>
          <ac:spMkLst>
            <pc:docMk/>
            <pc:sldMk cId="0" sldId="289"/>
            <ac:spMk id="4" creationId="{00000000-0000-0000-0000-000000000000}"/>
          </ac:spMkLst>
        </pc:spChg>
        <pc:picChg chg="mod">
          <ac:chgData name="Jay Cebollero" userId="d39327243fa7a1e7" providerId="LiveId" clId="{53887ED2-526C-434F-844D-75A93E459464}" dt="2020-06-03T15:12:10.174" v="197" actId="1038"/>
          <ac:picMkLst>
            <pc:docMk/>
            <pc:sldMk cId="0" sldId="289"/>
            <ac:picMk id="8" creationId="{164B345E-444F-472C-AD55-81AB035078B3}"/>
          </ac:picMkLst>
        </pc:picChg>
      </pc:sldChg>
      <pc:sldChg chg="modSp mod">
        <pc:chgData name="Jay Cebollero" userId="d39327243fa7a1e7" providerId="LiveId" clId="{53887ED2-526C-434F-844D-75A93E459464}" dt="2020-06-03T15:12:42.863" v="236" actId="1038"/>
        <pc:sldMkLst>
          <pc:docMk/>
          <pc:sldMk cId="0" sldId="290"/>
        </pc:sldMkLst>
        <pc:spChg chg="mod">
          <ac:chgData name="Jay Cebollero" userId="d39327243fa7a1e7" providerId="LiveId" clId="{53887ED2-526C-434F-844D-75A93E459464}" dt="2020-06-03T15:12:31.015" v="203" actId="1035"/>
          <ac:spMkLst>
            <pc:docMk/>
            <pc:sldMk cId="0" sldId="290"/>
            <ac:spMk id="4" creationId="{00000000-0000-0000-0000-000000000000}"/>
          </ac:spMkLst>
        </pc:spChg>
        <pc:picChg chg="mod">
          <ac:chgData name="Jay Cebollero" userId="d39327243fa7a1e7" providerId="LiveId" clId="{53887ED2-526C-434F-844D-75A93E459464}" dt="2020-06-03T15:12:42.863" v="236" actId="1038"/>
          <ac:picMkLst>
            <pc:docMk/>
            <pc:sldMk cId="0" sldId="290"/>
            <ac:picMk id="2" creationId="{032FF2E0-3274-4F6D-B589-D611D9F48AA6}"/>
          </ac:picMkLst>
        </pc:picChg>
      </pc:sldChg>
      <pc:sldChg chg="modSp mod">
        <pc:chgData name="Jay Cebollero" userId="d39327243fa7a1e7" providerId="LiveId" clId="{53887ED2-526C-434F-844D-75A93E459464}" dt="2020-06-03T15:08:41.188" v="78" actId="27636"/>
        <pc:sldMkLst>
          <pc:docMk/>
          <pc:sldMk cId="0" sldId="298"/>
        </pc:sldMkLst>
        <pc:spChg chg="mod">
          <ac:chgData name="Jay Cebollero" userId="d39327243fa7a1e7" providerId="LiveId" clId="{53887ED2-526C-434F-844D-75A93E459464}" dt="2020-06-03T15:08:41.188" v="78" actId="27636"/>
          <ac:spMkLst>
            <pc:docMk/>
            <pc:sldMk cId="0" sldId="298"/>
            <ac:spMk id="4" creationId="{00000000-0000-0000-0000-000000000000}"/>
          </ac:spMkLst>
        </pc:spChg>
      </pc:sldChg>
      <pc:sldChg chg="modSp mod">
        <pc:chgData name="Jay Cebollero" userId="d39327243fa7a1e7" providerId="LiveId" clId="{53887ED2-526C-434F-844D-75A93E459464}" dt="2020-06-03T15:06:25.271" v="16" actId="1035"/>
        <pc:sldMkLst>
          <pc:docMk/>
          <pc:sldMk cId="0" sldId="314"/>
        </pc:sldMkLst>
        <pc:spChg chg="mod">
          <ac:chgData name="Jay Cebollero" userId="d39327243fa7a1e7" providerId="LiveId" clId="{53887ED2-526C-434F-844D-75A93E459464}" dt="2020-06-03T15:06:25.271" v="16" actId="1035"/>
          <ac:spMkLst>
            <pc:docMk/>
            <pc:sldMk cId="0" sldId="314"/>
            <ac:spMk id="4" creationId="{00000000-0000-0000-0000-000000000000}"/>
          </ac:spMkLst>
        </pc:spChg>
      </pc:sldChg>
      <pc:sldChg chg="addSp delSp modSp mod">
        <pc:chgData name="Jay Cebollero" userId="d39327243fa7a1e7" providerId="LiveId" clId="{53887ED2-526C-434F-844D-75A93E459464}" dt="2020-06-03T15:08:16.450" v="70" actId="403"/>
        <pc:sldMkLst>
          <pc:docMk/>
          <pc:sldMk cId="0" sldId="315"/>
        </pc:sldMkLst>
        <pc:spChg chg="add del mod">
          <ac:chgData name="Jay Cebollero" userId="d39327243fa7a1e7" providerId="LiveId" clId="{53887ED2-526C-434F-844D-75A93E459464}" dt="2020-06-03T15:07:52.790" v="40" actId="478"/>
          <ac:spMkLst>
            <pc:docMk/>
            <pc:sldMk cId="0" sldId="315"/>
            <ac:spMk id="3" creationId="{5E77E63B-3207-4329-B0F7-4C8744A89A19}"/>
          </ac:spMkLst>
        </pc:spChg>
        <pc:spChg chg="del mod">
          <ac:chgData name="Jay Cebollero" userId="d39327243fa7a1e7" providerId="LiveId" clId="{53887ED2-526C-434F-844D-75A93E459464}" dt="2020-06-03T15:07:49.874" v="39" actId="478"/>
          <ac:spMkLst>
            <pc:docMk/>
            <pc:sldMk cId="0" sldId="315"/>
            <ac:spMk id="4" creationId="{00000000-0000-0000-0000-000000000000}"/>
          </ac:spMkLst>
        </pc:spChg>
        <pc:spChg chg="mod">
          <ac:chgData name="Jay Cebollero" userId="d39327243fa7a1e7" providerId="LiveId" clId="{53887ED2-526C-434F-844D-75A93E459464}" dt="2020-06-03T15:08:16.450" v="70" actId="403"/>
          <ac:spMkLst>
            <pc:docMk/>
            <pc:sldMk cId="0" sldId="315"/>
            <ac:spMk id="5" creationId="{00000000-0000-0000-0000-000000000000}"/>
          </ac:spMkLst>
        </pc:spChg>
        <pc:spChg chg="add mod">
          <ac:chgData name="Jay Cebollero" userId="d39327243fa7a1e7" providerId="LiveId" clId="{53887ED2-526C-434F-844D-75A93E459464}" dt="2020-06-03T15:07:58.863" v="57" actId="1036"/>
          <ac:spMkLst>
            <pc:docMk/>
            <pc:sldMk cId="0" sldId="315"/>
            <ac:spMk id="6" creationId="{7FB6F41E-DF14-48B9-A46E-1B75FCE1A622}"/>
          </ac:spMkLst>
        </pc:spChg>
      </pc:sldChg>
      <pc:sldChg chg="modSp mod">
        <pc:chgData name="Jay Cebollero" userId="d39327243fa7a1e7" providerId="LiveId" clId="{53887ED2-526C-434F-844D-75A93E459464}" dt="2020-06-03T15:08:58.871" v="82" actId="14100"/>
        <pc:sldMkLst>
          <pc:docMk/>
          <pc:sldMk cId="0" sldId="316"/>
        </pc:sldMkLst>
        <pc:spChg chg="mod">
          <ac:chgData name="Jay Cebollero" userId="d39327243fa7a1e7" providerId="LiveId" clId="{53887ED2-526C-434F-844D-75A93E459464}" dt="2020-06-03T15:08:58.871" v="82" actId="14100"/>
          <ac:spMkLst>
            <pc:docMk/>
            <pc:sldMk cId="0" sldId="316"/>
            <ac:spMk id="4" creationId="{00000000-0000-0000-0000-000000000000}"/>
          </ac:spMkLst>
        </pc:spChg>
      </pc:sldChg>
      <pc:sldChg chg="modSp mod">
        <pc:chgData name="Jay Cebollero" userId="d39327243fa7a1e7" providerId="LiveId" clId="{53887ED2-526C-434F-844D-75A93E459464}" dt="2020-06-03T15:09:17" v="91" actId="1036"/>
        <pc:sldMkLst>
          <pc:docMk/>
          <pc:sldMk cId="0" sldId="317"/>
        </pc:sldMkLst>
        <pc:spChg chg="mod">
          <ac:chgData name="Jay Cebollero" userId="d39327243fa7a1e7" providerId="LiveId" clId="{53887ED2-526C-434F-844D-75A93E459464}" dt="2020-06-03T15:09:17" v="91" actId="1036"/>
          <ac:spMkLst>
            <pc:docMk/>
            <pc:sldMk cId="0" sldId="317"/>
            <ac:spMk id="4" creationId="{00000000-0000-0000-0000-000000000000}"/>
          </ac:spMkLst>
        </pc:spChg>
      </pc:sldChg>
      <pc:sldChg chg="modSp mod">
        <pc:chgData name="Jay Cebollero" userId="d39327243fa7a1e7" providerId="LiveId" clId="{53887ED2-526C-434F-844D-75A93E459464}" dt="2020-06-03T15:09:33.462" v="96" actId="1037"/>
        <pc:sldMkLst>
          <pc:docMk/>
          <pc:sldMk cId="0" sldId="318"/>
        </pc:sldMkLst>
        <pc:spChg chg="mod">
          <ac:chgData name="Jay Cebollero" userId="d39327243fa7a1e7" providerId="LiveId" clId="{53887ED2-526C-434F-844D-75A93E459464}" dt="2020-06-03T15:09:33.462" v="96" actId="1037"/>
          <ac:spMkLst>
            <pc:docMk/>
            <pc:sldMk cId="0" sldId="318"/>
            <ac:spMk id="4" creationId="{00000000-0000-0000-0000-000000000000}"/>
          </ac:spMkLst>
        </pc:spChg>
      </pc:sldChg>
      <pc:sldChg chg="modSp mod">
        <pc:chgData name="Jay Cebollero" userId="d39327243fa7a1e7" providerId="LiveId" clId="{53887ED2-526C-434F-844D-75A93E459464}" dt="2020-06-03T15:09:47.358" v="102" actId="1038"/>
        <pc:sldMkLst>
          <pc:docMk/>
          <pc:sldMk cId="0" sldId="319"/>
        </pc:sldMkLst>
        <pc:spChg chg="mod">
          <ac:chgData name="Jay Cebollero" userId="d39327243fa7a1e7" providerId="LiveId" clId="{53887ED2-526C-434F-844D-75A93E459464}" dt="2020-06-03T15:09:47.358" v="102" actId="1038"/>
          <ac:spMkLst>
            <pc:docMk/>
            <pc:sldMk cId="0" sldId="319"/>
            <ac:spMk id="4" creationId="{00000000-0000-0000-0000-000000000000}"/>
          </ac:spMkLst>
        </pc:spChg>
      </pc:sldChg>
      <pc:sldChg chg="modSp mod">
        <pc:chgData name="Jay Cebollero" userId="d39327243fa7a1e7" providerId="LiveId" clId="{53887ED2-526C-434F-844D-75A93E459464}" dt="2020-06-03T15:10:25.202" v="115" actId="1035"/>
        <pc:sldMkLst>
          <pc:docMk/>
          <pc:sldMk cId="0" sldId="320"/>
        </pc:sldMkLst>
        <pc:spChg chg="mod">
          <ac:chgData name="Jay Cebollero" userId="d39327243fa7a1e7" providerId="LiveId" clId="{53887ED2-526C-434F-844D-75A93E459464}" dt="2020-06-03T15:10:25.202" v="115" actId="1035"/>
          <ac:spMkLst>
            <pc:docMk/>
            <pc:sldMk cId="0" sldId="320"/>
            <ac:spMk id="4" creationId="{00000000-0000-0000-0000-000000000000}"/>
          </ac:spMkLst>
        </pc:spChg>
      </pc:sldChg>
      <pc:sldChg chg="modSp mod">
        <pc:chgData name="Jay Cebollero" userId="d39327243fa7a1e7" providerId="LiveId" clId="{53887ED2-526C-434F-844D-75A93E459464}" dt="2020-06-03T15:21:38.007" v="238" actId="115"/>
        <pc:sldMkLst>
          <pc:docMk/>
          <pc:sldMk cId="0" sldId="321"/>
        </pc:sldMkLst>
        <pc:spChg chg="mod">
          <ac:chgData name="Jay Cebollero" userId="d39327243fa7a1e7" providerId="LiveId" clId="{53887ED2-526C-434F-844D-75A93E459464}" dt="2020-06-03T15:21:38.007" v="238" actId="115"/>
          <ac:spMkLst>
            <pc:docMk/>
            <pc:sldMk cId="0" sldId="321"/>
            <ac:spMk id="4" creationId="{00000000-0000-0000-0000-000000000000}"/>
          </ac:spMkLst>
        </pc:spChg>
      </pc:sldChg>
      <pc:sldChg chg="modSp mod">
        <pc:chgData name="Jay Cebollero" userId="d39327243fa7a1e7" providerId="LiveId" clId="{53887ED2-526C-434F-844D-75A93E459464}" dt="2020-06-03T15:11:05.262" v="137" actId="1035"/>
        <pc:sldMkLst>
          <pc:docMk/>
          <pc:sldMk cId="0" sldId="323"/>
        </pc:sldMkLst>
        <pc:spChg chg="mod">
          <ac:chgData name="Jay Cebollero" userId="d39327243fa7a1e7" providerId="LiveId" clId="{53887ED2-526C-434F-844D-75A93E459464}" dt="2020-06-03T15:11:05.262" v="137" actId="1035"/>
          <ac:spMkLst>
            <pc:docMk/>
            <pc:sldMk cId="0" sldId="323"/>
            <ac:spMk id="4" creationId="{00000000-0000-0000-0000-000000000000}"/>
          </ac:spMkLst>
        </pc:spChg>
      </pc:sldChg>
      <pc:sldChg chg="modSp mod">
        <pc:chgData name="Jay Cebollero" userId="d39327243fa7a1e7" providerId="LiveId" clId="{53887ED2-526C-434F-844D-75A93E459464}" dt="2020-06-03T15:10:55.443" v="130" actId="1035"/>
        <pc:sldMkLst>
          <pc:docMk/>
          <pc:sldMk cId="0" sldId="324"/>
        </pc:sldMkLst>
        <pc:spChg chg="mod">
          <ac:chgData name="Jay Cebollero" userId="d39327243fa7a1e7" providerId="LiveId" clId="{53887ED2-526C-434F-844D-75A93E459464}" dt="2020-06-03T15:10:55.443" v="130" actId="1035"/>
          <ac:spMkLst>
            <pc:docMk/>
            <pc:sldMk cId="0" sldId="324"/>
            <ac:spMk id="4" creationId="{00000000-0000-0000-0000-000000000000}"/>
          </ac:spMkLst>
        </pc:spChg>
      </pc:sldChg>
      <pc:sldChg chg="modSp mod">
        <pc:chgData name="Jay Cebollero" userId="d39327243fa7a1e7" providerId="LiveId" clId="{53887ED2-526C-434F-844D-75A93E459464}" dt="2020-06-03T15:10:10.839" v="109" actId="1035"/>
        <pc:sldMkLst>
          <pc:docMk/>
          <pc:sldMk cId="0" sldId="325"/>
        </pc:sldMkLst>
        <pc:spChg chg="mod">
          <ac:chgData name="Jay Cebollero" userId="d39327243fa7a1e7" providerId="LiveId" clId="{53887ED2-526C-434F-844D-75A93E459464}" dt="2020-06-03T15:10:10.839" v="109" actId="1035"/>
          <ac:spMkLst>
            <pc:docMk/>
            <pc:sldMk cId="0" sldId="325"/>
            <ac:spMk id="4" creationId="{00000000-0000-0000-0000-000000000000}"/>
          </ac:spMkLst>
        </pc:spChg>
      </pc:sldChg>
      <pc:sldChg chg="add">
        <pc:chgData name="Jay Cebollero" userId="d39327243fa7a1e7" providerId="LiveId" clId="{53887ED2-526C-434F-844D-75A93E459464}" dt="2020-06-03T15:13:00.920" v="237"/>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B5CB03D-52F8-45FC-9D51-CC9AF1B89DE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7039"/>
            <a:ext cx="8763000" cy="762961"/>
          </a:xfrm>
        </p:spPr>
        <p:txBody>
          <a:bodyPr>
            <a:noAutofit/>
          </a:bodyPr>
          <a:lstStyle/>
          <a:p>
            <a:r>
              <a:rPr lang="en-US" dirty="0"/>
              <a:t>Masonic Leadership Training</a:t>
            </a:r>
          </a:p>
        </p:txBody>
      </p:sp>
      <p:sp>
        <p:nvSpPr>
          <p:cNvPr id="3" name="Subtitle 2"/>
          <p:cNvSpPr>
            <a:spLocks noGrp="1"/>
          </p:cNvSpPr>
          <p:nvPr>
            <p:ph type="subTitle" idx="1"/>
          </p:nvPr>
        </p:nvSpPr>
        <p:spPr>
          <a:xfrm>
            <a:off x="685800" y="4373606"/>
            <a:ext cx="7772400" cy="731794"/>
          </a:xfrm>
        </p:spPr>
        <p:txBody>
          <a:bodyPr>
            <a:normAutofit lnSpcReduction="10000"/>
          </a:bodyPr>
          <a:lstStyle/>
          <a:p>
            <a:r>
              <a:rPr lang="en-US" sz="3600" cap="none" dirty="0"/>
              <a:t>9. Budgeting</a:t>
            </a:r>
          </a:p>
          <a:p>
            <a:endParaRPr lang="en-US" dirty="0"/>
          </a:p>
        </p:txBody>
      </p:sp>
      <p:pic>
        <p:nvPicPr>
          <p:cNvPr id="6" name="Picture 2">
            <a:extLst>
              <a:ext uri="{FF2B5EF4-FFF2-40B4-BE49-F238E27FC236}">
                <a16:creationId xmlns:a16="http://schemas.microsoft.com/office/drawing/2014/main" id="{03564490-61AF-4B15-B241-37C294B8D8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228600"/>
            <a:ext cx="1831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228600"/>
            <a:ext cx="8915400" cy="1143000"/>
          </a:xfrm>
        </p:spPr>
        <p:txBody>
          <a:bodyPr>
            <a:noAutofit/>
          </a:bodyPr>
          <a:lstStyle/>
          <a:p>
            <a:r>
              <a:rPr lang="en-US" dirty="0"/>
              <a:t>Budgeting – Guidance - Revenue</a:t>
            </a:r>
          </a:p>
        </p:txBody>
      </p:sp>
      <p:sp>
        <p:nvSpPr>
          <p:cNvPr id="5" name="Content Placeholder 2"/>
          <p:cNvSpPr>
            <a:spLocks noGrp="1"/>
          </p:cNvSpPr>
          <p:nvPr>
            <p:ph idx="1"/>
          </p:nvPr>
        </p:nvSpPr>
        <p:spPr>
          <a:xfrm>
            <a:off x="457200" y="1524000"/>
            <a:ext cx="8229600" cy="4267200"/>
          </a:xfrm>
        </p:spPr>
        <p:txBody>
          <a:bodyPr>
            <a:normAutofit/>
          </a:bodyPr>
          <a:lstStyle/>
          <a:p>
            <a:pPr>
              <a:defRPr/>
            </a:pPr>
            <a:r>
              <a:rPr lang="en-US" sz="2400" b="1" dirty="0"/>
              <a:t>Checking account should only have the funds that are necessary to pay monthly obligations</a:t>
            </a:r>
          </a:p>
          <a:p>
            <a:pPr>
              <a:defRPr/>
            </a:pPr>
            <a:r>
              <a:rPr lang="en-US" sz="2400" b="1" dirty="0"/>
              <a:t>Find the highest interest rate in community for checking</a:t>
            </a:r>
          </a:p>
          <a:p>
            <a:pPr>
              <a:defRPr/>
            </a:pPr>
            <a:r>
              <a:rPr lang="en-US" sz="2400" b="1" dirty="0"/>
              <a:t>Retain a liquid savings account to fund unanticipated emergencies</a:t>
            </a:r>
          </a:p>
          <a:p>
            <a:pPr>
              <a:defRPr/>
            </a:pPr>
            <a:r>
              <a:rPr lang="en-US" sz="2400" b="1" dirty="0"/>
              <a:t>Invest remaining funds in accounts that provide the highest reasonable return in the safest possible manner</a:t>
            </a:r>
            <a:endParaRPr lang="en-US" sz="3200" kern="1200" baseline="0" dirty="0">
              <a:solidFill>
                <a:schemeClr val="tx1"/>
              </a:solidFill>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 y="228600"/>
            <a:ext cx="8991600" cy="1143000"/>
          </a:xfrm>
        </p:spPr>
        <p:txBody>
          <a:bodyPr>
            <a:noAutofit/>
          </a:bodyPr>
          <a:lstStyle/>
          <a:p>
            <a:r>
              <a:rPr lang="en-US" dirty="0"/>
              <a:t>Budgeting – Guidance - Revenue</a:t>
            </a:r>
          </a:p>
        </p:txBody>
      </p:sp>
      <p:sp>
        <p:nvSpPr>
          <p:cNvPr id="5" name="Content Placeholder 2"/>
          <p:cNvSpPr>
            <a:spLocks noGrp="1"/>
          </p:cNvSpPr>
          <p:nvPr>
            <p:ph idx="1"/>
          </p:nvPr>
        </p:nvSpPr>
        <p:spPr>
          <a:xfrm>
            <a:off x="457200" y="1447800"/>
            <a:ext cx="8229600" cy="2209800"/>
          </a:xfrm>
        </p:spPr>
        <p:txBody>
          <a:bodyPr>
            <a:normAutofit/>
          </a:bodyPr>
          <a:lstStyle/>
          <a:p>
            <a:pPr>
              <a:defRPr/>
            </a:pPr>
            <a:r>
              <a:rPr lang="en-US" sz="2400" b="1" dirty="0"/>
              <a:t>Fundraising options</a:t>
            </a:r>
          </a:p>
          <a:p>
            <a:pPr lvl="1">
              <a:defRPr/>
            </a:pPr>
            <a:r>
              <a:rPr lang="en-US" sz="2000" b="1" dirty="0"/>
              <a:t>Member sources (no restrictions)</a:t>
            </a:r>
          </a:p>
          <a:p>
            <a:pPr lvl="1">
              <a:defRPr/>
            </a:pPr>
            <a:r>
              <a:rPr lang="en-US" sz="2000" b="1" dirty="0"/>
              <a:t>Member and public sources (refer to GL220 for guidance)</a:t>
            </a:r>
            <a:endParaRPr lang="en-US" sz="3200" kern="1200" baseline="0" dirty="0">
              <a:solidFill>
                <a:schemeClr val="tx1"/>
              </a:solidFill>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152400"/>
            <a:ext cx="9067800" cy="1143000"/>
          </a:xfrm>
        </p:spPr>
        <p:txBody>
          <a:bodyPr>
            <a:noAutofit/>
          </a:bodyPr>
          <a:lstStyle/>
          <a:p>
            <a:r>
              <a:rPr lang="en-US" dirty="0"/>
              <a:t>Budgeting – Guidance – How to</a:t>
            </a:r>
          </a:p>
        </p:txBody>
      </p:sp>
      <p:sp>
        <p:nvSpPr>
          <p:cNvPr id="5" name="Content Placeholder 2"/>
          <p:cNvSpPr>
            <a:spLocks noGrp="1"/>
          </p:cNvSpPr>
          <p:nvPr>
            <p:ph idx="1"/>
          </p:nvPr>
        </p:nvSpPr>
        <p:spPr>
          <a:xfrm>
            <a:off x="457200" y="1447800"/>
            <a:ext cx="8229600" cy="5105400"/>
          </a:xfrm>
        </p:spPr>
        <p:txBody>
          <a:bodyPr>
            <a:normAutofit fontScale="92500" lnSpcReduction="10000"/>
          </a:bodyPr>
          <a:lstStyle/>
          <a:p>
            <a:pPr>
              <a:defRPr/>
            </a:pPr>
            <a:r>
              <a:rPr lang="en-US" sz="2400" b="1" dirty="0"/>
              <a:t>If not already done talk to your Treasurer and Secretary about all lodge expenditures and income from the past three – five years to get an average</a:t>
            </a:r>
          </a:p>
          <a:p>
            <a:pPr>
              <a:defRPr/>
            </a:pPr>
            <a:r>
              <a:rPr lang="en-US" sz="2400" b="1" dirty="0">
                <a:latin typeface="Arial" pitchFamily="34" charset="0"/>
                <a:cs typeface="Arial" pitchFamily="34" charset="0"/>
              </a:rPr>
              <a:t>Use this average as guidance in setting category limits</a:t>
            </a:r>
          </a:p>
          <a:p>
            <a:pPr>
              <a:defRPr/>
            </a:pPr>
            <a:r>
              <a:rPr lang="en-US" sz="2400" b="1" dirty="0"/>
              <a:t>Use a spread sheet, preferably electronic</a:t>
            </a:r>
          </a:p>
          <a:p>
            <a:pPr>
              <a:defRPr/>
            </a:pPr>
            <a:r>
              <a:rPr lang="en-US" sz="2400" b="1" dirty="0"/>
              <a:t>Estimate income</a:t>
            </a:r>
          </a:p>
          <a:p>
            <a:pPr lvl="1">
              <a:defRPr/>
            </a:pPr>
            <a:r>
              <a:rPr lang="en-US" sz="2000" b="1" dirty="0"/>
              <a:t>Dues</a:t>
            </a:r>
          </a:p>
          <a:p>
            <a:pPr lvl="1">
              <a:defRPr/>
            </a:pPr>
            <a:r>
              <a:rPr lang="en-US" sz="2000" b="1" dirty="0"/>
              <a:t>Interest/Dividends</a:t>
            </a:r>
          </a:p>
          <a:p>
            <a:pPr lvl="1">
              <a:defRPr/>
            </a:pPr>
            <a:r>
              <a:rPr lang="en-US" sz="2000" b="1" dirty="0"/>
              <a:t>Stock sale</a:t>
            </a:r>
          </a:p>
          <a:p>
            <a:pPr lvl="1">
              <a:defRPr/>
            </a:pPr>
            <a:r>
              <a:rPr lang="en-US" sz="2000" b="1" dirty="0"/>
              <a:t>Dividends</a:t>
            </a:r>
          </a:p>
          <a:p>
            <a:pPr lvl="1">
              <a:defRPr/>
            </a:pPr>
            <a:r>
              <a:rPr lang="en-US" sz="2000" b="1" dirty="0"/>
              <a:t>Rental income</a:t>
            </a:r>
          </a:p>
          <a:p>
            <a:pPr lvl="1">
              <a:defRPr/>
            </a:pPr>
            <a:r>
              <a:rPr lang="en-US" sz="2000" b="1" dirty="0"/>
              <a:t>Initiation, Passing, Raising and Affiliation fees</a:t>
            </a:r>
          </a:p>
          <a:p>
            <a:pPr lvl="1">
              <a:defRPr/>
            </a:pPr>
            <a:r>
              <a:rPr lang="en-US" sz="2000" b="1" dirty="0"/>
              <a:t>Donations</a:t>
            </a:r>
          </a:p>
          <a:p>
            <a:pPr lvl="1">
              <a:defRPr/>
            </a:pPr>
            <a:r>
              <a:rPr lang="en-US" sz="2000" b="1" dirty="0"/>
              <a:t>Fund Raisers</a:t>
            </a:r>
            <a:endParaRPr lang="en-US" sz="3200" kern="1200" baseline="0" dirty="0">
              <a:solidFill>
                <a:schemeClr val="tx1"/>
              </a:solidFill>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2000"/>
                                        <p:tgtEl>
                                          <p:spTgt spid="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2000"/>
                                        <p:tgtEl>
                                          <p:spTgt spid="5">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2000"/>
                                        <p:tgtEl>
                                          <p:spTgt spid="5">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2000"/>
                                        <p:tgtEl>
                                          <p:spTgt spid="5">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2000"/>
                                        <p:tgtEl>
                                          <p:spTgt spid="5">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fade">
                                      <p:cBhvr>
                                        <p:cTn id="40" dur="2000"/>
                                        <p:tgtEl>
                                          <p:spTgt spid="5">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fade">
                                      <p:cBhvr>
                                        <p:cTn id="43" dur="2000"/>
                                        <p:tgtEl>
                                          <p:spTgt spid="5">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
                                            <p:txEl>
                                              <p:pRg st="11" end="11"/>
                                            </p:txEl>
                                          </p:spTgt>
                                        </p:tgtEl>
                                        <p:attrNameLst>
                                          <p:attrName>style.visibility</p:attrName>
                                        </p:attrNameLst>
                                      </p:cBhvr>
                                      <p:to>
                                        <p:strVal val="visible"/>
                                      </p:to>
                                    </p:set>
                                    <p:animEffect transition="in" filter="fade">
                                      <p:cBhvr>
                                        <p:cTn id="46" dur="20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76200"/>
            <a:ext cx="8991600" cy="1143000"/>
          </a:xfrm>
        </p:spPr>
        <p:txBody>
          <a:bodyPr>
            <a:normAutofit/>
          </a:bodyPr>
          <a:lstStyle/>
          <a:p>
            <a:r>
              <a:rPr lang="en-US" dirty="0"/>
              <a:t>Budgeting – Guidance – How to</a:t>
            </a:r>
          </a:p>
        </p:txBody>
      </p:sp>
      <p:sp>
        <p:nvSpPr>
          <p:cNvPr id="5" name="Content Placeholder 2"/>
          <p:cNvSpPr>
            <a:spLocks noGrp="1"/>
          </p:cNvSpPr>
          <p:nvPr>
            <p:ph idx="1"/>
          </p:nvPr>
        </p:nvSpPr>
        <p:spPr>
          <a:xfrm>
            <a:off x="457200" y="1295400"/>
            <a:ext cx="8229600" cy="5105400"/>
          </a:xfrm>
        </p:spPr>
        <p:txBody>
          <a:bodyPr>
            <a:normAutofit lnSpcReduction="10000"/>
          </a:bodyPr>
          <a:lstStyle/>
          <a:p>
            <a:pPr>
              <a:defRPr/>
            </a:pPr>
            <a:r>
              <a:rPr lang="en-US" sz="2400" b="1" dirty="0"/>
              <a:t>Estimate Expenses</a:t>
            </a:r>
          </a:p>
          <a:p>
            <a:pPr lvl="1">
              <a:defRPr/>
            </a:pPr>
            <a:r>
              <a:rPr lang="en-US" sz="2000" b="1" dirty="0"/>
              <a:t>Rent/Maintenance</a:t>
            </a:r>
          </a:p>
          <a:p>
            <a:pPr lvl="1">
              <a:defRPr/>
            </a:pPr>
            <a:r>
              <a:rPr lang="en-US" sz="2000" b="1" dirty="0"/>
              <a:t>Utilities</a:t>
            </a:r>
          </a:p>
          <a:p>
            <a:pPr lvl="1">
              <a:defRPr/>
            </a:pPr>
            <a:r>
              <a:rPr lang="en-US" sz="2000" b="1" dirty="0"/>
              <a:t>Stipend</a:t>
            </a:r>
          </a:p>
          <a:p>
            <a:pPr lvl="1">
              <a:defRPr/>
            </a:pPr>
            <a:r>
              <a:rPr lang="en-US" sz="2000" b="1" dirty="0"/>
              <a:t>Trestle board printing and postage</a:t>
            </a:r>
          </a:p>
          <a:p>
            <a:pPr lvl="1">
              <a:defRPr/>
            </a:pPr>
            <a:r>
              <a:rPr lang="en-US" sz="2000" b="1" dirty="0"/>
              <a:t>Grand Lodge Communication Travel</a:t>
            </a:r>
          </a:p>
          <a:p>
            <a:pPr lvl="1">
              <a:defRPr/>
            </a:pPr>
            <a:r>
              <a:rPr lang="en-US" sz="2000" b="1" dirty="0"/>
              <a:t>Per-Capita Tax</a:t>
            </a:r>
          </a:p>
          <a:p>
            <a:pPr lvl="1">
              <a:defRPr/>
            </a:pPr>
            <a:r>
              <a:rPr lang="en-US" sz="2000" b="1" dirty="0"/>
              <a:t>LYPMGC</a:t>
            </a:r>
          </a:p>
          <a:p>
            <a:pPr lvl="1">
              <a:defRPr/>
            </a:pPr>
            <a:r>
              <a:rPr lang="en-US" sz="2000" b="1" dirty="0"/>
              <a:t>Grand Master Official Visit</a:t>
            </a:r>
          </a:p>
          <a:p>
            <a:pPr lvl="1">
              <a:defRPr/>
            </a:pPr>
            <a:r>
              <a:rPr lang="en-US" sz="2000" b="1" dirty="0"/>
              <a:t>Masters Apron, Case &amp; Jewel (if customary)</a:t>
            </a:r>
          </a:p>
          <a:p>
            <a:pPr lvl="1">
              <a:defRPr/>
            </a:pPr>
            <a:r>
              <a:rPr lang="en-US" sz="2000" b="1" dirty="0" err="1"/>
              <a:t>Miscellaneious</a:t>
            </a:r>
            <a:r>
              <a:rPr lang="en-US" sz="2000" b="1" dirty="0"/>
              <a:t> (lodge By-laws donations for deceased brothers, flowers, memorial contributions)</a:t>
            </a:r>
          </a:p>
          <a:p>
            <a:pPr lvl="1">
              <a:defRPr/>
            </a:pPr>
            <a:r>
              <a:rPr lang="en-US" sz="2000" b="1" dirty="0"/>
              <a:t>Events (Widows Honor, Bring a friend, Past Masters, Blood Drive)</a:t>
            </a:r>
            <a:endParaRPr lang="en-US" sz="3200" kern="1200" baseline="0" dirty="0">
              <a:solidFill>
                <a:schemeClr val="tx1"/>
              </a:solidFill>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20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2000"/>
                                        <p:tgtEl>
                                          <p:spTgt spid="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2000"/>
                                        <p:tgtEl>
                                          <p:spTgt spid="5">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2000"/>
                                        <p:tgtEl>
                                          <p:spTgt spid="5">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fade">
                                      <p:cBhvr>
                                        <p:cTn id="25" dur="2000"/>
                                        <p:tgtEl>
                                          <p:spTgt spid="5">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fade">
                                      <p:cBhvr>
                                        <p:cTn id="28" dur="2000"/>
                                        <p:tgtEl>
                                          <p:spTgt spid="5">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2000"/>
                                        <p:tgtEl>
                                          <p:spTgt spid="5">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fade">
                                      <p:cBhvr>
                                        <p:cTn id="34" dur="2000"/>
                                        <p:tgtEl>
                                          <p:spTgt spid="5">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fade">
                                      <p:cBhvr>
                                        <p:cTn id="37" dur="2000"/>
                                        <p:tgtEl>
                                          <p:spTgt spid="5">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fade">
                                      <p:cBhvr>
                                        <p:cTn id="40" dur="20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 y="76200"/>
            <a:ext cx="9067800" cy="1143000"/>
          </a:xfrm>
        </p:spPr>
        <p:txBody>
          <a:bodyPr>
            <a:normAutofit/>
          </a:bodyPr>
          <a:lstStyle/>
          <a:p>
            <a:r>
              <a:rPr lang="en-US" dirty="0"/>
              <a:t>Budgeting – Guidance – How to</a:t>
            </a:r>
          </a:p>
        </p:txBody>
      </p:sp>
      <p:sp>
        <p:nvSpPr>
          <p:cNvPr id="5" name="Content Placeholder 2"/>
          <p:cNvSpPr>
            <a:spLocks noGrp="1"/>
          </p:cNvSpPr>
          <p:nvPr>
            <p:ph idx="1"/>
          </p:nvPr>
        </p:nvSpPr>
        <p:spPr>
          <a:xfrm>
            <a:off x="533400" y="1219200"/>
            <a:ext cx="8229600" cy="5334000"/>
          </a:xfrm>
        </p:spPr>
        <p:txBody>
          <a:bodyPr>
            <a:normAutofit/>
          </a:bodyPr>
          <a:lstStyle/>
          <a:p>
            <a:pPr>
              <a:defRPr/>
            </a:pPr>
            <a:r>
              <a:rPr lang="en-US" sz="2200" b="1" dirty="0"/>
              <a:t>Choose the programs that will be enjoyable for the majority of the members and be well attended</a:t>
            </a:r>
          </a:p>
          <a:p>
            <a:pPr>
              <a:defRPr/>
            </a:pPr>
            <a:r>
              <a:rPr lang="en-US" sz="2200" b="1" dirty="0"/>
              <a:t>Estimate value and benefit to determine best use of funding</a:t>
            </a:r>
          </a:p>
          <a:p>
            <a:pPr>
              <a:defRPr/>
            </a:pPr>
            <a:r>
              <a:rPr lang="en-US" sz="2200" b="1" dirty="0"/>
              <a:t>Use the below questions to help answer the above points:</a:t>
            </a:r>
          </a:p>
          <a:p>
            <a:pPr lvl="1">
              <a:defRPr/>
            </a:pPr>
            <a:r>
              <a:rPr lang="en-US" b="1" dirty="0"/>
              <a:t>Would the majority of the members attend?</a:t>
            </a:r>
          </a:p>
          <a:p>
            <a:pPr lvl="1">
              <a:defRPr/>
            </a:pPr>
            <a:r>
              <a:rPr lang="en-US" b="1" dirty="0"/>
              <a:t>Is there a cost to individuals attending?</a:t>
            </a:r>
          </a:p>
          <a:p>
            <a:pPr lvl="1">
              <a:defRPr/>
            </a:pPr>
            <a:r>
              <a:rPr lang="en-US" b="1" dirty="0"/>
              <a:t>Is the distance to the event too far for most members?</a:t>
            </a:r>
          </a:p>
          <a:p>
            <a:pPr lvl="1">
              <a:defRPr/>
            </a:pPr>
            <a:r>
              <a:rPr lang="en-US" b="1" dirty="0"/>
              <a:t>Is the event to late in the day?</a:t>
            </a:r>
          </a:p>
          <a:p>
            <a:pPr lvl="1">
              <a:defRPr/>
            </a:pPr>
            <a:r>
              <a:rPr lang="en-US" b="1" dirty="0"/>
              <a:t>Facility accessibility?</a:t>
            </a:r>
            <a:endParaRPr lang="en-US" b="1" dirty="0">
              <a:cs typeface="Arial" pitchFamily="34" charset="0"/>
            </a:endParaRPr>
          </a:p>
          <a:p>
            <a:pPr rtl="0" eaLnBrk="1" latinLnBrk="0" hangingPunct="1"/>
            <a:r>
              <a:rPr lang="en-US" sz="2200" b="1" dirty="0"/>
              <a:t>Finally, start preparing your individual event budgets for lodge approval</a:t>
            </a:r>
          </a:p>
          <a:p>
            <a:pPr rtl="0" eaLnBrk="1" latinLnBrk="0" hangingPunct="1"/>
            <a:r>
              <a:rPr lang="en-US" sz="2200" b="1" dirty="0"/>
              <a:t>Submit approved budget to Entertainment Committee for implementation</a:t>
            </a:r>
            <a:endParaRPr lang="en-US" sz="3200" kern="1200" baseline="0" dirty="0">
              <a:solidFill>
                <a:schemeClr val="tx1"/>
              </a:solidFill>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2000"/>
                                        <p:tgtEl>
                                          <p:spTgt spid="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20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2000"/>
                                        <p:tgtEl>
                                          <p:spTgt spid="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2000"/>
                                        <p:tgtEl>
                                          <p:spTgt spid="5">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20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20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2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76200"/>
            <a:ext cx="9144000" cy="1143000"/>
          </a:xfrm>
        </p:spPr>
        <p:txBody>
          <a:bodyPr>
            <a:normAutofit/>
          </a:bodyPr>
          <a:lstStyle/>
          <a:p>
            <a:r>
              <a:rPr lang="en-US" dirty="0"/>
              <a:t>Budgeting – Guidance – How to</a:t>
            </a:r>
          </a:p>
        </p:txBody>
      </p:sp>
      <p:sp>
        <p:nvSpPr>
          <p:cNvPr id="5" name="Content Placeholder 2"/>
          <p:cNvSpPr>
            <a:spLocks noGrp="1"/>
          </p:cNvSpPr>
          <p:nvPr>
            <p:ph idx="1"/>
          </p:nvPr>
        </p:nvSpPr>
        <p:spPr>
          <a:xfrm>
            <a:off x="457200" y="1447800"/>
            <a:ext cx="8229600" cy="5105400"/>
          </a:xfrm>
        </p:spPr>
        <p:txBody>
          <a:bodyPr>
            <a:normAutofit/>
          </a:bodyPr>
          <a:lstStyle/>
          <a:p>
            <a:pPr>
              <a:defRPr/>
            </a:pPr>
            <a:r>
              <a:rPr lang="en-US" sz="2400" b="1" dirty="0"/>
              <a:t>Once revenue resources and fixed costs are determined, the plans for the lodge can find funding</a:t>
            </a:r>
          </a:p>
          <a:p>
            <a:pPr>
              <a:defRPr/>
            </a:pPr>
            <a:r>
              <a:rPr lang="en-US" sz="2400" b="1" dirty="0"/>
              <a:t>The funds left over after income and expense are determined leaves us with how much we can spend on programs for the year</a:t>
            </a:r>
          </a:p>
          <a:p>
            <a:pPr>
              <a:defRPr/>
            </a:pPr>
            <a:r>
              <a:rPr lang="en-US" sz="2400" b="1" dirty="0"/>
              <a:t>Non Fixed Expenditures or Event Budgets</a:t>
            </a:r>
          </a:p>
          <a:p>
            <a:pPr lvl="1">
              <a:defRPr/>
            </a:pPr>
            <a:r>
              <a:rPr lang="en-US" sz="2400" b="1" dirty="0"/>
              <a:t>Printing costs</a:t>
            </a:r>
          </a:p>
          <a:p>
            <a:pPr lvl="1">
              <a:defRPr/>
            </a:pPr>
            <a:r>
              <a:rPr lang="en-US" sz="2400" b="1" dirty="0"/>
              <a:t>Flyers and mailings</a:t>
            </a:r>
          </a:p>
          <a:p>
            <a:pPr lvl="1">
              <a:defRPr/>
            </a:pPr>
            <a:r>
              <a:rPr lang="en-US" sz="2400" b="1" dirty="0"/>
              <a:t>Entertainment</a:t>
            </a:r>
          </a:p>
          <a:p>
            <a:pPr lvl="1">
              <a:defRPr/>
            </a:pPr>
            <a:r>
              <a:rPr lang="en-US" sz="2400" b="1" dirty="0"/>
              <a:t>Decorations</a:t>
            </a:r>
          </a:p>
          <a:p>
            <a:pPr lvl="1">
              <a:defRPr/>
            </a:pPr>
            <a:r>
              <a:rPr lang="en-US" sz="2400" b="1" dirty="0"/>
              <a:t>Food or refreshments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2000"/>
                                        <p:tgtEl>
                                          <p:spTgt spid="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20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2000"/>
                                        <p:tgtEl>
                                          <p:spTgt spid="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2000"/>
                                        <p:tgtEl>
                                          <p:spTgt spid="5">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2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884238"/>
          </a:xfrm>
        </p:spPr>
        <p:txBody>
          <a:bodyPr>
            <a:normAutofit/>
          </a:bodyPr>
          <a:lstStyle/>
          <a:p>
            <a:r>
              <a:rPr lang="en-US" dirty="0"/>
              <a:t>Budgeting - Example</a:t>
            </a:r>
          </a:p>
        </p:txBody>
      </p:sp>
      <p:pic>
        <p:nvPicPr>
          <p:cNvPr id="8" name="Picture 7">
            <a:extLst>
              <a:ext uri="{FF2B5EF4-FFF2-40B4-BE49-F238E27FC236}">
                <a16:creationId xmlns:a16="http://schemas.microsoft.com/office/drawing/2014/main" id="{6CF804FF-E1EC-4AEE-A06D-3334633D9123}"/>
              </a:ext>
            </a:extLst>
          </p:cNvPr>
          <p:cNvPicPr>
            <a:picLocks noChangeAspect="1"/>
          </p:cNvPicPr>
          <p:nvPr/>
        </p:nvPicPr>
        <p:blipFill>
          <a:blip r:embed="rId3"/>
          <a:stretch>
            <a:fillRect/>
          </a:stretch>
        </p:blipFill>
        <p:spPr>
          <a:xfrm>
            <a:off x="1066800" y="914400"/>
            <a:ext cx="7396644" cy="54864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0"/>
            <a:ext cx="8229600" cy="868362"/>
          </a:xfrm>
        </p:spPr>
        <p:txBody>
          <a:bodyPr>
            <a:normAutofit/>
          </a:bodyPr>
          <a:lstStyle/>
          <a:p>
            <a:r>
              <a:rPr lang="en-US" dirty="0"/>
              <a:t>Budgeting - Example</a:t>
            </a:r>
          </a:p>
        </p:txBody>
      </p:sp>
      <p:pic>
        <p:nvPicPr>
          <p:cNvPr id="8" name="Content Placeholder 7">
            <a:extLst>
              <a:ext uri="{FF2B5EF4-FFF2-40B4-BE49-F238E27FC236}">
                <a16:creationId xmlns:a16="http://schemas.microsoft.com/office/drawing/2014/main" id="{164B345E-444F-472C-AD55-81AB035078B3}"/>
              </a:ext>
            </a:extLst>
          </p:cNvPr>
          <p:cNvPicPr>
            <a:picLocks noGrp="1" noChangeAspect="1"/>
          </p:cNvPicPr>
          <p:nvPr>
            <p:ph idx="1"/>
          </p:nvPr>
        </p:nvPicPr>
        <p:blipFill>
          <a:blip r:embed="rId3"/>
          <a:stretch>
            <a:fillRect/>
          </a:stretch>
        </p:blipFill>
        <p:spPr>
          <a:xfrm>
            <a:off x="1676400" y="742147"/>
            <a:ext cx="5791200" cy="598092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0"/>
            <a:ext cx="8229600" cy="868362"/>
          </a:xfrm>
        </p:spPr>
        <p:txBody>
          <a:bodyPr>
            <a:normAutofit/>
          </a:bodyPr>
          <a:lstStyle/>
          <a:p>
            <a:r>
              <a:rPr lang="en-US" dirty="0"/>
              <a:t>Budgeting - Example</a:t>
            </a:r>
          </a:p>
        </p:txBody>
      </p:sp>
      <p:pic>
        <p:nvPicPr>
          <p:cNvPr id="2" name="Picture 1">
            <a:extLst>
              <a:ext uri="{FF2B5EF4-FFF2-40B4-BE49-F238E27FC236}">
                <a16:creationId xmlns:a16="http://schemas.microsoft.com/office/drawing/2014/main" id="{032FF2E0-3274-4F6D-B589-D611D9F48AA6}"/>
              </a:ext>
            </a:extLst>
          </p:cNvPr>
          <p:cNvPicPr>
            <a:picLocks noChangeAspect="1"/>
          </p:cNvPicPr>
          <p:nvPr/>
        </p:nvPicPr>
        <p:blipFill>
          <a:blip r:embed="rId3"/>
          <a:stretch>
            <a:fillRect/>
          </a:stretch>
        </p:blipFill>
        <p:spPr>
          <a:xfrm>
            <a:off x="1866167" y="792480"/>
            <a:ext cx="5525233" cy="591312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t>Questions or Suggestions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3840162"/>
          </a:xfrm>
        </p:spPr>
        <p:txBody>
          <a:bodyPr>
            <a:normAutofit/>
          </a:bodyPr>
          <a:lstStyle/>
          <a:p>
            <a:r>
              <a:rPr lang="en-US" sz="6600" dirty="0"/>
              <a:t>Budgeting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 y="76200"/>
            <a:ext cx="9067800" cy="1143000"/>
          </a:xfrm>
        </p:spPr>
        <p:txBody>
          <a:bodyPr>
            <a:noAutofit/>
          </a:bodyPr>
          <a:lstStyle/>
          <a:p>
            <a:r>
              <a:rPr lang="en-US" dirty="0"/>
              <a:t>Budgeting – Guidance - Organize</a:t>
            </a:r>
          </a:p>
        </p:txBody>
      </p:sp>
      <p:sp>
        <p:nvSpPr>
          <p:cNvPr id="5" name="Content Placeholder 2"/>
          <p:cNvSpPr>
            <a:spLocks noGrp="1"/>
          </p:cNvSpPr>
          <p:nvPr>
            <p:ph idx="1"/>
          </p:nvPr>
        </p:nvSpPr>
        <p:spPr>
          <a:xfrm>
            <a:off x="477253" y="1600200"/>
            <a:ext cx="8229600" cy="4724400"/>
          </a:xfrm>
        </p:spPr>
        <p:txBody>
          <a:bodyPr>
            <a:normAutofit/>
          </a:bodyPr>
          <a:lstStyle/>
          <a:p>
            <a:pPr>
              <a:defRPr/>
            </a:pPr>
            <a:r>
              <a:rPr lang="en-US" sz="2800" b="1" dirty="0"/>
              <a:t>Financial planning is crucial for the lodge goals and objectives</a:t>
            </a:r>
          </a:p>
          <a:p>
            <a:pPr>
              <a:defRPr/>
            </a:pPr>
            <a:r>
              <a:rPr lang="en-US" sz="2800" b="1" dirty="0"/>
              <a:t>Delay only makes the situation worse and compounds</a:t>
            </a:r>
          </a:p>
          <a:p>
            <a:pPr>
              <a:defRPr/>
            </a:pPr>
            <a:r>
              <a:rPr lang="en-US" sz="2800" b="1" dirty="0">
                <a:cs typeface="Arial" pitchFamily="34" charset="0"/>
              </a:rPr>
              <a:t>Don’t be afraid of “the Master who raised dues” or “we can get by this year but next year is uncertain”</a:t>
            </a:r>
          </a:p>
          <a:p>
            <a:pPr>
              <a:defRPr/>
            </a:pPr>
            <a:r>
              <a:rPr lang="en-US" sz="2800" b="1" dirty="0">
                <a:cs typeface="Arial" pitchFamily="34" charset="0"/>
              </a:rPr>
              <a:t>Be the officer team that saw the problem, studied alternatives, established financial goals and moved towards a solution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838200" y="1143000"/>
            <a:ext cx="6705600" cy="4800600"/>
          </a:xfrm>
        </p:spPr>
        <p:txBody>
          <a:bodyPr>
            <a:normAutofit/>
          </a:bodyPr>
          <a:lstStyle/>
          <a:p>
            <a:pPr>
              <a:defRPr/>
            </a:pPr>
            <a:r>
              <a:rPr lang="en-US" sz="2800" b="1" dirty="0"/>
              <a:t>One of the least understood and most feared principles of management is preparing a budget</a:t>
            </a:r>
          </a:p>
          <a:p>
            <a:pPr>
              <a:defRPr/>
            </a:pPr>
            <a:r>
              <a:rPr lang="en-US" sz="2800" b="1" dirty="0"/>
              <a:t>Your budget is a guide map for planning the programs and activities of your lodge for the entire year</a:t>
            </a:r>
          </a:p>
          <a:p>
            <a:pPr>
              <a:defRPr/>
            </a:pPr>
            <a:r>
              <a:rPr lang="en-US" sz="2800" b="1" dirty="0"/>
              <a:t>The process is simple</a:t>
            </a:r>
          </a:p>
          <a:p>
            <a:pPr>
              <a:defRPr/>
            </a:pPr>
            <a:r>
              <a:rPr lang="en-US" sz="2800" b="1" dirty="0"/>
              <a:t>The budget and finance committee</a:t>
            </a:r>
          </a:p>
        </p:txBody>
      </p:sp>
      <p:sp>
        <p:nvSpPr>
          <p:cNvPr id="6" name="Title 1">
            <a:extLst>
              <a:ext uri="{FF2B5EF4-FFF2-40B4-BE49-F238E27FC236}">
                <a16:creationId xmlns:a16="http://schemas.microsoft.com/office/drawing/2014/main" id="{7FB6F41E-DF14-48B9-A46E-1B75FCE1A622}"/>
              </a:ext>
            </a:extLst>
          </p:cNvPr>
          <p:cNvSpPr txBox="1">
            <a:spLocks/>
          </p:cNvSpPr>
          <p:nvPr/>
        </p:nvSpPr>
        <p:spPr>
          <a:xfrm>
            <a:off x="0" y="76200"/>
            <a:ext cx="9067800" cy="1143000"/>
          </a:xfrm>
          <a:prstGeom prst="rect">
            <a:avLst/>
          </a:prstGeom>
          <a:effectLst/>
        </p:spPr>
        <p:txBody>
          <a:bodyPr vert="horz" lIns="91440" tIns="45720" rIns="91440" bIns="45720" rtlCol="0" anchor="ctr">
            <a:noAutofit/>
          </a:bodyPr>
          <a:lstStyle>
            <a:lvl1pPr algn="ctr" defTabSz="342900" rtl="0" eaLnBrk="1" latinLnBrk="0" hangingPunct="1">
              <a:spcBef>
                <a:spcPct val="0"/>
              </a:spcBef>
              <a:buNone/>
              <a:defRPr sz="4400" kern="1200" cap="none">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Budgeting – Guidance - Organize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6200"/>
            <a:ext cx="8229600" cy="1143000"/>
          </a:xfrm>
        </p:spPr>
        <p:txBody>
          <a:bodyPr>
            <a:normAutofit/>
          </a:bodyPr>
          <a:lstStyle/>
          <a:p>
            <a:r>
              <a:rPr lang="en-US" dirty="0"/>
              <a:t>Budgeting – Digest Terms</a:t>
            </a:r>
          </a:p>
        </p:txBody>
      </p:sp>
      <p:sp>
        <p:nvSpPr>
          <p:cNvPr id="5" name="Content Placeholder 2"/>
          <p:cNvSpPr>
            <a:spLocks noGrp="1"/>
          </p:cNvSpPr>
          <p:nvPr>
            <p:ph idx="1"/>
          </p:nvPr>
        </p:nvSpPr>
        <p:spPr>
          <a:xfrm>
            <a:off x="457200" y="1447800"/>
            <a:ext cx="8229600" cy="4876800"/>
          </a:xfrm>
        </p:spPr>
        <p:txBody>
          <a:bodyPr>
            <a:normAutofit fontScale="92500" lnSpcReduction="20000"/>
          </a:bodyPr>
          <a:lstStyle/>
          <a:p>
            <a:pPr>
              <a:defRPr/>
            </a:pPr>
            <a:r>
              <a:rPr lang="en-US" sz="2400" b="1" dirty="0"/>
              <a:t>10.01</a:t>
            </a:r>
            <a:r>
              <a:rPr lang="en-US" sz="2400" dirty="0"/>
              <a:t>	Committees of the Lodge. There shall be the following standing Committees:  Finance, Vigilance, Petitions, Education, Board of Relief, Charity, and Lodge Property.</a:t>
            </a:r>
            <a:endParaRPr lang="en-US" sz="2400" b="1" dirty="0"/>
          </a:p>
          <a:p>
            <a:pPr>
              <a:defRPr/>
            </a:pPr>
            <a:r>
              <a:rPr lang="en-US" sz="2400" b="1" dirty="0"/>
              <a:t>10.02</a:t>
            </a:r>
            <a:r>
              <a:rPr lang="en-US" sz="2400" dirty="0"/>
              <a:t>	Finance Committee. The Finance Committee shall consist of the Senior Warden and up to six (6) members, including a Past Master of the Lodge, appointed by the Master, whose duty it shall be to examine and report upon all matters relating or appertaining to the financial concerns of the Lodge, which may be placed in their hands by the Lodge or any member thereof, or other person.  They shall also examine carefully and fully, and report upon in writing within thirty days after the close of the Masonic year, all the books, accounts, records and vouchers of the Treasurer and Secretary, or cause all of the same to be done by some competent person recommended by the Committee and approved by the Lodge.</a:t>
            </a:r>
          </a:p>
          <a:p>
            <a:pPr>
              <a:defRPr/>
            </a:pPr>
            <a:r>
              <a:rPr lang="en-US" sz="2400" dirty="0">
                <a:latin typeface="Arial" pitchFamily="34" charset="0"/>
                <a:cs typeface="Arial" pitchFamily="34" charset="0"/>
              </a:rPr>
              <a:t>Review and know your lodge bylaws in relation to budget and finance</a:t>
            </a:r>
            <a:endParaRPr lang="en-US" sz="28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 y="274638"/>
            <a:ext cx="9067800" cy="1143000"/>
          </a:xfrm>
        </p:spPr>
        <p:txBody>
          <a:bodyPr>
            <a:normAutofit/>
          </a:bodyPr>
          <a:lstStyle/>
          <a:p>
            <a:r>
              <a:rPr lang="en-US" dirty="0"/>
              <a:t>Budgeting – Guidance - Support</a:t>
            </a:r>
          </a:p>
        </p:txBody>
      </p:sp>
      <p:sp>
        <p:nvSpPr>
          <p:cNvPr id="5" name="Content Placeholder 2"/>
          <p:cNvSpPr>
            <a:spLocks noGrp="1"/>
          </p:cNvSpPr>
          <p:nvPr>
            <p:ph idx="1"/>
          </p:nvPr>
        </p:nvSpPr>
        <p:spPr>
          <a:xfrm>
            <a:off x="457200" y="1447800"/>
            <a:ext cx="8229600" cy="4343400"/>
          </a:xfrm>
        </p:spPr>
        <p:txBody>
          <a:bodyPr>
            <a:normAutofit/>
          </a:bodyPr>
          <a:lstStyle/>
          <a:p>
            <a:pPr>
              <a:defRPr/>
            </a:pPr>
            <a:r>
              <a:rPr lang="en-US" sz="2400" b="1" dirty="0"/>
              <a:t>For a budget to be supported it must include more than just a document prepared by the Master</a:t>
            </a:r>
          </a:p>
          <a:p>
            <a:pPr>
              <a:defRPr/>
            </a:pPr>
            <a:r>
              <a:rPr lang="en-US" sz="2400" b="1" dirty="0"/>
              <a:t>The finance committee is the resource for greater support</a:t>
            </a:r>
          </a:p>
          <a:p>
            <a:pPr>
              <a:defRPr/>
            </a:pPr>
            <a:r>
              <a:rPr lang="en-US" sz="2400" b="1" dirty="0"/>
              <a:t>Involve appropriate number of respected and knowledgeable members to ensure consideration of concerns</a:t>
            </a:r>
          </a:p>
          <a:p>
            <a:pPr>
              <a:defRPr/>
            </a:pPr>
            <a:r>
              <a:rPr lang="en-US" sz="2400" b="1" dirty="0"/>
              <a:t>This committee should meet at least quarterly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 y="274638"/>
            <a:ext cx="9067800" cy="1143000"/>
          </a:xfrm>
        </p:spPr>
        <p:txBody>
          <a:bodyPr>
            <a:noAutofit/>
          </a:bodyPr>
          <a:lstStyle/>
          <a:p>
            <a:r>
              <a:rPr lang="en-US" dirty="0"/>
              <a:t>Budgeting – Guidance - Limits</a:t>
            </a:r>
          </a:p>
        </p:txBody>
      </p:sp>
      <p:sp>
        <p:nvSpPr>
          <p:cNvPr id="5" name="Content Placeholder 2"/>
          <p:cNvSpPr>
            <a:spLocks noGrp="1"/>
          </p:cNvSpPr>
          <p:nvPr>
            <p:ph idx="1"/>
          </p:nvPr>
        </p:nvSpPr>
        <p:spPr>
          <a:xfrm>
            <a:off x="457200" y="1447800"/>
            <a:ext cx="8229600" cy="4343400"/>
          </a:xfrm>
        </p:spPr>
        <p:txBody>
          <a:bodyPr>
            <a:normAutofit/>
          </a:bodyPr>
          <a:lstStyle/>
          <a:p>
            <a:pPr>
              <a:defRPr/>
            </a:pPr>
            <a:r>
              <a:rPr lang="en-US" sz="2400" b="1" dirty="0"/>
              <a:t>Document will reflect lodge revenue, spending and savings</a:t>
            </a:r>
          </a:p>
          <a:p>
            <a:pPr>
              <a:defRPr/>
            </a:pPr>
            <a:r>
              <a:rPr lang="en-US" sz="2400" b="1" dirty="0"/>
              <a:t>Publish the budget to the membership</a:t>
            </a:r>
          </a:p>
          <a:p>
            <a:pPr>
              <a:defRPr/>
            </a:pPr>
            <a:r>
              <a:rPr lang="en-US" sz="2400" b="1" dirty="0"/>
              <a:t>At first stated communication of new calendar year provide additional copies and lead discussion</a:t>
            </a:r>
          </a:p>
          <a:p>
            <a:pPr>
              <a:defRPr/>
            </a:pPr>
            <a:r>
              <a:rPr lang="en-US" sz="2400" b="1" dirty="0"/>
              <a:t>Approve the budget and by doing so it becomes their spending plan not yours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152400"/>
            <a:ext cx="8534400" cy="1143000"/>
          </a:xfrm>
        </p:spPr>
        <p:txBody>
          <a:bodyPr>
            <a:noAutofit/>
          </a:bodyPr>
          <a:lstStyle/>
          <a:p>
            <a:r>
              <a:rPr lang="en-US" dirty="0"/>
              <a:t>Budgeting – Guidance - Limits</a:t>
            </a:r>
          </a:p>
        </p:txBody>
      </p:sp>
      <p:sp>
        <p:nvSpPr>
          <p:cNvPr id="5" name="Content Placeholder 2"/>
          <p:cNvSpPr>
            <a:spLocks noGrp="1"/>
          </p:cNvSpPr>
          <p:nvPr>
            <p:ph idx="1"/>
          </p:nvPr>
        </p:nvSpPr>
        <p:spPr>
          <a:xfrm>
            <a:off x="533400" y="1219200"/>
            <a:ext cx="8229600" cy="5105400"/>
          </a:xfrm>
        </p:spPr>
        <p:txBody>
          <a:bodyPr>
            <a:normAutofit/>
          </a:bodyPr>
          <a:lstStyle/>
          <a:p>
            <a:pPr>
              <a:defRPr/>
            </a:pPr>
            <a:r>
              <a:rPr lang="en-US" sz="2400" b="1" dirty="0"/>
              <a:t>Stay within your budget</a:t>
            </a:r>
          </a:p>
          <a:p>
            <a:pPr>
              <a:defRPr/>
            </a:pPr>
            <a:r>
              <a:rPr lang="en-US" sz="2400" b="1" dirty="0"/>
              <a:t>If you can add, subtract and say “NO” you can control the budget</a:t>
            </a:r>
          </a:p>
          <a:p>
            <a:pPr>
              <a:defRPr/>
            </a:pPr>
            <a:r>
              <a:rPr lang="en-US" sz="2400" b="1" dirty="0"/>
              <a:t>Understand your budget timeline, remember it is for the year</a:t>
            </a:r>
          </a:p>
          <a:p>
            <a:pPr>
              <a:defRPr/>
            </a:pPr>
            <a:r>
              <a:rPr lang="en-US" sz="2400" b="1" dirty="0"/>
              <a:t>Handling Unexpected Expenses; assemble the finance committee first to evaluate the rest of the year</a:t>
            </a:r>
          </a:p>
          <a:p>
            <a:pPr>
              <a:defRPr/>
            </a:pPr>
            <a:r>
              <a:rPr lang="en-US" sz="2400" b="1" dirty="0"/>
              <a:t>Budget Limits; each category must have limits, adjustments are apart of every budget</a:t>
            </a:r>
          </a:p>
          <a:p>
            <a:pPr>
              <a:defRPr/>
            </a:pPr>
            <a:r>
              <a:rPr lang="en-US" sz="2400" b="1" dirty="0"/>
              <a:t>Authorized Expenditures; Insure conformity to Grand Lodge and membership approval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 y="274638"/>
            <a:ext cx="8991600" cy="1143000"/>
          </a:xfrm>
        </p:spPr>
        <p:txBody>
          <a:bodyPr>
            <a:noAutofit/>
          </a:bodyPr>
          <a:lstStyle/>
          <a:p>
            <a:r>
              <a:rPr lang="en-US" dirty="0"/>
              <a:t>Budgeting – Guidance - Revenue</a:t>
            </a:r>
          </a:p>
        </p:txBody>
      </p:sp>
      <p:sp>
        <p:nvSpPr>
          <p:cNvPr id="5" name="Content Placeholder 2"/>
          <p:cNvSpPr>
            <a:spLocks noGrp="1"/>
          </p:cNvSpPr>
          <p:nvPr>
            <p:ph idx="1"/>
          </p:nvPr>
        </p:nvSpPr>
        <p:spPr>
          <a:xfrm>
            <a:off x="762000" y="1600200"/>
            <a:ext cx="7696200" cy="4495800"/>
          </a:xfrm>
        </p:spPr>
        <p:txBody>
          <a:bodyPr>
            <a:normAutofit/>
          </a:bodyPr>
          <a:lstStyle/>
          <a:p>
            <a:pPr>
              <a:defRPr/>
            </a:pPr>
            <a:r>
              <a:rPr lang="en-US" sz="2400" b="1" dirty="0"/>
              <a:t>Primary source dues</a:t>
            </a:r>
          </a:p>
          <a:p>
            <a:pPr>
              <a:defRPr/>
            </a:pPr>
            <a:r>
              <a:rPr lang="en-US" sz="2400" b="1" dirty="0"/>
              <a:t>Notify in timely manner</a:t>
            </a:r>
          </a:p>
          <a:p>
            <a:pPr>
              <a:defRPr/>
            </a:pPr>
            <a:r>
              <a:rPr lang="en-US" sz="2400" b="1" dirty="0"/>
              <a:t>Form delinquent dues committee to review quarterly to assist Secretary</a:t>
            </a:r>
          </a:p>
          <a:p>
            <a:pPr>
              <a:defRPr/>
            </a:pPr>
            <a:r>
              <a:rPr lang="en-US" sz="2400" b="1" dirty="0"/>
              <a:t>Don’t be bashful in reminding of dues payment</a:t>
            </a:r>
          </a:p>
          <a:p>
            <a:pPr>
              <a:defRPr/>
            </a:pPr>
            <a:r>
              <a:rPr lang="en-US" sz="2400" b="1" dirty="0"/>
              <a:t>Before suspension contact personally</a:t>
            </a:r>
          </a:p>
          <a:p>
            <a:pPr>
              <a:defRPr/>
            </a:pPr>
            <a:r>
              <a:rPr lang="en-US" sz="2400" b="1" dirty="0"/>
              <a:t>Include thank you letter with dues card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144</TotalTime>
  <Words>958</Words>
  <Application>Microsoft Office PowerPoint</Application>
  <PresentationFormat>On-screen Show (4:3)</PresentationFormat>
  <Paragraphs>123</Paragraphs>
  <Slides>20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Book Antiqua</vt:lpstr>
      <vt:lpstr>Calibri</vt:lpstr>
      <vt:lpstr>Lucida Sans</vt:lpstr>
      <vt:lpstr>Celestial</vt:lpstr>
      <vt:lpstr>Masonic Leadership Training</vt:lpstr>
      <vt:lpstr>Budgeting</vt:lpstr>
      <vt:lpstr>Budgeting – Guidance - Organize</vt:lpstr>
      <vt:lpstr>PowerPoint Presentation</vt:lpstr>
      <vt:lpstr>Budgeting – Digest Terms</vt:lpstr>
      <vt:lpstr>Budgeting – Guidance - Support</vt:lpstr>
      <vt:lpstr>Budgeting – Guidance - Limits</vt:lpstr>
      <vt:lpstr>Budgeting – Guidance - Limits</vt:lpstr>
      <vt:lpstr>Budgeting – Guidance - Revenue</vt:lpstr>
      <vt:lpstr>Budgeting – Guidance - Revenue</vt:lpstr>
      <vt:lpstr>Budgeting – Guidance - Revenue</vt:lpstr>
      <vt:lpstr>Budgeting – Guidance – How to</vt:lpstr>
      <vt:lpstr>Budgeting – Guidance – How to</vt:lpstr>
      <vt:lpstr>Budgeting – Guidance – How to</vt:lpstr>
      <vt:lpstr>Budgeting – Guidance – How to</vt:lpstr>
      <vt:lpstr>Budgeting - Example</vt:lpstr>
      <vt:lpstr>Budgeting - Example</vt:lpstr>
      <vt:lpstr>Budgeting - Example</vt:lpstr>
      <vt:lpstr>Questions or Suggestions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Jay Cebollero</dc:creator>
  <cp:lastModifiedBy>Jay Cebollero</cp:lastModifiedBy>
  <cp:revision>6</cp:revision>
  <dcterms:created xsi:type="dcterms:W3CDTF">2020-06-02T13:46:56Z</dcterms:created>
  <dcterms:modified xsi:type="dcterms:W3CDTF">2020-06-03T15:22:10Z</dcterms:modified>
</cp:coreProperties>
</file>