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D1000C-730F-43A0-B585-263A607C09F0}" type="datetimeFigureOut">
              <a:rPr lang="es-ES_tradnl" smtClean="0"/>
              <a:t>19/11/2021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9942361-3A76-4174-99C6-347F011A42D5}" type="slidenum">
              <a:rPr lang="es-ES_tradnl" smtClean="0"/>
              <a:t>‹#›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200" y="3429000"/>
            <a:ext cx="8229600" cy="1524000"/>
          </a:xfrm>
        </p:spPr>
        <p:txBody>
          <a:bodyPr/>
          <a:lstStyle/>
          <a:p>
            <a:r>
              <a:rPr lang="es-ES" dirty="0">
                <a:effectLst/>
              </a:rPr>
              <a:t>Entrenamiento de Liderazgo Masónico </a:t>
            </a:r>
            <a:endParaRPr lang="es-ES_tradnl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219200" y="5181600"/>
            <a:ext cx="6400800" cy="969498"/>
          </a:xfrm>
        </p:spPr>
        <p:txBody>
          <a:bodyPr>
            <a:normAutofit fontScale="92500" lnSpcReduction="10000"/>
          </a:bodyPr>
          <a:lstStyle/>
          <a:p>
            <a:r>
              <a:rPr lang="es-ES" sz="6600" dirty="0"/>
              <a:t>RITUAL</a:t>
            </a:r>
            <a:endParaRPr lang="es-ES_tradnl" sz="6600" dirty="0"/>
          </a:p>
          <a:p>
            <a:endParaRPr lang="es-ES_tradnl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066800"/>
            <a:ext cx="2338387" cy="2281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9948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effectLst/>
              </a:rPr>
              <a:t>PREGUNTAS O SUGERENCIAS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133600"/>
            <a:ext cx="4724400" cy="2362200"/>
          </a:xfrm>
        </p:spPr>
        <p:txBody>
          <a:bodyPr/>
          <a:lstStyle/>
          <a:p>
            <a:endParaRPr lang="es-ES_tradnl" dirty="0"/>
          </a:p>
          <a:p>
            <a:endParaRPr lang="es-ES_tradnl" dirty="0"/>
          </a:p>
          <a:p>
            <a:r>
              <a:rPr lang="es-ES_tradnl" sz="4000" dirty="0"/>
              <a:t>Pregunte Ahora</a:t>
            </a:r>
          </a:p>
        </p:txBody>
      </p:sp>
    </p:spTree>
    <p:extLst>
      <p:ext uri="{BB962C8B-B14F-4D97-AF65-F5344CB8AC3E}">
        <p14:creationId xmlns:p14="http://schemas.microsoft.com/office/powerpoint/2010/main" val="29809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effectLst/>
              </a:rPr>
              <a:t>Definición de Ritual  </a:t>
            </a:r>
            <a:endParaRPr lang="es-ES_tradnl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/>
          </a:bodyPr>
          <a:lstStyle/>
          <a:p>
            <a:r>
              <a:rPr lang="es-ES_tradnl" sz="2400" dirty="0"/>
              <a:t>LA REAL ACADEMIA ESPAÑOLA DEFINE A LA PALABRA </a:t>
            </a:r>
            <a:r>
              <a:rPr lang="es-ES_tradnl" sz="2400" i="1" dirty="0"/>
              <a:t>RITUAL</a:t>
            </a:r>
            <a:r>
              <a:rPr lang="es-ES_tradnl" sz="2400" dirty="0"/>
              <a:t> DEL LATIN </a:t>
            </a:r>
            <a:r>
              <a:rPr lang="es-ES_tradnl" sz="2400" i="1" dirty="0"/>
              <a:t>RITUĀLIS.</a:t>
            </a:r>
          </a:p>
          <a:p>
            <a:endParaRPr lang="es-ES_tradnl" sz="2400" dirty="0"/>
          </a:p>
          <a:p>
            <a:pPr marL="651510" lvl="0" indent="-514350">
              <a:buFont typeface="+mj-lt"/>
              <a:buAutoNum type="arabicPeriod"/>
            </a:pPr>
            <a:r>
              <a:rPr lang="es-ES_tradnl" sz="2400" dirty="0"/>
              <a:t>CONJUNTO DE RITOS DE UNA RELIGIÓN, DE UNA IGLESIA O DE UNA FUNCIÓN SAGRADA</a:t>
            </a:r>
          </a:p>
          <a:p>
            <a:pPr marL="651510" lvl="0" indent="-514350">
              <a:buFont typeface="+mj-lt"/>
              <a:buAutoNum type="arabicPeriod"/>
            </a:pPr>
            <a:endParaRPr lang="es-ES_tradnl" sz="2400" dirty="0"/>
          </a:p>
          <a:p>
            <a:pPr marL="651510" lvl="0" indent="-514350">
              <a:buFont typeface="+mj-lt"/>
              <a:buAutoNum type="arabicPeriod"/>
            </a:pPr>
            <a:r>
              <a:rPr lang="es-ES_tradnl" sz="2400" dirty="0"/>
              <a:t>CEREMONIAL </a:t>
            </a:r>
          </a:p>
          <a:p>
            <a:pPr marL="651510" lvl="0" indent="-514350">
              <a:buFont typeface="+mj-lt"/>
              <a:buAutoNum type="arabicPeriod"/>
            </a:pPr>
            <a:endParaRPr lang="es-ES_tradnl" sz="2400" dirty="0"/>
          </a:p>
          <a:p>
            <a:pPr marL="651510" lvl="0" indent="-514350">
              <a:buFont typeface="+mj-lt"/>
              <a:buAutoNum type="arabicPeriod"/>
            </a:pPr>
            <a:r>
              <a:rPr lang="es-ES_tradnl" sz="2400" dirty="0"/>
              <a:t>QUE SE DESARROLLA A LA MANERA DE UN RITO </a:t>
            </a:r>
          </a:p>
        </p:txBody>
      </p:sp>
    </p:spTree>
    <p:extLst>
      <p:ext uri="{BB962C8B-B14F-4D97-AF65-F5344CB8AC3E}">
        <p14:creationId xmlns:p14="http://schemas.microsoft.com/office/powerpoint/2010/main" val="319180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effectLst/>
              </a:rPr>
              <a:t>MOTIVO PARA UN RITUAL PRECISO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s-ES_tradnl" dirty="0"/>
              <a:t>Página 19 del Monitor Masónico de la Florida bajo preservación dice:</a:t>
            </a:r>
          </a:p>
          <a:p>
            <a:r>
              <a:rPr lang="es-ES_tradnl" dirty="0"/>
              <a:t>Con el fin de preservar nuestras Ceremonias de la innovación, es esencialmente necesario que cada oficial las conozca a fondo, y una firme determinación debe existir entre la membresía a no admitir ningún cambio. Unas palabras aquí o allá no parecen por sí mismas de mucha importancia, sin embargo, por la frecuente repetición, nos acostumbramos a ellas, y así abrimos la puerta a males de más seria magnitud. No hay, y ni puede haber, ninguna seguridad, mas que en una rígida adherencia a las Antiguas Ceremonias de la Orden.</a:t>
            </a:r>
          </a:p>
        </p:txBody>
      </p:sp>
    </p:spTree>
    <p:extLst>
      <p:ext uri="{BB962C8B-B14F-4D97-AF65-F5344CB8AC3E}">
        <p14:creationId xmlns:p14="http://schemas.microsoft.com/office/powerpoint/2010/main" val="58779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7"/>
            <a:ext cx="8229600" cy="1143000"/>
          </a:xfrm>
        </p:spPr>
        <p:txBody>
          <a:bodyPr/>
          <a:lstStyle/>
          <a:p>
            <a:r>
              <a:rPr lang="es-ES_tradnl" dirty="0">
                <a:effectLst/>
              </a:rPr>
              <a:t>Cómo mejorar su Ritual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Autofit/>
          </a:bodyPr>
          <a:lstStyle/>
          <a:p>
            <a:r>
              <a:rPr lang="es-ES_tradnl" sz="3200" dirty="0"/>
              <a:t>Código Masónico de la Florida o Cifrado Rojo </a:t>
            </a:r>
          </a:p>
          <a:p>
            <a:pPr lvl="1"/>
            <a:r>
              <a:rPr lang="es-ES_tradnl" sz="2800" dirty="0"/>
              <a:t>Incluye todos los Tres Grados / otras ceremonias</a:t>
            </a:r>
          </a:p>
          <a:p>
            <a:r>
              <a:rPr lang="es-ES_tradnl" sz="3200" dirty="0"/>
              <a:t>Monitor Masónico de la Florida (Libro Azul)</a:t>
            </a:r>
          </a:p>
          <a:p>
            <a:pPr lvl="1"/>
            <a:r>
              <a:rPr lang="es-ES_tradnl" sz="2800" dirty="0"/>
              <a:t>Incluye Oraciones, Lecturas, Cargos, Funerales</a:t>
            </a:r>
          </a:p>
          <a:p>
            <a:r>
              <a:rPr lang="es-ES_tradnl" sz="3200" dirty="0"/>
              <a:t>Libro Combinado de trabajo del piso de la Florida</a:t>
            </a:r>
          </a:p>
          <a:p>
            <a:r>
              <a:rPr lang="es-ES_tradnl" sz="3200" dirty="0"/>
              <a:t>Libros abiertos de la Zona</a:t>
            </a:r>
          </a:p>
          <a:p>
            <a:r>
              <a:rPr lang="es-ES_tradnl" sz="3200" dirty="0"/>
              <a:t>El Instructor del Distrito.</a:t>
            </a:r>
          </a:p>
        </p:txBody>
      </p:sp>
    </p:spTree>
    <p:extLst>
      <p:ext uri="{BB962C8B-B14F-4D97-AF65-F5344CB8AC3E}">
        <p14:creationId xmlns:p14="http://schemas.microsoft.com/office/powerpoint/2010/main" val="1418292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>
                <a:effectLst/>
              </a:rPr>
              <a:t>Tradición vs. Prescrito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EL tratar de hacer los trabajos como esta prescrito pueden causar desarmonía en la Logia, si es así. ¿Cómo corregir esto?</a:t>
            </a:r>
          </a:p>
          <a:p>
            <a:endParaRPr lang="es-ES_tradnl" dirty="0"/>
          </a:p>
          <a:p>
            <a:r>
              <a:rPr lang="es-ES_tradnl" dirty="0"/>
              <a:t>"¿Qué debo hacer?"</a:t>
            </a:r>
          </a:p>
          <a:p>
            <a:endParaRPr lang="es-ES_tradnl" dirty="0"/>
          </a:p>
          <a:p>
            <a:r>
              <a:rPr lang="es-ES_tradnl" dirty="0"/>
              <a:t>Sugerencias</a:t>
            </a:r>
          </a:p>
          <a:p>
            <a:endParaRPr lang="es-ES_tradnl" dirty="0"/>
          </a:p>
          <a:p>
            <a:r>
              <a:rPr lang="es-ES_tradnl" dirty="0"/>
              <a:t>Recuerde su obligación.</a:t>
            </a:r>
          </a:p>
        </p:txBody>
      </p:sp>
    </p:spTree>
    <p:extLst>
      <p:ext uri="{BB962C8B-B14F-4D97-AF65-F5344CB8AC3E}">
        <p14:creationId xmlns:p14="http://schemas.microsoft.com/office/powerpoint/2010/main" val="2027734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s-ES_tradnl" dirty="0">
                <a:effectLst/>
              </a:rPr>
              <a:t>SEA EJEMPLO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Autofit/>
          </a:bodyPr>
          <a:lstStyle/>
          <a:p>
            <a:r>
              <a:rPr lang="es-ES_tradnl" dirty="0"/>
              <a:t>"Mantenga sagrado e inviolable los misterios de la orden ya que estos son para distinguirlo a usted del resto de la comunidad, y marcar su consecuencia entre los Masones."</a:t>
            </a:r>
          </a:p>
          <a:p>
            <a:r>
              <a:rPr lang="es-ES_tradnl" dirty="0"/>
              <a:t>Nuestro Ritual nos distingue del resto de la comunidad.</a:t>
            </a:r>
          </a:p>
          <a:p>
            <a:r>
              <a:rPr lang="es-ES_tradnl" dirty="0"/>
              <a:t>¿Cómo usted hace su ritual puede marcar su consecuencia entre sus Hermanos</a:t>
            </a:r>
          </a:p>
          <a:p>
            <a:r>
              <a:rPr lang="es-ES_tradnl" dirty="0"/>
              <a:t>¡Haga lo mejor que puedas!</a:t>
            </a:r>
          </a:p>
          <a:p>
            <a:r>
              <a:rPr lang="es-ES_tradnl" dirty="0"/>
              <a:t>Si no está seguro, pregunte.</a:t>
            </a:r>
          </a:p>
          <a:p>
            <a:r>
              <a:rPr lang="es-ES_tradnl" dirty="0"/>
              <a:t>"Amonestar con amabilidad."</a:t>
            </a:r>
          </a:p>
        </p:txBody>
      </p:sp>
    </p:spTree>
    <p:extLst>
      <p:ext uri="{BB962C8B-B14F-4D97-AF65-F5344CB8AC3E}">
        <p14:creationId xmlns:p14="http://schemas.microsoft.com/office/powerpoint/2010/main" val="109111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effectLst/>
              </a:rPr>
              <a:t>PUBLICACIONES DEL RITUAL MASÓNICO DE LA FLORIDA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/>
              <a:t>Código Masónico de la Florida o Cifrado Rojo </a:t>
            </a:r>
          </a:p>
          <a:p>
            <a:r>
              <a:rPr lang="es-ES_tradnl" sz="3200" dirty="0"/>
              <a:t>Incluye todos los Tres Grados / otras ceremonias</a:t>
            </a:r>
          </a:p>
          <a:p>
            <a:r>
              <a:rPr lang="es-ES_tradnl" sz="3200" dirty="0"/>
              <a:t>Monitor Masónico de la Florida (Libro Azul)</a:t>
            </a:r>
          </a:p>
          <a:p>
            <a:r>
              <a:rPr lang="es-ES_tradnl" sz="3200" dirty="0"/>
              <a:t>Incluye Oraciones, Lecturas, Cargos, Funerales</a:t>
            </a:r>
          </a:p>
        </p:txBody>
      </p:sp>
    </p:spTree>
    <p:extLst>
      <p:ext uri="{BB962C8B-B14F-4D97-AF65-F5344CB8AC3E}">
        <p14:creationId xmlns:p14="http://schemas.microsoft.com/office/powerpoint/2010/main" val="429001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effectLst/>
              </a:rPr>
              <a:t>APRENDA A SU PROPIO RITMO.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334000"/>
          </a:xfrm>
        </p:spPr>
        <p:txBody>
          <a:bodyPr>
            <a:normAutofit/>
          </a:bodyPr>
          <a:lstStyle/>
          <a:p>
            <a:r>
              <a:rPr lang="es-ES_tradnl" sz="3200" dirty="0"/>
              <a:t>Este es un maratón, no una carrera corta.</a:t>
            </a:r>
          </a:p>
          <a:p>
            <a:r>
              <a:rPr lang="es-ES_tradnl" sz="3200" dirty="0"/>
              <a:t>Encuentre algo que le interese y estudie esa parte en particular hasta que lo memorice.</a:t>
            </a:r>
          </a:p>
          <a:p>
            <a:r>
              <a:rPr lang="es-ES_tradnl" sz="3200" dirty="0"/>
              <a:t>Sólo al intentarlo, usted se está mejorando a sí mismo en la Masonería.</a:t>
            </a:r>
          </a:p>
          <a:p>
            <a:r>
              <a:rPr lang="es-ES_tradnl" sz="3200" dirty="0"/>
              <a:t>Establezca metas realistas,  pero asuma retos </a:t>
            </a:r>
          </a:p>
          <a:p>
            <a:r>
              <a:rPr lang="es-ES_tradnl" sz="3200" dirty="0"/>
              <a:t>Práctica, práctica, práctica, y luego recítelo en la Logia.</a:t>
            </a:r>
          </a:p>
          <a:p>
            <a:r>
              <a:rPr lang="es-ES_tradnl" sz="3200" dirty="0"/>
              <a:t>Únase a un equipo de Grado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9373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400" dirty="0">
                <a:effectLst/>
              </a:rPr>
              <a:t>RECUERDE</a:t>
            </a:r>
            <a:endParaRPr lang="es-ES_tradnl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008" y="2590800"/>
            <a:ext cx="8229600" cy="2514600"/>
          </a:xfrm>
        </p:spPr>
        <p:txBody>
          <a:bodyPr/>
          <a:lstStyle/>
          <a:p>
            <a:pPr marL="137160" indent="0">
              <a:buNone/>
            </a:pPr>
            <a:r>
              <a:rPr lang="es-ES_tradnl" sz="6000" dirty="0"/>
              <a:t>“Un Mason educado es un Mason dedicado”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89617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6">
      <a:dk1>
        <a:srgbClr val="FFFFFF"/>
      </a:dk1>
      <a:lt1>
        <a:srgbClr val="FFFFFF"/>
      </a:lt1>
      <a:dk2>
        <a:srgbClr val="26CC0A"/>
      </a:dk2>
      <a:lt2>
        <a:srgbClr val="FFFFFF"/>
      </a:lt2>
      <a:accent1>
        <a:srgbClr val="FFFFFF"/>
      </a:accent1>
      <a:accent2>
        <a:srgbClr val="FFFFFF"/>
      </a:accent2>
      <a:accent3>
        <a:srgbClr val="0BD0D9"/>
      </a:accent3>
      <a:accent4>
        <a:srgbClr val="FFFFFF"/>
      </a:accent4>
      <a:accent5>
        <a:srgbClr val="FFFFFF"/>
      </a:accent5>
      <a:accent6>
        <a:srgbClr val="A5C249"/>
      </a:accent6>
      <a:hlink>
        <a:srgbClr val="009DD9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463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Book Antiqua</vt:lpstr>
      <vt:lpstr>Lucida Sans</vt:lpstr>
      <vt:lpstr>Wingdings</vt:lpstr>
      <vt:lpstr>Wingdings 2</vt:lpstr>
      <vt:lpstr>Wingdings 3</vt:lpstr>
      <vt:lpstr>Apex</vt:lpstr>
      <vt:lpstr>Entrenamiento de Liderazgo Masónico </vt:lpstr>
      <vt:lpstr>Definición de Ritual  </vt:lpstr>
      <vt:lpstr>MOTIVO PARA UN RITUAL PRECISO </vt:lpstr>
      <vt:lpstr>Cómo mejorar su Ritual</vt:lpstr>
      <vt:lpstr>Tradición vs. Prescrito</vt:lpstr>
      <vt:lpstr>SEA EJEMPLO</vt:lpstr>
      <vt:lpstr>PUBLICACIONES DEL RITUAL MASÓNICO DE LA FLORIDA</vt:lpstr>
      <vt:lpstr>APRENDA A SU PROPIO RITMO.</vt:lpstr>
      <vt:lpstr>RECUERDE</vt:lpstr>
      <vt:lpstr>PREGUNTAS O SUGERENCIAS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Entrenamiento de Liderazgo Masónico</dc:title>
  <dc:creator>Jorge L. Aladro</dc:creator>
  <cp:lastModifiedBy>Luis Rivera</cp:lastModifiedBy>
  <cp:revision>10</cp:revision>
  <dcterms:created xsi:type="dcterms:W3CDTF">2015-11-29T17:47:36Z</dcterms:created>
  <dcterms:modified xsi:type="dcterms:W3CDTF">2021-11-19T23:30:12Z</dcterms:modified>
</cp:coreProperties>
</file>