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 id="272" r:id="rId18"/>
    <p:sldId id="273" r:id="rId19"/>
    <p:sldId id="274" r:id="rId20"/>
    <p:sldId id="275" r:id="rId21"/>
    <p:sldId id="277" r:id="rId22"/>
    <p:sldId id="278" r:id="rId23"/>
    <p:sldId id="279" r:id="rId24"/>
  </p:sldIdLst>
  <p:sldSz cx="9144000" cy="6858000" type="screen4x3"/>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6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257E082A-B7AD-49B8-B52C-2ABF87F8F235}" type="datetimeFigureOut">
              <a:rPr lang="es-ES_tradnl" smtClean="0"/>
              <a:t>19/11/2021</a:t>
            </a:fld>
            <a:endParaRPr lang="es-ES_tradnl"/>
          </a:p>
        </p:txBody>
      </p:sp>
      <p:sp>
        <p:nvSpPr>
          <p:cNvPr id="17" name="Footer Placeholder 16"/>
          <p:cNvSpPr>
            <a:spLocks noGrp="1"/>
          </p:cNvSpPr>
          <p:nvPr>
            <p:ph type="ftr" sz="quarter" idx="11"/>
          </p:nvPr>
        </p:nvSpPr>
        <p:spPr/>
        <p:txBody>
          <a:bodyPr/>
          <a:lstStyle/>
          <a:p>
            <a:endParaRPr lang="es-ES_tradnl"/>
          </a:p>
        </p:txBody>
      </p:sp>
      <p:sp>
        <p:nvSpPr>
          <p:cNvPr id="29" name="Slide Number Placeholder 28"/>
          <p:cNvSpPr>
            <a:spLocks noGrp="1"/>
          </p:cNvSpPr>
          <p:nvPr>
            <p:ph type="sldNum" sz="quarter" idx="12"/>
          </p:nvPr>
        </p:nvSpPr>
        <p:spPr/>
        <p:txBody>
          <a:bodyPr/>
          <a:lstStyle/>
          <a:p>
            <a:fld id="{1963FAAF-50CE-4116-87EC-77D4E951E137}" type="slidenum">
              <a:rPr lang="es-ES_tradnl" smtClean="0"/>
              <a:t>‹#›</a:t>
            </a:fld>
            <a:endParaRPr lang="es-ES_tradnl"/>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57E082A-B7AD-49B8-B52C-2ABF87F8F235}" type="datetimeFigureOut">
              <a:rPr lang="es-ES_tradnl" smtClean="0"/>
              <a:t>19/11/2021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1963FAAF-50CE-4116-87EC-77D4E951E137}" type="slidenum">
              <a:rPr lang="es-ES_tradnl" smtClean="0"/>
              <a:t>‹#›</a:t>
            </a:fld>
            <a:endParaRPr lang="es-ES_trad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57E082A-B7AD-49B8-B52C-2ABF87F8F235}" type="datetimeFigureOut">
              <a:rPr lang="es-ES_tradnl" smtClean="0"/>
              <a:t>19/11/2021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1963FAAF-50CE-4116-87EC-77D4E951E137}" type="slidenum">
              <a:rPr lang="es-ES_tradnl" smtClean="0"/>
              <a:t>‹#›</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57E082A-B7AD-49B8-B52C-2ABF87F8F235}" type="datetimeFigureOut">
              <a:rPr lang="es-ES_tradnl" smtClean="0"/>
              <a:t>19/11/2021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1963FAAF-50CE-4116-87EC-77D4E951E137}" type="slidenum">
              <a:rPr lang="es-ES_tradnl" smtClean="0"/>
              <a:t>‹#›</a:t>
            </a:fld>
            <a:endParaRPr lang="es-ES_trad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57E082A-B7AD-49B8-B52C-2ABF87F8F235}" type="datetimeFigureOut">
              <a:rPr lang="es-ES_tradnl" smtClean="0"/>
              <a:t>19/11/2021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a:xfrm>
            <a:off x="7924800" y="6416675"/>
            <a:ext cx="762000" cy="365125"/>
          </a:xfrm>
        </p:spPr>
        <p:txBody>
          <a:bodyPr/>
          <a:lstStyle/>
          <a:p>
            <a:fld id="{1963FAAF-50CE-4116-87EC-77D4E951E137}" type="slidenum">
              <a:rPr lang="es-ES_tradnl" smtClean="0"/>
              <a:t>‹#›</a:t>
            </a:fld>
            <a:endParaRPr lang="es-ES_tradn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57E082A-B7AD-49B8-B52C-2ABF87F8F235}" type="datetimeFigureOut">
              <a:rPr lang="es-ES_tradnl" smtClean="0"/>
              <a:t>19/11/2021</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1963FAAF-50CE-4116-87EC-77D4E951E137}" type="slidenum">
              <a:rPr lang="es-ES_tradnl" smtClean="0"/>
              <a:t>‹#›</a:t>
            </a:fld>
            <a:endParaRPr lang="es-ES_trad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57E082A-B7AD-49B8-B52C-2ABF87F8F235}" type="datetimeFigureOut">
              <a:rPr lang="es-ES_tradnl" smtClean="0"/>
              <a:t>19/11/2021</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9" name="Slide Number Placeholder 8"/>
          <p:cNvSpPr>
            <a:spLocks noGrp="1"/>
          </p:cNvSpPr>
          <p:nvPr>
            <p:ph type="sldNum" sz="quarter" idx="12"/>
          </p:nvPr>
        </p:nvSpPr>
        <p:spPr/>
        <p:txBody>
          <a:bodyPr/>
          <a:lstStyle/>
          <a:p>
            <a:fld id="{1963FAAF-50CE-4116-87EC-77D4E951E137}" type="slidenum">
              <a:rPr lang="es-ES_tradnl" smtClean="0"/>
              <a:t>‹#›</a:t>
            </a:fld>
            <a:endParaRPr lang="es-ES_trad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57E082A-B7AD-49B8-B52C-2ABF87F8F235}" type="datetimeFigureOut">
              <a:rPr lang="es-ES_tradnl" smtClean="0"/>
              <a:t>19/11/2021</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1963FAAF-50CE-4116-87EC-77D4E951E137}" type="slidenum">
              <a:rPr lang="es-ES_tradnl" smtClean="0"/>
              <a:t>‹#›</a:t>
            </a:fld>
            <a:endParaRPr lang="es-ES_trad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7E082A-B7AD-49B8-B52C-2ABF87F8F235}" type="datetimeFigureOut">
              <a:rPr lang="es-ES_tradnl" smtClean="0"/>
              <a:t>19/11/2021</a:t>
            </a:fld>
            <a:endParaRPr lang="es-ES_tradnl"/>
          </a:p>
        </p:txBody>
      </p:sp>
      <p:sp>
        <p:nvSpPr>
          <p:cNvPr id="3" name="Footer Placeholder 2"/>
          <p:cNvSpPr>
            <a:spLocks noGrp="1"/>
          </p:cNvSpPr>
          <p:nvPr>
            <p:ph type="ftr" sz="quarter" idx="11"/>
          </p:nvPr>
        </p:nvSpPr>
        <p:spPr/>
        <p:txBody>
          <a:bodyPr/>
          <a:lstStyle/>
          <a:p>
            <a:endParaRPr lang="es-ES_tradnl"/>
          </a:p>
        </p:txBody>
      </p:sp>
      <p:sp>
        <p:nvSpPr>
          <p:cNvPr id="4" name="Slide Number Placeholder 3"/>
          <p:cNvSpPr>
            <a:spLocks noGrp="1"/>
          </p:cNvSpPr>
          <p:nvPr>
            <p:ph type="sldNum" sz="quarter" idx="12"/>
          </p:nvPr>
        </p:nvSpPr>
        <p:spPr/>
        <p:txBody>
          <a:bodyPr/>
          <a:lstStyle/>
          <a:p>
            <a:fld id="{1963FAAF-50CE-4116-87EC-77D4E951E137}" type="slidenum">
              <a:rPr lang="es-ES_tradnl" smtClean="0"/>
              <a:t>‹#›</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57E082A-B7AD-49B8-B52C-2ABF87F8F235}" type="datetimeFigureOut">
              <a:rPr lang="es-ES_tradnl" smtClean="0"/>
              <a:t>19/11/2021</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1963FAAF-50CE-4116-87EC-77D4E951E137}" type="slidenum">
              <a:rPr lang="es-ES_tradnl" smtClean="0"/>
              <a:t>‹#›</a:t>
            </a:fld>
            <a:endParaRPr lang="es-ES_trad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57E082A-B7AD-49B8-B52C-2ABF87F8F235}" type="datetimeFigureOut">
              <a:rPr lang="es-ES_tradnl" smtClean="0"/>
              <a:t>19/11/2021</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1963FAAF-50CE-4116-87EC-77D4E951E137}" type="slidenum">
              <a:rPr lang="es-ES_tradnl" smtClean="0"/>
              <a:t>‹#›</a:t>
            </a:fld>
            <a:endParaRPr lang="es-ES_trad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57E082A-B7AD-49B8-B52C-2ABF87F8F235}" type="datetimeFigureOut">
              <a:rPr lang="es-ES_tradnl" smtClean="0"/>
              <a:t>19/11/2021</a:t>
            </a:fld>
            <a:endParaRPr lang="es-ES_tradnl"/>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s-ES_tradnl"/>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963FAAF-50CE-4116-87EC-77D4E951E137}" type="slidenum">
              <a:rPr lang="es-ES_tradnl" smtClean="0"/>
              <a:t>‹#›</a:t>
            </a:fld>
            <a:endParaRPr lang="es-ES_tradnl"/>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657600"/>
            <a:ext cx="8229600" cy="1828800"/>
          </a:xfrm>
        </p:spPr>
        <p:txBody>
          <a:bodyPr/>
          <a:lstStyle/>
          <a:p>
            <a:r>
              <a:rPr lang="es-ES">
                <a:effectLst/>
              </a:rPr>
              <a:t>Entrenamiento de Liderazgo Masónico </a:t>
            </a:r>
            <a:endParaRPr lang="es-ES_tradnl" dirty="0"/>
          </a:p>
        </p:txBody>
      </p:sp>
      <p:sp>
        <p:nvSpPr>
          <p:cNvPr id="3" name="Subtitle 2"/>
          <p:cNvSpPr>
            <a:spLocks noGrp="1"/>
          </p:cNvSpPr>
          <p:nvPr>
            <p:ph type="subTitle" idx="1"/>
          </p:nvPr>
        </p:nvSpPr>
        <p:spPr>
          <a:xfrm>
            <a:off x="381000" y="5715000"/>
            <a:ext cx="8229600" cy="783102"/>
          </a:xfrm>
        </p:spPr>
        <p:txBody>
          <a:bodyPr/>
          <a:lstStyle/>
          <a:p>
            <a:r>
              <a:rPr lang="es-ES_tradnl" sz="4000" dirty="0"/>
              <a:t>SERVICIOS COMUNITARIOS</a:t>
            </a:r>
          </a:p>
          <a:p>
            <a:endParaRPr lang="es-ES_tradnl"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71800" y="785734"/>
            <a:ext cx="3276600" cy="3085147"/>
          </a:xfrm>
          <a:prstGeom prst="rect">
            <a:avLst/>
          </a:prstGeom>
          <a:noFill/>
          <a:ln>
            <a:noFill/>
          </a:ln>
        </p:spPr>
      </p:pic>
    </p:spTree>
    <p:extLst>
      <p:ext uri="{BB962C8B-B14F-4D97-AF65-F5344CB8AC3E}">
        <p14:creationId xmlns:p14="http://schemas.microsoft.com/office/powerpoint/2010/main" val="1581843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382000" cy="5715000"/>
          </a:xfrm>
        </p:spPr>
        <p:txBody>
          <a:bodyPr>
            <a:normAutofit/>
          </a:bodyPr>
          <a:lstStyle/>
          <a:p>
            <a:r>
              <a:rPr lang="es-ES" sz="2500" dirty="0"/>
              <a:t>Nombre a un presidente de un comité o equipo para hacer frente al problema, que organizará la Logia para prestar el servicio.</a:t>
            </a:r>
            <a:endParaRPr lang="es-ES_tradnl" sz="2500" dirty="0"/>
          </a:p>
          <a:p>
            <a:r>
              <a:rPr lang="es-ES" sz="2500" dirty="0"/>
              <a:t>Comunique su proyecto eficazmente a sus miembros para ganar su apoyo y participación. Informe a todos los Miembros. Usted puede interesar a los miembros que normalmente no asisten a las reuniones de su Logia. Asegúrese de que un hombre no lo destruya. Sea optimista en sus comunicaciones.</a:t>
            </a:r>
            <a:endParaRPr lang="es-ES_tradnl" sz="2500" dirty="0"/>
          </a:p>
          <a:p>
            <a:r>
              <a:rPr lang="es-ES" sz="2500" dirty="0"/>
              <a:t>Haga a sus miembros voluntarios ganadores. Recuerde que sus miembros están haciendo esto porque usted les pidió. Asegúrese de que es divertido. Comprenda los esfuerzos de los voluntarios y cómo motivarlos.</a:t>
            </a:r>
            <a:endParaRPr lang="es-ES_tradnl" sz="2500" dirty="0"/>
          </a:p>
          <a:p>
            <a:endParaRPr lang="es-ES_tradnl" dirty="0"/>
          </a:p>
        </p:txBody>
      </p:sp>
    </p:spTree>
    <p:extLst>
      <p:ext uri="{BB962C8B-B14F-4D97-AF65-F5344CB8AC3E}">
        <p14:creationId xmlns:p14="http://schemas.microsoft.com/office/powerpoint/2010/main" val="114649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dirty="0">
                <a:effectLst/>
              </a:rPr>
              <a:t>ESCUELAS PÚBLICAS</a:t>
            </a:r>
            <a:endParaRPr lang="es-ES_tradnl" dirty="0"/>
          </a:p>
        </p:txBody>
      </p:sp>
      <p:sp>
        <p:nvSpPr>
          <p:cNvPr id="3" name="Content Placeholder 2"/>
          <p:cNvSpPr>
            <a:spLocks noGrp="1"/>
          </p:cNvSpPr>
          <p:nvPr>
            <p:ph idx="1"/>
          </p:nvPr>
        </p:nvSpPr>
        <p:spPr/>
        <p:txBody>
          <a:bodyPr>
            <a:normAutofit/>
          </a:bodyPr>
          <a:lstStyle/>
          <a:p>
            <a:r>
              <a:rPr lang="es-ES" sz="3200" dirty="0"/>
              <a:t>No hay mejor o más importante manera para que una Logia Masónica se vuelva relevante que involucrarse con una escuela en su comunidad. El apoyo a la educación de los niños es una de las "cosas correctas" que el liderazgo puede hacer para mover la Logia más cerca de sus miembros, sus familias y la comunidad. </a:t>
            </a:r>
          </a:p>
        </p:txBody>
      </p:sp>
    </p:spTree>
    <p:extLst>
      <p:ext uri="{BB962C8B-B14F-4D97-AF65-F5344CB8AC3E}">
        <p14:creationId xmlns:p14="http://schemas.microsoft.com/office/powerpoint/2010/main" val="3291342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s-ES" dirty="0">
                <a:effectLst/>
              </a:rPr>
              <a:t>ALGUNAS RAZONES</a:t>
            </a:r>
            <a:endParaRPr lang="es-ES_tradnl" dirty="0"/>
          </a:p>
        </p:txBody>
      </p:sp>
      <p:sp>
        <p:nvSpPr>
          <p:cNvPr id="3" name="Content Placeholder 2"/>
          <p:cNvSpPr>
            <a:spLocks noGrp="1"/>
          </p:cNvSpPr>
          <p:nvPr>
            <p:ph idx="1"/>
          </p:nvPr>
        </p:nvSpPr>
        <p:spPr>
          <a:xfrm>
            <a:off x="457200" y="1219200"/>
            <a:ext cx="8229600" cy="5486400"/>
          </a:xfrm>
        </p:spPr>
        <p:txBody>
          <a:bodyPr>
            <a:normAutofit/>
          </a:bodyPr>
          <a:lstStyle/>
          <a:p>
            <a:r>
              <a:rPr lang="es-ES" dirty="0"/>
              <a:t>Las escuelas </a:t>
            </a:r>
            <a:r>
              <a:rPr lang="es-ES" dirty="0" err="1"/>
              <a:t>estan</a:t>
            </a:r>
            <a:r>
              <a:rPr lang="es-ES" dirty="0"/>
              <a:t> perfectamente organizadas para aceptar asociaciones de voluntarios y tienen el personal para ayudar.</a:t>
            </a:r>
            <a:endParaRPr lang="es-ES_tradnl" dirty="0"/>
          </a:p>
          <a:p>
            <a:r>
              <a:rPr lang="es-ES" dirty="0"/>
              <a:t>Las escuelas buscan alianzas para complementar el apoyo que reciben de fuentes gubernamentales tradicionales.</a:t>
            </a:r>
            <a:endParaRPr lang="es-ES_tradnl" dirty="0"/>
          </a:p>
          <a:p>
            <a:r>
              <a:rPr lang="es-ES" dirty="0"/>
              <a:t>Si su Logia quiere ser conocida por hacer una diferencia, no hay mejor manera de hacerlo que a través de la participación con los niños.</a:t>
            </a:r>
            <a:endParaRPr lang="es-ES_tradnl" dirty="0"/>
          </a:p>
          <a:p>
            <a:r>
              <a:rPr lang="es-ES" dirty="0"/>
              <a:t>Hay una conexión natural, a menudo geográfica, entre muchas logias y las escuelas.</a:t>
            </a:r>
            <a:endParaRPr lang="es-ES_tradnl" dirty="0"/>
          </a:p>
          <a:p>
            <a:endParaRPr lang="es-ES_tradnl" dirty="0"/>
          </a:p>
        </p:txBody>
      </p:sp>
    </p:spTree>
    <p:extLst>
      <p:ext uri="{BB962C8B-B14F-4D97-AF65-F5344CB8AC3E}">
        <p14:creationId xmlns:p14="http://schemas.microsoft.com/office/powerpoint/2010/main" val="1447967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977"/>
            <a:ext cx="8229600" cy="1143000"/>
          </a:xfrm>
        </p:spPr>
        <p:txBody>
          <a:bodyPr>
            <a:normAutofit/>
          </a:bodyPr>
          <a:lstStyle/>
          <a:p>
            <a:r>
              <a:rPr lang="es-ES_tradnl" dirty="0">
                <a:effectLst/>
              </a:rPr>
              <a:t>ALGUNAS MÁS </a:t>
            </a:r>
            <a:endParaRPr lang="es-ES_tradnl" dirty="0"/>
          </a:p>
        </p:txBody>
      </p:sp>
      <p:sp>
        <p:nvSpPr>
          <p:cNvPr id="3" name="Content Placeholder 2"/>
          <p:cNvSpPr>
            <a:spLocks noGrp="1"/>
          </p:cNvSpPr>
          <p:nvPr>
            <p:ph idx="1"/>
          </p:nvPr>
        </p:nvSpPr>
        <p:spPr>
          <a:xfrm>
            <a:off x="457200" y="1219200"/>
            <a:ext cx="8229600" cy="5562600"/>
          </a:xfrm>
        </p:spPr>
        <p:txBody>
          <a:bodyPr>
            <a:normAutofit fontScale="92500" lnSpcReduction="10000"/>
          </a:bodyPr>
          <a:lstStyle/>
          <a:p>
            <a:r>
              <a:rPr lang="es-ES" dirty="0"/>
              <a:t>Los padres reconocerán las contribuciones de los Masones que están involucrados en su escuela y esto puede estimular a que se unan.</a:t>
            </a:r>
          </a:p>
          <a:p>
            <a:r>
              <a:rPr lang="es-ES" dirty="0"/>
              <a:t>Los medios de comunicación mucho más probablemente reconocerán las contribuciones de su Logia a la comunidad si usted apoya la educación pública y las escuelas locales.</a:t>
            </a:r>
          </a:p>
          <a:p>
            <a:r>
              <a:rPr lang="es-ES" dirty="0"/>
              <a:t>La ayuda que las escuelas necesitan están  dentro de las capacidades de los miembros de una </a:t>
            </a:r>
            <a:r>
              <a:rPr lang="es-ES" dirty="0" err="1"/>
              <a:t>LogiaMasónica</a:t>
            </a:r>
            <a:r>
              <a:rPr lang="es-ES" dirty="0"/>
              <a:t>.</a:t>
            </a:r>
            <a:r>
              <a:rPr lang="es-ES_tradnl" dirty="0"/>
              <a:t> </a:t>
            </a:r>
            <a:r>
              <a:rPr lang="es-ES" dirty="0"/>
              <a:t> </a:t>
            </a:r>
          </a:p>
          <a:p>
            <a:r>
              <a:rPr lang="es-ES" dirty="0"/>
              <a:t>Los estudiantes que se benefician de la participación de la Logia serán voces poderosas para ayudar a la Logia a alcanzar relevancia, reconocimiento y apoyo.</a:t>
            </a:r>
            <a:endParaRPr lang="es-ES_tradnl" dirty="0"/>
          </a:p>
          <a:p>
            <a:endParaRPr lang="es-ES_tradnl" dirty="0"/>
          </a:p>
        </p:txBody>
      </p:sp>
    </p:spTree>
    <p:extLst>
      <p:ext uri="{BB962C8B-B14F-4D97-AF65-F5344CB8AC3E}">
        <p14:creationId xmlns:p14="http://schemas.microsoft.com/office/powerpoint/2010/main" val="1427411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8738"/>
            <a:ext cx="8686800" cy="1143000"/>
          </a:xfrm>
        </p:spPr>
        <p:txBody>
          <a:bodyPr/>
          <a:lstStyle/>
          <a:p>
            <a:r>
              <a:rPr lang="es-ES_tradnl" dirty="0">
                <a:effectLst/>
              </a:rPr>
              <a:t>¿Qué es lo que podemos hacer?</a:t>
            </a:r>
            <a:endParaRPr lang="es-ES_tradnl" dirty="0"/>
          </a:p>
        </p:txBody>
      </p:sp>
      <p:sp>
        <p:nvSpPr>
          <p:cNvPr id="3" name="Content Placeholder 2"/>
          <p:cNvSpPr>
            <a:spLocks noGrp="1"/>
          </p:cNvSpPr>
          <p:nvPr>
            <p:ph idx="1"/>
          </p:nvPr>
        </p:nvSpPr>
        <p:spPr>
          <a:xfrm>
            <a:off x="228600" y="1295400"/>
            <a:ext cx="8610600" cy="5410200"/>
          </a:xfrm>
        </p:spPr>
        <p:txBody>
          <a:bodyPr>
            <a:normAutofit fontScale="85000" lnSpcReduction="20000"/>
          </a:bodyPr>
          <a:lstStyle/>
          <a:p>
            <a:r>
              <a:rPr lang="es-ES" dirty="0"/>
              <a:t>Ofrezca un par de horas al mes para trabajar con los maestros en el aula para leerle a los niños, escucharlos en pequeños grupos y trabajar con ellos en misiones especiales.- </a:t>
            </a:r>
          </a:p>
          <a:p>
            <a:r>
              <a:rPr lang="es-ES" dirty="0"/>
              <a:t>Adoptar una escuela local y trabajar con la administración para identificar un solo esfuerzo anual para el cual la Logia sea responsable-</a:t>
            </a:r>
          </a:p>
          <a:p>
            <a:r>
              <a:rPr lang="es-ES" dirty="0"/>
              <a:t>Reconocer la excelencia en el aprendizaje mediante la concesión de becas a estudiantes individuales identificados por un comité de la Logia y/o la escuela.</a:t>
            </a:r>
            <a:r>
              <a:rPr lang="es-ES_tradnl" dirty="0"/>
              <a:t> </a:t>
            </a:r>
            <a:r>
              <a:rPr lang="es-ES" dirty="0"/>
              <a:t>– </a:t>
            </a:r>
          </a:p>
          <a:p>
            <a:r>
              <a:rPr lang="es-ES_tradnl" dirty="0"/>
              <a:t>Done su tiempo</a:t>
            </a:r>
            <a:r>
              <a:rPr lang="es-ES" dirty="0"/>
              <a:t> para eventos u ocasiones identificadas por la escuela, tales como mantener la biblioteca abierta para la lectura o la alfabetización de adultos, embellecer los terrenos de la escuela, repintado el piso del gimnasio o  recaudar fondos para un evento significativo de la escuela.</a:t>
            </a:r>
            <a:endParaRPr lang="es-ES_tradnl" dirty="0"/>
          </a:p>
          <a:p>
            <a:endParaRPr lang="es-ES_tradnl" dirty="0"/>
          </a:p>
        </p:txBody>
      </p:sp>
    </p:spTree>
    <p:extLst>
      <p:ext uri="{BB962C8B-B14F-4D97-AF65-F5344CB8AC3E}">
        <p14:creationId xmlns:p14="http://schemas.microsoft.com/office/powerpoint/2010/main" val="1314297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a:effectLst/>
              </a:rPr>
              <a:t>SERVICIO FRATERNAL </a:t>
            </a:r>
            <a:endParaRPr lang="es-ES_tradnl" dirty="0"/>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es-ES" sz="3600" dirty="0"/>
              <a:t>Otras causas están cerca de los corazones de los Masones de la Florida</a:t>
            </a:r>
          </a:p>
          <a:p>
            <a:r>
              <a:rPr lang="es-ES" sz="3600" dirty="0"/>
              <a:t>La caridad comienza en casa </a:t>
            </a:r>
            <a:r>
              <a:rPr lang="es-ES_tradnl" sz="3600" dirty="0"/>
              <a:t> </a:t>
            </a:r>
          </a:p>
          <a:p>
            <a:r>
              <a:rPr lang="es-ES" sz="3600" dirty="0"/>
              <a:t>Mis Hermanos nosotros tenemos muchas grandes obras de caridad y programas que necesitan nuestra ayuda, dentro del cuerpo de la Masonería</a:t>
            </a:r>
            <a:endParaRPr lang="es-ES_tradnl" sz="3600" dirty="0"/>
          </a:p>
          <a:p>
            <a:endParaRPr lang="es-ES_tradnl" dirty="0"/>
          </a:p>
        </p:txBody>
      </p:sp>
    </p:spTree>
    <p:extLst>
      <p:ext uri="{BB962C8B-B14F-4D97-AF65-F5344CB8AC3E}">
        <p14:creationId xmlns:p14="http://schemas.microsoft.com/office/powerpoint/2010/main" val="28300101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a:effectLst/>
              </a:rPr>
              <a:t>SERVICIO FRATERNAL </a:t>
            </a:r>
            <a:endParaRPr lang="es-ES_tradnl" dirty="0"/>
          </a:p>
        </p:txBody>
      </p:sp>
      <p:sp>
        <p:nvSpPr>
          <p:cNvPr id="3" name="Content Placeholder 2"/>
          <p:cNvSpPr>
            <a:spLocks noGrp="1"/>
          </p:cNvSpPr>
          <p:nvPr>
            <p:ph idx="1"/>
          </p:nvPr>
        </p:nvSpPr>
        <p:spPr/>
        <p:txBody>
          <a:bodyPr/>
          <a:lstStyle/>
          <a:p>
            <a:r>
              <a:rPr lang="es-ES" dirty="0"/>
              <a:t>Visite al Hogar Masónico </a:t>
            </a:r>
          </a:p>
          <a:p>
            <a:r>
              <a:rPr lang="es-ES" dirty="0"/>
              <a:t>Proyecto de la Primera Dama </a:t>
            </a:r>
          </a:p>
          <a:p>
            <a:r>
              <a:rPr lang="es-ES" dirty="0"/>
              <a:t>LYPMGC</a:t>
            </a:r>
          </a:p>
          <a:p>
            <a:r>
              <a:rPr lang="es-ES" dirty="0"/>
              <a:t>MH- 100</a:t>
            </a:r>
          </a:p>
          <a:p>
            <a:r>
              <a:rPr lang="es-ES" dirty="0"/>
              <a:t>Testamentos y regalos</a:t>
            </a:r>
          </a:p>
          <a:p>
            <a:r>
              <a:rPr lang="es-ES" dirty="0"/>
              <a:t>Programa de Identificación de Niños</a:t>
            </a:r>
          </a:p>
          <a:p>
            <a:r>
              <a:rPr lang="es-ES" dirty="0"/>
              <a:t>Hermanos y viudas</a:t>
            </a:r>
          </a:p>
          <a:p>
            <a:r>
              <a:rPr lang="es-ES" dirty="0"/>
              <a:t>Organizaciones Masónicas Juveniles</a:t>
            </a:r>
            <a:r>
              <a:rPr lang="es-ES_tradnl" dirty="0"/>
              <a:t> </a:t>
            </a:r>
          </a:p>
          <a:p>
            <a:r>
              <a:rPr lang="es-ES" dirty="0"/>
              <a:t>Escoja uno o dos o todas</a:t>
            </a:r>
            <a:endParaRPr lang="es-ES_tradnl" dirty="0"/>
          </a:p>
          <a:p>
            <a:endParaRPr lang="es-ES_tradnl" dirty="0"/>
          </a:p>
        </p:txBody>
      </p:sp>
    </p:spTree>
    <p:extLst>
      <p:ext uri="{BB962C8B-B14F-4D97-AF65-F5344CB8AC3E}">
        <p14:creationId xmlns:p14="http://schemas.microsoft.com/office/powerpoint/2010/main" val="31387413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728"/>
            <a:ext cx="8229600" cy="1143000"/>
          </a:xfrm>
        </p:spPr>
        <p:txBody>
          <a:bodyPr/>
          <a:lstStyle/>
          <a:p>
            <a:r>
              <a:rPr lang="es-ES" dirty="0">
                <a:effectLst/>
              </a:rPr>
              <a:t>ACTIVIDADES DE SERVICIOS</a:t>
            </a:r>
            <a:endParaRPr lang="es-ES_tradnl" dirty="0"/>
          </a:p>
        </p:txBody>
      </p:sp>
      <p:sp>
        <p:nvSpPr>
          <p:cNvPr id="3" name="Content Placeholder 2"/>
          <p:cNvSpPr>
            <a:spLocks noGrp="1"/>
          </p:cNvSpPr>
          <p:nvPr>
            <p:ph idx="1"/>
          </p:nvPr>
        </p:nvSpPr>
        <p:spPr>
          <a:xfrm>
            <a:off x="0" y="1295400"/>
            <a:ext cx="9144000" cy="5562600"/>
          </a:xfrm>
        </p:spPr>
        <p:txBody>
          <a:bodyPr>
            <a:normAutofit fontScale="92500" lnSpcReduction="20000"/>
          </a:bodyPr>
          <a:lstStyle/>
          <a:p>
            <a:pPr marL="137160" indent="0">
              <a:buNone/>
            </a:pPr>
            <a:r>
              <a:rPr lang="es-ES" dirty="0"/>
              <a:t>Aquí unos pocos, muchos más se encuentran en el Manual de MLT:</a:t>
            </a:r>
          </a:p>
          <a:p>
            <a:r>
              <a:rPr lang="es-ES" dirty="0"/>
              <a:t>Niños / Familias</a:t>
            </a:r>
          </a:p>
          <a:p>
            <a:r>
              <a:rPr lang="es-ES" dirty="0"/>
              <a:t>Adoptar una familia necesitada durante los días festivos y se le reúnen los alimentos y /o regalos.</a:t>
            </a:r>
          </a:p>
          <a:p>
            <a:r>
              <a:rPr lang="es-ES" dirty="0"/>
              <a:t>Patrocinar un desayuno de panqueques con los </a:t>
            </a:r>
            <a:r>
              <a:rPr lang="es-ES" dirty="0" err="1"/>
              <a:t>Boys</a:t>
            </a:r>
            <a:r>
              <a:rPr lang="es-ES" dirty="0"/>
              <a:t> o </a:t>
            </a:r>
            <a:r>
              <a:rPr lang="es-ES" dirty="0" err="1"/>
              <a:t>Girl</a:t>
            </a:r>
            <a:r>
              <a:rPr lang="es-ES" dirty="0"/>
              <a:t> Scouts.</a:t>
            </a:r>
          </a:p>
          <a:p>
            <a:r>
              <a:rPr lang="es-ES" dirty="0"/>
              <a:t>Voluntarios para entregar alimentos o juguetes durante las navidades.</a:t>
            </a:r>
          </a:p>
          <a:p>
            <a:r>
              <a:rPr lang="es-ES" dirty="0"/>
              <a:t>Únase a un grupo local para ayudar con donaciones y distribución de juguetes para las navidades.</a:t>
            </a:r>
          </a:p>
          <a:p>
            <a:r>
              <a:rPr lang="es-ES" dirty="0"/>
              <a:t>Montar una campaña para recolectar abrigos para los niños. Haga arreglos para lavarlos.</a:t>
            </a:r>
            <a:r>
              <a:rPr lang="es-ES_tradnl" dirty="0"/>
              <a:t> </a:t>
            </a:r>
            <a:endParaRPr lang="es-ES" dirty="0"/>
          </a:p>
          <a:p>
            <a:r>
              <a:rPr lang="es-ES" dirty="0"/>
              <a:t>Patrocinar un concurso de oratoria abierto a los jóvenes de la escuela secundaria.</a:t>
            </a:r>
            <a:endParaRPr lang="es-ES_tradnl" dirty="0"/>
          </a:p>
          <a:p>
            <a:pPr marL="137160" indent="0">
              <a:buNone/>
            </a:pPr>
            <a:endParaRPr lang="es-ES_tradnl" dirty="0"/>
          </a:p>
        </p:txBody>
      </p:sp>
    </p:spTree>
    <p:extLst>
      <p:ext uri="{BB962C8B-B14F-4D97-AF65-F5344CB8AC3E}">
        <p14:creationId xmlns:p14="http://schemas.microsoft.com/office/powerpoint/2010/main" val="1142525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s-ES" dirty="0">
                <a:effectLst/>
              </a:rPr>
              <a:t>ACTIVIDADES DE SERVICIOS, CONT.</a:t>
            </a:r>
            <a:endParaRPr lang="es-ES_tradnl" dirty="0"/>
          </a:p>
        </p:txBody>
      </p:sp>
      <p:sp>
        <p:nvSpPr>
          <p:cNvPr id="3" name="Content Placeholder 2"/>
          <p:cNvSpPr>
            <a:spLocks noGrp="1"/>
          </p:cNvSpPr>
          <p:nvPr>
            <p:ph idx="1"/>
          </p:nvPr>
        </p:nvSpPr>
        <p:spPr>
          <a:xfrm>
            <a:off x="228600" y="1371600"/>
            <a:ext cx="8686800" cy="5334000"/>
          </a:xfrm>
        </p:spPr>
        <p:txBody>
          <a:bodyPr>
            <a:normAutofit fontScale="92500" lnSpcReduction="20000"/>
          </a:bodyPr>
          <a:lstStyle/>
          <a:p>
            <a:r>
              <a:rPr lang="es-ES" dirty="0"/>
              <a:t>Escuelas</a:t>
            </a:r>
          </a:p>
          <a:p>
            <a:r>
              <a:rPr lang="es-ES" dirty="0"/>
              <a:t>Fiestas Navideñas para los niños. Forme una fiesta para todos los niños en su ciudad. Abra el edificio; consiga un Santa Claus, y tal vez algunos payasos del </a:t>
            </a:r>
            <a:r>
              <a:rPr lang="es-ES" dirty="0" err="1"/>
              <a:t>Shrine</a:t>
            </a:r>
            <a:r>
              <a:rPr lang="es-ES" dirty="0"/>
              <a:t>. De sacos de frutas y dulces. Un beneficio adicional - esto es divertido.</a:t>
            </a:r>
          </a:p>
          <a:p>
            <a:r>
              <a:rPr lang="es-ES" dirty="0"/>
              <a:t>Patrocinar un evento deportivo en una escuela primaria.</a:t>
            </a:r>
          </a:p>
          <a:p>
            <a:r>
              <a:rPr lang="es-ES" dirty="0"/>
              <a:t>Patrocinar un club ambiental u otro club en una escuela secundaria local.</a:t>
            </a:r>
          </a:p>
          <a:p>
            <a:r>
              <a:rPr lang="es-ES" dirty="0"/>
              <a:t>Adopte una escuela primaria local y trabaje con el director para desarrollar formas de ayudar.</a:t>
            </a:r>
          </a:p>
          <a:p>
            <a:r>
              <a:rPr lang="es-ES" dirty="0"/>
              <a:t> Desarrollar con sus escuelas locales, un programa para reconocer los maestros que hacen un excelente trabajo con los niños</a:t>
            </a:r>
            <a:endParaRPr lang="es-ES_tradnl" dirty="0"/>
          </a:p>
        </p:txBody>
      </p:sp>
    </p:spTree>
    <p:extLst>
      <p:ext uri="{BB962C8B-B14F-4D97-AF65-F5344CB8AC3E}">
        <p14:creationId xmlns:p14="http://schemas.microsoft.com/office/powerpoint/2010/main" val="17794688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a:effectLst/>
              </a:rPr>
              <a:t>ACTIVIDADES DE SERVICIOS, CONT.</a:t>
            </a:r>
            <a:endParaRPr lang="es-ES_tradnl" dirty="0"/>
          </a:p>
        </p:txBody>
      </p:sp>
      <p:sp>
        <p:nvSpPr>
          <p:cNvPr id="3" name="Content Placeholder 2"/>
          <p:cNvSpPr>
            <a:spLocks noGrp="1"/>
          </p:cNvSpPr>
          <p:nvPr>
            <p:ph idx="1"/>
          </p:nvPr>
        </p:nvSpPr>
        <p:spPr>
          <a:xfrm>
            <a:off x="228600" y="1600200"/>
            <a:ext cx="8686800" cy="5029200"/>
          </a:xfrm>
        </p:spPr>
        <p:txBody>
          <a:bodyPr>
            <a:normAutofit fontScale="92500" lnSpcReduction="20000"/>
          </a:bodyPr>
          <a:lstStyle/>
          <a:p>
            <a:r>
              <a:rPr lang="es-ES_tradnl" dirty="0"/>
              <a:t>Comunidad</a:t>
            </a:r>
          </a:p>
          <a:p>
            <a:r>
              <a:rPr lang="es-ES" dirty="0"/>
              <a:t>Patrocine o ayude en la celebración del 4 de Julio.</a:t>
            </a:r>
          </a:p>
          <a:p>
            <a:r>
              <a:rPr lang="es-ES" dirty="0"/>
              <a:t>Proporcione suministros médicos para la unidad de EMT local.</a:t>
            </a:r>
          </a:p>
          <a:p>
            <a:r>
              <a:rPr lang="es-ES" dirty="0"/>
              <a:t>Proporcionar fondos y mano de obra para renovar un estadio local.</a:t>
            </a:r>
          </a:p>
          <a:p>
            <a:r>
              <a:rPr lang="es-ES" dirty="0"/>
              <a:t>Recaudar fondos para ayudar a la biblioteca pública.</a:t>
            </a:r>
          </a:p>
          <a:p>
            <a:r>
              <a:rPr lang="es-ES" dirty="0"/>
              <a:t>Ayuda a un hospital local en un esfuerzo voluntario o la recaudación de fondos.</a:t>
            </a:r>
          </a:p>
          <a:p>
            <a:r>
              <a:rPr lang="es-ES" dirty="0"/>
              <a:t>Patrocinar una campaña para la comida – contra el hambre - con una tienda local o negocio.</a:t>
            </a:r>
          </a:p>
          <a:p>
            <a:r>
              <a:rPr lang="es-ES" dirty="0"/>
              <a:t>Visite a los ancianos en un asilo de ancianos.</a:t>
            </a:r>
            <a:r>
              <a:rPr lang="es-ES_tradnl" dirty="0"/>
              <a:t> </a:t>
            </a:r>
          </a:p>
          <a:p>
            <a:r>
              <a:rPr lang="es-ES" dirty="0"/>
              <a:t>¡El límite es su imaginación!</a:t>
            </a:r>
            <a:endParaRPr lang="es-ES_tradnl" dirty="0"/>
          </a:p>
          <a:p>
            <a:endParaRPr lang="es-ES_tradnl" dirty="0"/>
          </a:p>
        </p:txBody>
      </p:sp>
    </p:spTree>
    <p:extLst>
      <p:ext uri="{BB962C8B-B14F-4D97-AF65-F5344CB8AC3E}">
        <p14:creationId xmlns:p14="http://schemas.microsoft.com/office/powerpoint/2010/main" val="4106961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a:effectLst/>
              </a:rPr>
              <a:t>RECURSOS</a:t>
            </a:r>
            <a:endParaRPr lang="es-ES_tradnl" dirty="0"/>
          </a:p>
        </p:txBody>
      </p:sp>
      <p:sp>
        <p:nvSpPr>
          <p:cNvPr id="3" name="Content Placeholder 2"/>
          <p:cNvSpPr>
            <a:spLocks noGrp="1"/>
          </p:cNvSpPr>
          <p:nvPr>
            <p:ph idx="1"/>
          </p:nvPr>
        </p:nvSpPr>
        <p:spPr/>
        <p:txBody>
          <a:bodyPr/>
          <a:lstStyle/>
          <a:p>
            <a:r>
              <a:rPr lang="es-ES" dirty="0"/>
              <a:t>Manual de Entrenamiento en Liderazgo Masónico </a:t>
            </a:r>
            <a:endParaRPr lang="es-ES_tradnl" dirty="0"/>
          </a:p>
          <a:p>
            <a:r>
              <a:rPr lang="es-ES_tradnl" dirty="0"/>
              <a:t>Cuaderno del programa del Venerable Maestro</a:t>
            </a:r>
            <a:r>
              <a:rPr lang="es-ES" dirty="0"/>
              <a:t> (GL218)</a:t>
            </a:r>
            <a:endParaRPr lang="es-ES_tradnl" dirty="0"/>
          </a:p>
          <a:p>
            <a:endParaRPr lang="es-ES_tradnl" dirty="0"/>
          </a:p>
        </p:txBody>
      </p:sp>
    </p:spTree>
    <p:extLst>
      <p:ext uri="{BB962C8B-B14F-4D97-AF65-F5344CB8AC3E}">
        <p14:creationId xmlns:p14="http://schemas.microsoft.com/office/powerpoint/2010/main" val="30962956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s-ES" dirty="0">
                <a:effectLst/>
              </a:rPr>
              <a:t>CARIDAD </a:t>
            </a:r>
            <a:endParaRPr lang="es-ES_tradnl" dirty="0"/>
          </a:p>
        </p:txBody>
      </p:sp>
      <p:sp>
        <p:nvSpPr>
          <p:cNvPr id="3" name="Content Placeholder 2"/>
          <p:cNvSpPr>
            <a:spLocks noGrp="1"/>
          </p:cNvSpPr>
          <p:nvPr>
            <p:ph idx="1"/>
          </p:nvPr>
        </p:nvSpPr>
        <p:spPr>
          <a:xfrm>
            <a:off x="228600" y="1295400"/>
            <a:ext cx="8686800" cy="5257800"/>
          </a:xfrm>
        </p:spPr>
        <p:txBody>
          <a:bodyPr>
            <a:normAutofit fontScale="92500" lnSpcReduction="20000"/>
          </a:bodyPr>
          <a:lstStyle/>
          <a:p>
            <a:r>
              <a:rPr lang="es-ES" dirty="0"/>
              <a:t>La caridad es una de las actividades más importantes de la Masonería. Nunca debemos olvidar que los pequeños actos de caridad no son tan pequeños para los que lo necesitan. </a:t>
            </a:r>
          </a:p>
          <a:p>
            <a:r>
              <a:rPr lang="es-ES" dirty="0"/>
              <a:t>Es bueno el participar en grandes proyectos, pero la ayuda a una viuda con las cuentas de calefacción o la compra de espejuelos para un niño también son importantes. </a:t>
            </a:r>
          </a:p>
          <a:p>
            <a:r>
              <a:rPr lang="es-ES" dirty="0"/>
              <a:t>Los pequeños actos de caridad son donde la Logia mejor funciona. Siempre hay una necesidad, en cada comunidad, para los pequeños actos de caridad.</a:t>
            </a:r>
          </a:p>
          <a:p>
            <a:r>
              <a:rPr lang="es-ES" dirty="0"/>
              <a:t> Busque la necesidad y luego demuestre a su Logia como atender esa necesidad, si se trata de dinero, trabajo manual, o material, o los tres.</a:t>
            </a:r>
            <a:endParaRPr lang="es-ES_tradnl" dirty="0"/>
          </a:p>
          <a:p>
            <a:endParaRPr lang="es-ES_tradnl" dirty="0"/>
          </a:p>
        </p:txBody>
      </p:sp>
    </p:spTree>
    <p:extLst>
      <p:ext uri="{BB962C8B-B14F-4D97-AF65-F5344CB8AC3E}">
        <p14:creationId xmlns:p14="http://schemas.microsoft.com/office/powerpoint/2010/main" val="31494697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a:effectLst/>
              </a:rPr>
              <a:t>DONDE </a:t>
            </a:r>
            <a:endParaRPr lang="es-ES_tradnl" dirty="0"/>
          </a:p>
        </p:txBody>
      </p:sp>
      <p:sp>
        <p:nvSpPr>
          <p:cNvPr id="3" name="Content Placeholder 2"/>
          <p:cNvSpPr>
            <a:spLocks noGrp="1"/>
          </p:cNvSpPr>
          <p:nvPr>
            <p:ph idx="1"/>
          </p:nvPr>
        </p:nvSpPr>
        <p:spPr>
          <a:xfrm>
            <a:off x="304800" y="1600200"/>
            <a:ext cx="8534400" cy="5105400"/>
          </a:xfrm>
        </p:spPr>
        <p:txBody>
          <a:bodyPr>
            <a:normAutofit fontScale="85000" lnSpcReduction="20000"/>
          </a:bodyPr>
          <a:lstStyle/>
          <a:p>
            <a:r>
              <a:rPr lang="es-ES" sz="3600" dirty="0"/>
              <a:t>Tenemos 284 Logias en muchas comunidades en toda la Florida. Estamos a la vanguardia para ver donde la gente está sufriendo y si necesitan algún tipo de caridad. </a:t>
            </a:r>
          </a:p>
          <a:p>
            <a:r>
              <a:rPr lang="es-ES" sz="3600" dirty="0"/>
              <a:t>Nuestras Logias tienen la mayor oportunidad de servir a la humanidad a nivel local y personal. </a:t>
            </a:r>
          </a:p>
          <a:p>
            <a:r>
              <a:rPr lang="es-ES" sz="3600" dirty="0"/>
              <a:t>Debemos participar enérgicamente en nuestras comunidades y mostrar a nuestros vecinos que realmente somos lo que representamos.</a:t>
            </a:r>
            <a:endParaRPr lang="es-ES_tradnl" sz="3600" dirty="0"/>
          </a:p>
          <a:p>
            <a:pPr marL="137160" indent="0">
              <a:buNone/>
            </a:pPr>
            <a:endParaRPr lang="es-ES_tradnl" dirty="0"/>
          </a:p>
        </p:txBody>
      </p:sp>
    </p:spTree>
    <p:extLst>
      <p:ext uri="{BB962C8B-B14F-4D97-AF65-F5344CB8AC3E}">
        <p14:creationId xmlns:p14="http://schemas.microsoft.com/office/powerpoint/2010/main" val="40337075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a:effectLst/>
              </a:rPr>
              <a:t>AL VENERABLE MAESTRO </a:t>
            </a:r>
            <a:endParaRPr lang="es-ES_tradnl" dirty="0"/>
          </a:p>
        </p:txBody>
      </p:sp>
      <p:sp>
        <p:nvSpPr>
          <p:cNvPr id="3" name="Content Placeholder 2"/>
          <p:cNvSpPr>
            <a:spLocks noGrp="1"/>
          </p:cNvSpPr>
          <p:nvPr>
            <p:ph idx="1"/>
          </p:nvPr>
        </p:nvSpPr>
        <p:spPr>
          <a:xfrm>
            <a:off x="76200" y="1600200"/>
            <a:ext cx="8915400" cy="5105400"/>
          </a:xfrm>
        </p:spPr>
        <p:txBody>
          <a:bodyPr>
            <a:normAutofit fontScale="85000" lnSpcReduction="20000"/>
          </a:bodyPr>
          <a:lstStyle/>
          <a:p>
            <a:r>
              <a:rPr lang="es-ES" dirty="0"/>
              <a:t>Cuando haya servido como Venerable Maestro de la Logia, se sentirá bien cuando mire atrás sabiendo que hizo una diferencia; sabiendo que usted hizo su Logia un poco más fuerte ; a sabiendas de que una actividad o proyecto que usted apoyó tuvo éxito; y sabiendo que ha influenciado al próximo Venerable Maestro a hacer algo parecido. </a:t>
            </a:r>
          </a:p>
          <a:p>
            <a:r>
              <a:rPr lang="es-ES" dirty="0"/>
              <a:t>Una idea interesante o proyecto por lo general conduce a otro. Pero haga algo. ¿Cuál es el punto de sentarse en una silla durante un año? </a:t>
            </a:r>
          </a:p>
          <a:p>
            <a:r>
              <a:rPr lang="es-ES" dirty="0"/>
              <a:t>En la Masonería se trata de dar. Usted podrá encontrar que la percepción del público de usted y su Logia en su comunidad mejorara, que las cosas emocionantes comienzan a suceder en su Logia, y que la Masonería alcance su potencial en nuestro estado, y por lo tanto nuestro mundo.</a:t>
            </a:r>
            <a:endParaRPr lang="es-ES_tradnl" dirty="0">
              <a:effectLst/>
            </a:endParaRPr>
          </a:p>
        </p:txBody>
      </p:sp>
    </p:spTree>
    <p:extLst>
      <p:ext uri="{BB962C8B-B14F-4D97-AF65-F5344CB8AC3E}">
        <p14:creationId xmlns:p14="http://schemas.microsoft.com/office/powerpoint/2010/main" val="16836385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effectLst/>
              </a:rPr>
              <a:t>¿PREGUNTAS?</a:t>
            </a:r>
            <a:endParaRPr lang="es-ES_tradnl" dirty="0"/>
          </a:p>
        </p:txBody>
      </p:sp>
      <p:sp>
        <p:nvSpPr>
          <p:cNvPr id="3" name="Content Placeholder 2"/>
          <p:cNvSpPr>
            <a:spLocks noGrp="1"/>
          </p:cNvSpPr>
          <p:nvPr>
            <p:ph idx="1"/>
          </p:nvPr>
        </p:nvSpPr>
        <p:spPr>
          <a:xfrm>
            <a:off x="2095500" y="3048000"/>
            <a:ext cx="4953000" cy="1524000"/>
          </a:xfrm>
        </p:spPr>
        <p:txBody>
          <a:bodyPr>
            <a:normAutofit/>
          </a:bodyPr>
          <a:lstStyle/>
          <a:p>
            <a:r>
              <a:rPr lang="es-ES_tradnl" sz="4400" dirty="0"/>
              <a:t>Pregunte Ahora</a:t>
            </a:r>
          </a:p>
        </p:txBody>
      </p:sp>
    </p:spTree>
    <p:extLst>
      <p:ext uri="{BB962C8B-B14F-4D97-AF65-F5344CB8AC3E}">
        <p14:creationId xmlns:p14="http://schemas.microsoft.com/office/powerpoint/2010/main" val="959634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s-ES_tradnl" dirty="0">
                <a:effectLst/>
              </a:rPr>
              <a:t>SERVICIO A SU COMUNIDAD </a:t>
            </a:r>
          </a:p>
        </p:txBody>
      </p:sp>
      <p:sp>
        <p:nvSpPr>
          <p:cNvPr id="3" name="Content Placeholder 2"/>
          <p:cNvSpPr>
            <a:spLocks noGrp="1"/>
          </p:cNvSpPr>
          <p:nvPr>
            <p:ph idx="1"/>
          </p:nvPr>
        </p:nvSpPr>
        <p:spPr>
          <a:xfrm>
            <a:off x="228600" y="1219200"/>
            <a:ext cx="8686800" cy="5486400"/>
          </a:xfrm>
        </p:spPr>
        <p:txBody>
          <a:bodyPr>
            <a:noAutofit/>
          </a:bodyPr>
          <a:lstStyle/>
          <a:p>
            <a:r>
              <a:rPr lang="es-ES" dirty="0"/>
              <a:t>Los Masones apoyan más formas de ayudar a las personas que cualquier otra organización privada, y donan más de $ 1.5 millones de dólares al día a obras caritativas. </a:t>
            </a:r>
          </a:p>
          <a:p>
            <a:r>
              <a:rPr lang="es-ES" dirty="0"/>
              <a:t>En los primeros días de la década de 1700 y principios de 1800, la caridad Masónica se limitaba en gran medida a los miembros, sus viudas y sus huérfanos. </a:t>
            </a:r>
          </a:p>
          <a:p>
            <a:r>
              <a:rPr lang="es-ES" dirty="0"/>
              <a:t>Los  Hogares de ancianos y huérfanos  se establecieron en toda América alrededor de finales del siglo 19 principios del siglo 20.</a:t>
            </a:r>
            <a:endParaRPr lang="es-ES_tradnl" dirty="0"/>
          </a:p>
        </p:txBody>
      </p:sp>
    </p:spTree>
    <p:extLst>
      <p:ext uri="{BB962C8B-B14F-4D97-AF65-F5344CB8AC3E}">
        <p14:creationId xmlns:p14="http://schemas.microsoft.com/office/powerpoint/2010/main" val="437156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s-ES" dirty="0">
                <a:effectLst/>
              </a:rPr>
              <a:t>LOGIAS: PUNTO FOCAL DE UNA COMUNIDAD</a:t>
            </a:r>
            <a:endParaRPr lang="es-ES_tradnl" dirty="0"/>
          </a:p>
        </p:txBody>
      </p:sp>
      <p:sp>
        <p:nvSpPr>
          <p:cNvPr id="3" name="Content Placeholder 2"/>
          <p:cNvSpPr>
            <a:spLocks noGrp="1"/>
          </p:cNvSpPr>
          <p:nvPr>
            <p:ph idx="1"/>
          </p:nvPr>
        </p:nvSpPr>
        <p:spPr>
          <a:xfrm>
            <a:off x="228600" y="1447800"/>
            <a:ext cx="8610600" cy="5410200"/>
          </a:xfrm>
        </p:spPr>
        <p:txBody>
          <a:bodyPr>
            <a:normAutofit/>
          </a:bodyPr>
          <a:lstStyle/>
          <a:p>
            <a:r>
              <a:rPr lang="es-ES" sz="2400" dirty="0"/>
              <a:t>Por toda la historia de la Florida, las Logias Masónicas han sido un punto focal en la comunidad. A menudo las Logias Masónicas también sirvieron como iglesias el domingo, oficinas de correos o  escuela durante los días de semana. </a:t>
            </a:r>
          </a:p>
          <a:p>
            <a:r>
              <a:rPr lang="es-ES" sz="2400" dirty="0"/>
              <a:t>Muchas Logias fueron utilizadas como lugares de votación el día de las elecciones. Funciones cívicas, tales como desfiles, celebraciones del 4 de julio y Días de los Fundadores fueron planeados en la Logia con la participación de sus miembros. </a:t>
            </a:r>
          </a:p>
          <a:p>
            <a:r>
              <a:rPr lang="es-ES" sz="2400" dirty="0"/>
              <a:t>Cualquiera que haya visto una necesidad de la comunidad - de pavimentación o iluminación de las calles para la planificación de un parque de la ciudad – incluyeron a los Masones desde el principio.</a:t>
            </a:r>
            <a:endParaRPr lang="es-ES_tradnl" sz="2400" dirty="0"/>
          </a:p>
          <a:p>
            <a:endParaRPr lang="es-ES_tradnl" dirty="0"/>
          </a:p>
        </p:txBody>
      </p:sp>
    </p:spTree>
    <p:extLst>
      <p:ext uri="{BB962C8B-B14F-4D97-AF65-F5344CB8AC3E}">
        <p14:creationId xmlns:p14="http://schemas.microsoft.com/office/powerpoint/2010/main" val="3985150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324600"/>
          </a:xfrm>
        </p:spPr>
        <p:txBody>
          <a:bodyPr>
            <a:normAutofit fontScale="85000" lnSpcReduction="10000"/>
          </a:bodyPr>
          <a:lstStyle/>
          <a:p>
            <a:r>
              <a:rPr lang="es-ES" dirty="0"/>
              <a:t>Hoy en día, la caridad Masónica va más allá de nuestra Fraternidad, y la gran mayoría de los dólares de caridad de la Masonería va a aquellos que no tienen conexión con la Masonería. Además, en la Florida, hay cientos de proyectos cívicos y comunitarios en los que los Masones están involucrados. </a:t>
            </a:r>
            <a:r>
              <a:rPr lang="es-ES_tradnl" dirty="0"/>
              <a:t> </a:t>
            </a:r>
          </a:p>
          <a:p>
            <a:r>
              <a:rPr lang="es-ES" dirty="0"/>
              <a:t>El altruismo es la esencia de la Masonería. Se nos enseña que tenemos la obligación de ayudar, para hacer las cosas mejor para todos. Por lo tanto, es natural que la enseñanza deba encontrar expresión en Masones voluntarios que limpian las calles de la ciudad, o en calidad de ayudantes voluntarios en el aula. </a:t>
            </a:r>
          </a:p>
          <a:p>
            <a:r>
              <a:rPr lang="es-ES" dirty="0"/>
              <a:t>Es natural el encontrar a Masones participando un desayuno de panqueques para comprar uniformes para la banda de la escuela secundaria, o trabajar con pico y pala, martillo y clavos para crear un parque de la ciudad que sea accesible para los niños con discapacidades</a:t>
            </a:r>
            <a:endParaRPr lang="es-ES_tradnl" dirty="0"/>
          </a:p>
          <a:p>
            <a:endParaRPr lang="es-ES_tradnl" dirty="0"/>
          </a:p>
        </p:txBody>
      </p:sp>
    </p:spTree>
    <p:extLst>
      <p:ext uri="{BB962C8B-B14F-4D97-AF65-F5344CB8AC3E}">
        <p14:creationId xmlns:p14="http://schemas.microsoft.com/office/powerpoint/2010/main" val="770480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s-ES_tradnl" dirty="0">
                <a:effectLst/>
              </a:rPr>
              <a:t>  ORGULLO</a:t>
            </a:r>
          </a:p>
        </p:txBody>
      </p:sp>
      <p:sp>
        <p:nvSpPr>
          <p:cNvPr id="3" name="Content Placeholder 2"/>
          <p:cNvSpPr>
            <a:spLocks noGrp="1"/>
          </p:cNvSpPr>
          <p:nvPr>
            <p:ph idx="1"/>
          </p:nvPr>
        </p:nvSpPr>
        <p:spPr>
          <a:xfrm>
            <a:off x="152400" y="1066800"/>
            <a:ext cx="8839200" cy="5638800"/>
          </a:xfrm>
        </p:spPr>
        <p:txBody>
          <a:bodyPr>
            <a:normAutofit fontScale="92500" lnSpcReduction="20000"/>
          </a:bodyPr>
          <a:lstStyle/>
          <a:p>
            <a:r>
              <a:rPr lang="es-ES" dirty="0"/>
              <a:t>Como líderes de su Logia, ustedes tienen que tomar una decisión: ¿persigue usted actividades que crean orgullo y con ello aumenta la satisfacción y apoyo de los miembros, o seguimos en un camino de no involucrarnos y nos preguntamos donde nuestros miembros han ido?</a:t>
            </a:r>
            <a:endParaRPr lang="es-ES_tradnl" dirty="0"/>
          </a:p>
          <a:p>
            <a:r>
              <a:rPr lang="es-ES" dirty="0"/>
              <a:t>La Masonería muere cuando se mantiene dentro de la Logia. Siempre ha sido una parte vital de la comunidad. Es nuestra tarea de buscar nuevas formas en que podemos beneficiar a nuestras comunidades. Una buena Logia requiere una buena, fuerte y humana comunidad, y una buena, fuerte y humana, comunidad, merece una buena Logia Masónica.</a:t>
            </a:r>
            <a:endParaRPr lang="es-ES_tradnl" dirty="0"/>
          </a:p>
          <a:p>
            <a:r>
              <a:rPr lang="es-ES" dirty="0"/>
              <a:t>Las investigaciones realizadas por el Comité de Renovación Masónica de América del Norte encontraron que los hombres, que considerarían unirse a la Masonería, quieren participar en su comunidad.</a:t>
            </a:r>
            <a:endParaRPr lang="es-ES_tradnl" dirty="0"/>
          </a:p>
          <a:p>
            <a:endParaRPr lang="es-ES_tradnl" dirty="0"/>
          </a:p>
        </p:txBody>
      </p:sp>
    </p:spTree>
    <p:extLst>
      <p:ext uri="{BB962C8B-B14F-4D97-AF65-F5344CB8AC3E}">
        <p14:creationId xmlns:p14="http://schemas.microsoft.com/office/powerpoint/2010/main" val="4001026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a:effectLst/>
              </a:rPr>
              <a:t>¿POR QUÉ CONECTARSE CON SU COMUNIDAD?</a:t>
            </a:r>
            <a:endParaRPr lang="es-ES_tradnl" dirty="0"/>
          </a:p>
        </p:txBody>
      </p:sp>
      <p:sp>
        <p:nvSpPr>
          <p:cNvPr id="3" name="Content Placeholder 2"/>
          <p:cNvSpPr>
            <a:spLocks noGrp="1"/>
          </p:cNvSpPr>
          <p:nvPr>
            <p:ph idx="1"/>
          </p:nvPr>
        </p:nvSpPr>
        <p:spPr>
          <a:xfrm>
            <a:off x="152400" y="1600200"/>
            <a:ext cx="8763000" cy="5105400"/>
          </a:xfrm>
        </p:spPr>
        <p:txBody>
          <a:bodyPr>
            <a:normAutofit lnSpcReduction="10000"/>
          </a:bodyPr>
          <a:lstStyle/>
          <a:p>
            <a:r>
              <a:rPr lang="es-ES" dirty="0"/>
              <a:t>Hay varias razones por las que su Logia debe estar conectada con su comunidad:</a:t>
            </a:r>
            <a:endParaRPr lang="es-ES_tradnl" dirty="0"/>
          </a:p>
          <a:p>
            <a:r>
              <a:rPr lang="es-ES" dirty="0"/>
              <a:t>Los futuros miembros están en la comunidad y cuando la Logia está involucrada, ellos descubrirán lo que es la Masonería.</a:t>
            </a:r>
            <a:endParaRPr lang="es-ES_tradnl" dirty="0"/>
          </a:p>
          <a:p>
            <a:r>
              <a:rPr lang="es-ES" dirty="0"/>
              <a:t>Los futuros miembros exigen que cualquier organización a la cual se unan deben de ser organizaciones activas en su comunidad.</a:t>
            </a:r>
            <a:endParaRPr lang="es-ES_tradnl" dirty="0"/>
          </a:p>
          <a:p>
            <a:r>
              <a:rPr lang="es-ES" dirty="0"/>
              <a:t>La comunidad es la responsabilidad de todos, Masones incluidos.</a:t>
            </a:r>
            <a:endParaRPr lang="es-ES_tradnl" dirty="0"/>
          </a:p>
          <a:p>
            <a:r>
              <a:rPr lang="es-ES" dirty="0"/>
              <a:t>La Logia es una organización perfecta para servir a la comunidad.</a:t>
            </a:r>
            <a:endParaRPr lang="es-ES_tradnl" dirty="0"/>
          </a:p>
        </p:txBody>
      </p:sp>
    </p:spTree>
    <p:extLst>
      <p:ext uri="{BB962C8B-B14F-4D97-AF65-F5344CB8AC3E}">
        <p14:creationId xmlns:p14="http://schemas.microsoft.com/office/powerpoint/2010/main" val="2694848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629400"/>
          </a:xfrm>
        </p:spPr>
        <p:txBody>
          <a:bodyPr>
            <a:normAutofit fontScale="92500" lnSpcReduction="10000"/>
          </a:bodyPr>
          <a:lstStyle/>
          <a:p>
            <a:r>
              <a:rPr lang="es-ES" sz="2700" dirty="0"/>
              <a:t>Sus miembros estarán orgullosos de su papel en la comunidad. Para que cualquier organización crezca, debe ser capaz de involucrar a todos sus miembros en alguna manera. Participación en la comunidad es una de las mejores maneras de hacerlo.</a:t>
            </a:r>
            <a:endParaRPr lang="es-ES_tradnl" sz="2700" dirty="0"/>
          </a:p>
          <a:p>
            <a:r>
              <a:rPr lang="es-ES" sz="2700" dirty="0"/>
              <a:t>La participación de sus miembros en servicios comunitarios puede ser una poderosa fuerza unificadora para su Logia. Construye un equipo fuerte y comprometido a la Logia. Su imagen mejora en la comunidad, y se extiende en relaciones positivas entre los residentes a diferencia de cualquier cantidad de publicidad u otro esfuerzo pueda proporcionar.</a:t>
            </a:r>
            <a:endParaRPr lang="es-ES_tradnl" sz="2700" dirty="0"/>
          </a:p>
          <a:p>
            <a:r>
              <a:rPr lang="es-ES" sz="2700" dirty="0"/>
              <a:t>Vamos a enfrentar los hechos; Tenemos los recursos que nos hacen un atractivo socio de la comunidad, nuestras Logias tienen la capacidad de ser importante para la comunidad, muchos Masones son jubilados y están disponibles para ayudar, y de los miembros jóvenes quieren participar.</a:t>
            </a:r>
            <a:endParaRPr lang="es-ES_tradnl" sz="2700" dirty="0"/>
          </a:p>
          <a:p>
            <a:endParaRPr lang="es-ES_tradnl" dirty="0"/>
          </a:p>
        </p:txBody>
      </p:sp>
    </p:spTree>
    <p:extLst>
      <p:ext uri="{BB962C8B-B14F-4D97-AF65-F5344CB8AC3E}">
        <p14:creationId xmlns:p14="http://schemas.microsoft.com/office/powerpoint/2010/main" val="107119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fontScale="90000"/>
          </a:bodyPr>
          <a:lstStyle/>
          <a:p>
            <a:r>
              <a:rPr lang="es-ES" dirty="0">
                <a:effectLst/>
              </a:rPr>
              <a:t>CONSIDERACIONES DE PARTICIPACIÓN</a:t>
            </a:r>
            <a:endParaRPr lang="es-ES_tradnl" dirty="0"/>
          </a:p>
        </p:txBody>
      </p:sp>
      <p:sp>
        <p:nvSpPr>
          <p:cNvPr id="3" name="Content Placeholder 2"/>
          <p:cNvSpPr>
            <a:spLocks noGrp="1"/>
          </p:cNvSpPr>
          <p:nvPr>
            <p:ph idx="1"/>
          </p:nvPr>
        </p:nvSpPr>
        <p:spPr>
          <a:xfrm>
            <a:off x="457200" y="1600200"/>
            <a:ext cx="8229600" cy="5029200"/>
          </a:xfrm>
        </p:spPr>
        <p:txBody>
          <a:bodyPr>
            <a:normAutofit lnSpcReduction="10000"/>
          </a:bodyPr>
          <a:lstStyle/>
          <a:p>
            <a:pPr marL="137160" indent="0" algn="ctr">
              <a:buNone/>
            </a:pPr>
            <a:r>
              <a:rPr lang="es-ES" sz="2400" dirty="0"/>
              <a:t>Al considerar la participación de la Logia en la comunidad, tenga en cuenta lo siguiente:</a:t>
            </a:r>
            <a:endParaRPr lang="es-ES_tradnl" sz="2400" dirty="0"/>
          </a:p>
          <a:p>
            <a:r>
              <a:rPr lang="es-ES" b="1" dirty="0"/>
              <a:t>PIENSE EN GRANDE! </a:t>
            </a:r>
            <a:r>
              <a:rPr lang="es-ES" dirty="0"/>
              <a:t>Revise la mejor oportunidad antes de decidirse por un proyecto. Considere la posibilidad de un problema en su comunidad que necesita una solución. Determine el papel que su Logia puede jugar.</a:t>
            </a:r>
            <a:endParaRPr lang="es-ES_tradnl" dirty="0"/>
          </a:p>
          <a:p>
            <a:r>
              <a:rPr lang="es-ES" sz="2000" b="1" dirty="0"/>
              <a:t>Comience con algo pequeño</a:t>
            </a:r>
            <a:r>
              <a:rPr lang="es-ES" b="1" dirty="0"/>
              <a:t>. </a:t>
            </a:r>
            <a:r>
              <a:rPr lang="es-ES" dirty="0"/>
              <a:t>El éxito es más importante al comenzar la participación comunitaria. Esto construye una base para una mayor participación en los próximos años.</a:t>
            </a:r>
            <a:endParaRPr lang="es-ES_tradnl" dirty="0"/>
          </a:p>
          <a:p>
            <a:endParaRPr lang="es-ES_tradnl" dirty="0"/>
          </a:p>
        </p:txBody>
      </p:sp>
    </p:spTree>
    <p:extLst>
      <p:ext uri="{BB962C8B-B14F-4D97-AF65-F5344CB8AC3E}">
        <p14:creationId xmlns:p14="http://schemas.microsoft.com/office/powerpoint/2010/main" val="10130445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ustom 11">
      <a:dk1>
        <a:sysClr val="windowText" lastClr="000000"/>
      </a:dk1>
      <a:lt1>
        <a:sysClr val="window" lastClr="FFFFFF"/>
      </a:lt1>
      <a:dk2>
        <a:srgbClr val="B13F9A"/>
      </a:dk2>
      <a:lt2>
        <a:srgbClr val="FFFFFF"/>
      </a:lt2>
      <a:accent1>
        <a:srgbClr val="FFFFFF"/>
      </a:accent1>
      <a:accent2>
        <a:srgbClr val="FFFFFF"/>
      </a:accent2>
      <a:accent3>
        <a:srgbClr val="DE6C36"/>
      </a:accent3>
      <a:accent4>
        <a:srgbClr val="00B0F0"/>
      </a:accent4>
      <a:accent5>
        <a:srgbClr val="00B0F0"/>
      </a:accent5>
      <a:accent6>
        <a:srgbClr val="00B0F0"/>
      </a:accent6>
      <a:hlink>
        <a:srgbClr val="00B0F0"/>
      </a:hlink>
      <a:folHlink>
        <a:srgbClr val="00B0F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87</TotalTime>
  <Words>2104</Words>
  <Application>Microsoft Office PowerPoint</Application>
  <PresentationFormat>On-screen Show (4:3)</PresentationFormat>
  <Paragraphs>108</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Book Antiqua</vt:lpstr>
      <vt:lpstr>Lucida Sans</vt:lpstr>
      <vt:lpstr>Wingdings</vt:lpstr>
      <vt:lpstr>Wingdings 2</vt:lpstr>
      <vt:lpstr>Wingdings 3</vt:lpstr>
      <vt:lpstr>Apex</vt:lpstr>
      <vt:lpstr>Entrenamiento de Liderazgo Masónico </vt:lpstr>
      <vt:lpstr>RECURSOS</vt:lpstr>
      <vt:lpstr>SERVICIO A SU COMUNIDAD </vt:lpstr>
      <vt:lpstr>LOGIAS: PUNTO FOCAL DE UNA COMUNIDAD</vt:lpstr>
      <vt:lpstr>PowerPoint Presentation</vt:lpstr>
      <vt:lpstr>  ORGULLO</vt:lpstr>
      <vt:lpstr>¿POR QUÉ CONECTARSE CON SU COMUNIDAD?</vt:lpstr>
      <vt:lpstr>PowerPoint Presentation</vt:lpstr>
      <vt:lpstr>CONSIDERACIONES DE PARTICIPACIÓN</vt:lpstr>
      <vt:lpstr>PowerPoint Presentation</vt:lpstr>
      <vt:lpstr>ESCUELAS PÚBLICAS</vt:lpstr>
      <vt:lpstr>ALGUNAS RAZONES</vt:lpstr>
      <vt:lpstr>ALGUNAS MÁS </vt:lpstr>
      <vt:lpstr>¿Qué es lo que podemos hacer?</vt:lpstr>
      <vt:lpstr>SERVICIO FRATERNAL </vt:lpstr>
      <vt:lpstr>SERVICIO FRATERNAL </vt:lpstr>
      <vt:lpstr>ACTIVIDADES DE SERVICIOS</vt:lpstr>
      <vt:lpstr>ACTIVIDADES DE SERVICIOS, CONT.</vt:lpstr>
      <vt:lpstr>ACTIVIDADES DE SERVICIOS, CONT.</vt:lpstr>
      <vt:lpstr>CARIDAD </vt:lpstr>
      <vt:lpstr>DONDE </vt:lpstr>
      <vt:lpstr>AL VENERABLE MAESTRO </vt:lpstr>
      <vt:lpstr>¿PREGUNTAS?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Masonic leadership training</dc:title>
  <dc:creator>Jorge L. Aladro</dc:creator>
  <cp:lastModifiedBy>Luis Rivera</cp:lastModifiedBy>
  <cp:revision>13</cp:revision>
  <dcterms:created xsi:type="dcterms:W3CDTF">2015-11-29T19:18:06Z</dcterms:created>
  <dcterms:modified xsi:type="dcterms:W3CDTF">2021-11-19T23:43:11Z</dcterms:modified>
</cp:coreProperties>
</file>