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9144000" cy="6858000" type="screen4x3"/>
  <p:notesSz cx="6858000" cy="9144000"/>
  <p:defaultTex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6" d="100"/>
          <a:sy n="106" d="100"/>
        </p:scale>
        <p:origin x="176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a:t>Click to edit Master title style</a:t>
            </a:r>
          </a:p>
        </p:txBody>
      </p:sp>
      <p:sp>
        <p:nvSpPr>
          <p:cNvPr id="28" name="Date Placeholder 27"/>
          <p:cNvSpPr>
            <a:spLocks noGrp="1"/>
          </p:cNvSpPr>
          <p:nvPr>
            <p:ph type="dt" sz="half" idx="10"/>
          </p:nvPr>
        </p:nvSpPr>
        <p:spPr/>
        <p:txBody>
          <a:bodyPr/>
          <a:lstStyle/>
          <a:p>
            <a:fld id="{9946831D-D542-4852-A819-160399F95810}" type="datetimeFigureOut">
              <a:rPr lang="es-ES_tradnl" smtClean="0"/>
              <a:t>19/11/2021</a:t>
            </a:fld>
            <a:endParaRPr lang="es-ES_tradnl"/>
          </a:p>
        </p:txBody>
      </p:sp>
      <p:sp>
        <p:nvSpPr>
          <p:cNvPr id="17" name="Footer Placeholder 16"/>
          <p:cNvSpPr>
            <a:spLocks noGrp="1"/>
          </p:cNvSpPr>
          <p:nvPr>
            <p:ph type="ftr" sz="quarter" idx="11"/>
          </p:nvPr>
        </p:nvSpPr>
        <p:spPr/>
        <p:txBody>
          <a:bodyPr/>
          <a:lstStyle/>
          <a:p>
            <a:endParaRPr lang="es-ES_tradnl"/>
          </a:p>
        </p:txBody>
      </p:sp>
      <p:sp>
        <p:nvSpPr>
          <p:cNvPr id="29" name="Slide Number Placeholder 28"/>
          <p:cNvSpPr>
            <a:spLocks noGrp="1"/>
          </p:cNvSpPr>
          <p:nvPr>
            <p:ph type="sldNum" sz="quarter" idx="12"/>
          </p:nvPr>
        </p:nvSpPr>
        <p:spPr/>
        <p:txBody>
          <a:bodyPr/>
          <a:lstStyle/>
          <a:p>
            <a:fld id="{9C8A3371-8D5B-475E-B970-23BC14E2D9CF}" type="slidenum">
              <a:rPr lang="es-ES_tradnl" smtClean="0"/>
              <a:t>‹#›</a:t>
            </a:fld>
            <a:endParaRPr lang="es-ES_tradnl"/>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946831D-D542-4852-A819-160399F95810}" type="datetimeFigureOut">
              <a:rPr lang="es-ES_tradnl" smtClean="0"/>
              <a:t>19/11/2021</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9C8A3371-8D5B-475E-B970-23BC14E2D9CF}" type="slidenum">
              <a:rPr lang="es-ES_tradnl" smtClean="0"/>
              <a:t>‹#›</a:t>
            </a:fld>
            <a:endParaRPr lang="es-ES_trad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946831D-D542-4852-A819-160399F95810}" type="datetimeFigureOut">
              <a:rPr lang="es-ES_tradnl" smtClean="0"/>
              <a:t>19/11/2021</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9C8A3371-8D5B-475E-B970-23BC14E2D9CF}" type="slidenum">
              <a:rPr lang="es-ES_tradnl" smtClean="0"/>
              <a:t>‹#›</a:t>
            </a:fld>
            <a:endParaRPr lang="es-ES_trad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946831D-D542-4852-A819-160399F95810}" type="datetimeFigureOut">
              <a:rPr lang="es-ES_tradnl" smtClean="0"/>
              <a:t>19/11/2021</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9C8A3371-8D5B-475E-B970-23BC14E2D9CF}" type="slidenum">
              <a:rPr lang="es-ES_tradnl" smtClean="0"/>
              <a:t>‹#›</a:t>
            </a:fld>
            <a:endParaRPr lang="es-ES_trad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9946831D-D542-4852-A819-160399F95810}" type="datetimeFigureOut">
              <a:rPr lang="es-ES_tradnl" smtClean="0"/>
              <a:t>19/11/2021</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a:xfrm>
            <a:off x="7924800" y="6416675"/>
            <a:ext cx="762000" cy="365125"/>
          </a:xfrm>
        </p:spPr>
        <p:txBody>
          <a:bodyPr/>
          <a:lstStyle/>
          <a:p>
            <a:fld id="{9C8A3371-8D5B-475E-B970-23BC14E2D9CF}" type="slidenum">
              <a:rPr lang="es-ES_tradnl" smtClean="0"/>
              <a:t>‹#›</a:t>
            </a:fld>
            <a:endParaRPr lang="es-ES_tradnl"/>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9946831D-D542-4852-A819-160399F95810}" type="datetimeFigureOut">
              <a:rPr lang="es-ES_tradnl" smtClean="0"/>
              <a:t>19/11/2021</a:t>
            </a:fld>
            <a:endParaRPr lang="es-ES_tradnl"/>
          </a:p>
        </p:txBody>
      </p:sp>
      <p:sp>
        <p:nvSpPr>
          <p:cNvPr id="6" name="Footer Placeholder 5"/>
          <p:cNvSpPr>
            <a:spLocks noGrp="1"/>
          </p:cNvSpPr>
          <p:nvPr>
            <p:ph type="ftr" sz="quarter" idx="11"/>
          </p:nvPr>
        </p:nvSpPr>
        <p:spPr/>
        <p:txBody>
          <a:bodyPr/>
          <a:lstStyle/>
          <a:p>
            <a:endParaRPr lang="es-ES_tradnl"/>
          </a:p>
        </p:txBody>
      </p:sp>
      <p:sp>
        <p:nvSpPr>
          <p:cNvPr id="7" name="Slide Number Placeholder 6"/>
          <p:cNvSpPr>
            <a:spLocks noGrp="1"/>
          </p:cNvSpPr>
          <p:nvPr>
            <p:ph type="sldNum" sz="quarter" idx="12"/>
          </p:nvPr>
        </p:nvSpPr>
        <p:spPr/>
        <p:txBody>
          <a:bodyPr/>
          <a:lstStyle/>
          <a:p>
            <a:fld id="{9C8A3371-8D5B-475E-B970-23BC14E2D9CF}" type="slidenum">
              <a:rPr lang="es-ES_tradnl" smtClean="0"/>
              <a:t>‹#›</a:t>
            </a:fld>
            <a:endParaRPr lang="es-ES_trad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9946831D-D542-4852-A819-160399F95810}" type="datetimeFigureOut">
              <a:rPr lang="es-ES_tradnl" smtClean="0"/>
              <a:t>19/11/2021</a:t>
            </a:fld>
            <a:endParaRPr lang="es-ES_tradnl"/>
          </a:p>
        </p:txBody>
      </p:sp>
      <p:sp>
        <p:nvSpPr>
          <p:cNvPr id="8" name="Footer Placeholder 7"/>
          <p:cNvSpPr>
            <a:spLocks noGrp="1"/>
          </p:cNvSpPr>
          <p:nvPr>
            <p:ph type="ftr" sz="quarter" idx="11"/>
          </p:nvPr>
        </p:nvSpPr>
        <p:spPr/>
        <p:txBody>
          <a:bodyPr/>
          <a:lstStyle/>
          <a:p>
            <a:endParaRPr lang="es-ES_tradnl"/>
          </a:p>
        </p:txBody>
      </p:sp>
      <p:sp>
        <p:nvSpPr>
          <p:cNvPr id="9" name="Slide Number Placeholder 8"/>
          <p:cNvSpPr>
            <a:spLocks noGrp="1"/>
          </p:cNvSpPr>
          <p:nvPr>
            <p:ph type="sldNum" sz="quarter" idx="12"/>
          </p:nvPr>
        </p:nvSpPr>
        <p:spPr/>
        <p:txBody>
          <a:bodyPr/>
          <a:lstStyle/>
          <a:p>
            <a:fld id="{9C8A3371-8D5B-475E-B970-23BC14E2D9CF}" type="slidenum">
              <a:rPr lang="es-ES_tradnl" smtClean="0"/>
              <a:t>‹#›</a:t>
            </a:fld>
            <a:endParaRPr lang="es-ES_trad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9946831D-D542-4852-A819-160399F95810}" type="datetimeFigureOut">
              <a:rPr lang="es-ES_tradnl" smtClean="0"/>
              <a:t>19/11/2021</a:t>
            </a:fld>
            <a:endParaRPr lang="es-ES_tradnl"/>
          </a:p>
        </p:txBody>
      </p:sp>
      <p:sp>
        <p:nvSpPr>
          <p:cNvPr id="4" name="Footer Placeholder 3"/>
          <p:cNvSpPr>
            <a:spLocks noGrp="1"/>
          </p:cNvSpPr>
          <p:nvPr>
            <p:ph type="ftr" sz="quarter" idx="11"/>
          </p:nvPr>
        </p:nvSpPr>
        <p:spPr/>
        <p:txBody>
          <a:bodyPr/>
          <a:lstStyle/>
          <a:p>
            <a:endParaRPr lang="es-ES_tradnl"/>
          </a:p>
        </p:txBody>
      </p:sp>
      <p:sp>
        <p:nvSpPr>
          <p:cNvPr id="5" name="Slide Number Placeholder 4"/>
          <p:cNvSpPr>
            <a:spLocks noGrp="1"/>
          </p:cNvSpPr>
          <p:nvPr>
            <p:ph type="sldNum" sz="quarter" idx="12"/>
          </p:nvPr>
        </p:nvSpPr>
        <p:spPr/>
        <p:txBody>
          <a:bodyPr/>
          <a:lstStyle/>
          <a:p>
            <a:fld id="{9C8A3371-8D5B-475E-B970-23BC14E2D9CF}" type="slidenum">
              <a:rPr lang="es-ES_tradnl" smtClean="0"/>
              <a:t>‹#›</a:t>
            </a:fld>
            <a:endParaRPr lang="es-ES_trad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46831D-D542-4852-A819-160399F95810}" type="datetimeFigureOut">
              <a:rPr lang="es-ES_tradnl" smtClean="0"/>
              <a:t>19/11/2021</a:t>
            </a:fld>
            <a:endParaRPr lang="es-ES_tradnl"/>
          </a:p>
        </p:txBody>
      </p:sp>
      <p:sp>
        <p:nvSpPr>
          <p:cNvPr id="3" name="Footer Placeholder 2"/>
          <p:cNvSpPr>
            <a:spLocks noGrp="1"/>
          </p:cNvSpPr>
          <p:nvPr>
            <p:ph type="ftr" sz="quarter" idx="11"/>
          </p:nvPr>
        </p:nvSpPr>
        <p:spPr/>
        <p:txBody>
          <a:bodyPr/>
          <a:lstStyle/>
          <a:p>
            <a:endParaRPr lang="es-ES_tradnl"/>
          </a:p>
        </p:txBody>
      </p:sp>
      <p:sp>
        <p:nvSpPr>
          <p:cNvPr id="4" name="Slide Number Placeholder 3"/>
          <p:cNvSpPr>
            <a:spLocks noGrp="1"/>
          </p:cNvSpPr>
          <p:nvPr>
            <p:ph type="sldNum" sz="quarter" idx="12"/>
          </p:nvPr>
        </p:nvSpPr>
        <p:spPr/>
        <p:txBody>
          <a:bodyPr/>
          <a:lstStyle/>
          <a:p>
            <a:fld id="{9C8A3371-8D5B-475E-B970-23BC14E2D9CF}" type="slidenum">
              <a:rPr lang="es-ES_tradnl" smtClean="0"/>
              <a:t>‹#›</a:t>
            </a:fld>
            <a:endParaRPr lang="es-ES_trad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a:t>Click to edit Master title style</a:t>
            </a:r>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9946831D-D542-4852-A819-160399F95810}" type="datetimeFigureOut">
              <a:rPr lang="es-ES_tradnl" smtClean="0"/>
              <a:t>19/11/2021</a:t>
            </a:fld>
            <a:endParaRPr lang="es-ES_tradnl"/>
          </a:p>
        </p:txBody>
      </p:sp>
      <p:sp>
        <p:nvSpPr>
          <p:cNvPr id="6" name="Footer Placeholder 5"/>
          <p:cNvSpPr>
            <a:spLocks noGrp="1"/>
          </p:cNvSpPr>
          <p:nvPr>
            <p:ph type="ftr" sz="quarter" idx="11"/>
          </p:nvPr>
        </p:nvSpPr>
        <p:spPr/>
        <p:txBody>
          <a:bodyPr/>
          <a:lstStyle/>
          <a:p>
            <a:endParaRPr lang="es-ES_tradnl"/>
          </a:p>
        </p:txBody>
      </p:sp>
      <p:sp>
        <p:nvSpPr>
          <p:cNvPr id="7" name="Slide Number Placeholder 6"/>
          <p:cNvSpPr>
            <a:spLocks noGrp="1"/>
          </p:cNvSpPr>
          <p:nvPr>
            <p:ph type="sldNum" sz="quarter" idx="12"/>
          </p:nvPr>
        </p:nvSpPr>
        <p:spPr/>
        <p:txBody>
          <a:bodyPr/>
          <a:lstStyle/>
          <a:p>
            <a:fld id="{9C8A3371-8D5B-475E-B970-23BC14E2D9CF}" type="slidenum">
              <a:rPr lang="es-ES_tradnl" smtClean="0"/>
              <a:t>‹#›</a:t>
            </a:fld>
            <a:endParaRPr lang="es-ES_trad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9946831D-D542-4852-A819-160399F95810}" type="datetimeFigureOut">
              <a:rPr lang="es-ES_tradnl" smtClean="0"/>
              <a:t>19/11/2021</a:t>
            </a:fld>
            <a:endParaRPr lang="es-ES_tradnl"/>
          </a:p>
        </p:txBody>
      </p:sp>
      <p:sp>
        <p:nvSpPr>
          <p:cNvPr id="6" name="Footer Placeholder 5"/>
          <p:cNvSpPr>
            <a:spLocks noGrp="1"/>
          </p:cNvSpPr>
          <p:nvPr>
            <p:ph type="ftr" sz="quarter" idx="11"/>
          </p:nvPr>
        </p:nvSpPr>
        <p:spPr/>
        <p:txBody>
          <a:bodyPr/>
          <a:lstStyle/>
          <a:p>
            <a:endParaRPr lang="es-ES_tradnl"/>
          </a:p>
        </p:txBody>
      </p:sp>
      <p:sp>
        <p:nvSpPr>
          <p:cNvPr id="7" name="Slide Number Placeholder 6"/>
          <p:cNvSpPr>
            <a:spLocks noGrp="1"/>
          </p:cNvSpPr>
          <p:nvPr>
            <p:ph type="sldNum" sz="quarter" idx="12"/>
          </p:nvPr>
        </p:nvSpPr>
        <p:spPr/>
        <p:txBody>
          <a:bodyPr/>
          <a:lstStyle/>
          <a:p>
            <a:fld id="{9C8A3371-8D5B-475E-B970-23BC14E2D9CF}" type="slidenum">
              <a:rPr lang="es-ES_tradnl" smtClean="0"/>
              <a:t>‹#›</a:t>
            </a:fld>
            <a:endParaRPr lang="es-ES_trad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a:t>Click to edit Master title style</a:t>
            </a:r>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9946831D-D542-4852-A819-160399F95810}" type="datetimeFigureOut">
              <a:rPr lang="es-ES_tradnl" smtClean="0"/>
              <a:t>19/11/2021</a:t>
            </a:fld>
            <a:endParaRPr lang="es-ES_tradnl"/>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s-ES_tradnl"/>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9C8A3371-8D5B-475E-B970-23BC14E2D9CF}" type="slidenum">
              <a:rPr lang="es-ES_tradnl" smtClean="0"/>
              <a:t>‹#›</a:t>
            </a:fld>
            <a:endParaRPr lang="es-ES_tradnl"/>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47662" y="4419600"/>
            <a:ext cx="8372475" cy="990600"/>
          </a:xfrm>
        </p:spPr>
        <p:txBody>
          <a:bodyPr>
            <a:normAutofit fontScale="90000"/>
          </a:bodyPr>
          <a:lstStyle/>
          <a:p>
            <a:r>
              <a:rPr lang="es-ES" sz="3600" dirty="0">
                <a:effectLst/>
              </a:rPr>
              <a:t>Entrenamiento de Liderazgo Masónico </a:t>
            </a:r>
            <a:endParaRPr lang="es-ES_tradnl" sz="3600" dirty="0"/>
          </a:p>
        </p:txBody>
      </p:sp>
      <p:sp>
        <p:nvSpPr>
          <p:cNvPr id="3" name="Subtitle 2"/>
          <p:cNvSpPr>
            <a:spLocks noGrp="1"/>
          </p:cNvSpPr>
          <p:nvPr>
            <p:ph type="subTitle" idx="1"/>
          </p:nvPr>
        </p:nvSpPr>
        <p:spPr>
          <a:xfrm>
            <a:off x="457200" y="5715000"/>
            <a:ext cx="8153399" cy="762000"/>
          </a:xfrm>
        </p:spPr>
        <p:txBody>
          <a:bodyPr>
            <a:normAutofit/>
          </a:bodyPr>
          <a:lstStyle/>
          <a:p>
            <a:r>
              <a:rPr lang="es-ES_tradnl" sz="4000" dirty="0"/>
              <a:t> ORGANIZACIÓN</a:t>
            </a:r>
            <a:r>
              <a:rPr lang="es-US" sz="4000" dirty="0"/>
              <a:t> DE  </a:t>
            </a:r>
            <a:r>
              <a:rPr lang="es-ES_tradnl" sz="4000" dirty="0"/>
              <a:t>EVENTOS </a:t>
            </a:r>
          </a:p>
          <a:p>
            <a:endParaRPr lang="es-ES_tradnl" sz="4000" dirty="0"/>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48000" y="838200"/>
            <a:ext cx="2971800" cy="2971800"/>
          </a:xfrm>
          <a:prstGeom prst="rect">
            <a:avLst/>
          </a:prstGeom>
          <a:noFill/>
          <a:ln>
            <a:noFill/>
          </a:ln>
        </p:spPr>
      </p:pic>
    </p:spTree>
    <p:extLst>
      <p:ext uri="{BB962C8B-B14F-4D97-AF65-F5344CB8AC3E}">
        <p14:creationId xmlns:p14="http://schemas.microsoft.com/office/powerpoint/2010/main" val="4562008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dirty="0">
                <a:effectLst/>
              </a:rPr>
              <a:t>Noche de Honor, cont.</a:t>
            </a:r>
            <a:endParaRPr lang="es-ES_tradnl" dirty="0"/>
          </a:p>
        </p:txBody>
      </p:sp>
      <p:sp>
        <p:nvSpPr>
          <p:cNvPr id="3" name="Content Placeholder 2"/>
          <p:cNvSpPr>
            <a:spLocks noGrp="1"/>
          </p:cNvSpPr>
          <p:nvPr>
            <p:ph idx="1"/>
          </p:nvPr>
        </p:nvSpPr>
        <p:spPr>
          <a:xfrm>
            <a:off x="304800" y="1600200"/>
            <a:ext cx="8534400" cy="5029200"/>
          </a:xfrm>
        </p:spPr>
        <p:txBody>
          <a:bodyPr>
            <a:normAutofit lnSpcReduction="10000"/>
          </a:bodyPr>
          <a:lstStyle/>
          <a:p>
            <a:r>
              <a:rPr lang="es-ES" dirty="0"/>
              <a:t>• Decida qué tipo de comida servirá para el evento: Refrescos? ¿Cena? Pasa bocas en una recepción? Si se trata de ser una cena, ¿cómo se proporcionará la comida?</a:t>
            </a:r>
          </a:p>
          <a:p>
            <a:r>
              <a:rPr lang="es-ES" dirty="0"/>
              <a:t>¿La Logia podrá buscar a un proveedor para el evento? ¿El evento se celebrará en un restaurante en lugar de la Logia?</a:t>
            </a:r>
            <a:r>
              <a:rPr lang="es-ES_tradnl" dirty="0"/>
              <a:t> </a:t>
            </a:r>
            <a:endParaRPr lang="es-ES" dirty="0"/>
          </a:p>
          <a:p>
            <a:r>
              <a:rPr lang="es-ES" dirty="0"/>
              <a:t>¿Los miembros traerán comida para una cena? (En ese caso, asegúrese de que los Pasados Maestros, viudas, u otros invitados de honor, entiendan que ellos no lleven nada de las comida ya que son los homenajeados)</a:t>
            </a:r>
            <a:endParaRPr lang="es-ES_tradnl" dirty="0"/>
          </a:p>
          <a:p>
            <a:endParaRPr lang="es-ES_tradnl" dirty="0"/>
          </a:p>
        </p:txBody>
      </p:sp>
    </p:spTree>
    <p:extLst>
      <p:ext uri="{BB962C8B-B14F-4D97-AF65-F5344CB8AC3E}">
        <p14:creationId xmlns:p14="http://schemas.microsoft.com/office/powerpoint/2010/main" val="8403216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dirty="0">
                <a:effectLst/>
              </a:rPr>
              <a:t>¿Dónde hacerlo?</a:t>
            </a:r>
            <a:endParaRPr lang="es-ES_tradnl" dirty="0"/>
          </a:p>
        </p:txBody>
      </p:sp>
      <p:sp>
        <p:nvSpPr>
          <p:cNvPr id="3" name="Content Placeholder 2"/>
          <p:cNvSpPr>
            <a:spLocks noGrp="1"/>
          </p:cNvSpPr>
          <p:nvPr>
            <p:ph idx="1"/>
          </p:nvPr>
        </p:nvSpPr>
        <p:spPr>
          <a:xfrm>
            <a:off x="228600" y="1600200"/>
            <a:ext cx="8686800" cy="5029200"/>
          </a:xfrm>
        </p:spPr>
        <p:txBody>
          <a:bodyPr/>
          <a:lstStyle/>
          <a:p>
            <a:r>
              <a:rPr lang="es-ES" dirty="0"/>
              <a:t>Decida el lugar para hacerlo. Si la Logia se encuentra en la segunda planta de un edificio con escaleras empinadas, puede que no sea el mejor lugar para celebrar una Noche de Pasados Maestros u otro evento que los invitados tienden a ser mayores.</a:t>
            </a:r>
            <a:r>
              <a:rPr lang="es-ES_tradnl" dirty="0"/>
              <a:t> </a:t>
            </a:r>
          </a:p>
          <a:p>
            <a:pPr marL="137160" indent="0">
              <a:buNone/>
            </a:pPr>
            <a:endParaRPr lang="es-ES_tradnl" dirty="0"/>
          </a:p>
          <a:p>
            <a:r>
              <a:rPr lang="es-ES" dirty="0"/>
              <a:t> Mejor una sala comunitaria de alguna iglesia donde todo el mundo puede venir, en lugar del segundo piso de la Logia, donde sólo el más atlético puede entrar.</a:t>
            </a:r>
            <a:endParaRPr lang="es-ES_tradnl" dirty="0">
              <a:effectLst/>
            </a:endParaRPr>
          </a:p>
        </p:txBody>
      </p:sp>
    </p:spTree>
    <p:extLst>
      <p:ext uri="{BB962C8B-B14F-4D97-AF65-F5344CB8AC3E}">
        <p14:creationId xmlns:p14="http://schemas.microsoft.com/office/powerpoint/2010/main" val="35858124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dirty="0">
                <a:effectLst/>
              </a:rPr>
              <a:t>MOTIVO</a:t>
            </a:r>
            <a:endParaRPr lang="es-ES_tradnl" dirty="0"/>
          </a:p>
        </p:txBody>
      </p:sp>
      <p:sp>
        <p:nvSpPr>
          <p:cNvPr id="3" name="Content Placeholder 2"/>
          <p:cNvSpPr>
            <a:spLocks noGrp="1"/>
          </p:cNvSpPr>
          <p:nvPr>
            <p:ph idx="1"/>
          </p:nvPr>
        </p:nvSpPr>
        <p:spPr>
          <a:xfrm>
            <a:off x="457200" y="1600200"/>
            <a:ext cx="8229600" cy="5029200"/>
          </a:xfrm>
        </p:spPr>
        <p:txBody>
          <a:bodyPr>
            <a:normAutofit lnSpcReduction="10000"/>
          </a:bodyPr>
          <a:lstStyle/>
          <a:p>
            <a:r>
              <a:rPr lang="es-ES" dirty="0"/>
              <a:t>Planifique el motivo y decoraciones para el evento. No vacié el armario de candelabros de velas astillados con velas media quemadas de un par de años atrás, junto con las serpentinas de papel descoloridas de una recepción anterior. </a:t>
            </a:r>
          </a:p>
          <a:p>
            <a:r>
              <a:rPr lang="es-ES" dirty="0"/>
              <a:t>Elige un tema (de unos festejos cerca de la estación del año, un acontecimiento histórico, etc.) y planee las decoraciones alrededor de ese tema. Esto tomará un poco de tiempo y unos pocos dólares, pero se supone que las personas que están honrando valgan la inversión</a:t>
            </a:r>
            <a:endParaRPr lang="es-ES_tradnl" dirty="0"/>
          </a:p>
        </p:txBody>
      </p:sp>
    </p:spTree>
    <p:extLst>
      <p:ext uri="{BB962C8B-B14F-4D97-AF65-F5344CB8AC3E}">
        <p14:creationId xmlns:p14="http://schemas.microsoft.com/office/powerpoint/2010/main" val="464007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dirty="0">
                <a:effectLst/>
              </a:rPr>
              <a:t>Motivo, CONT.</a:t>
            </a:r>
            <a:endParaRPr lang="es-ES_tradnl" dirty="0"/>
          </a:p>
        </p:txBody>
      </p:sp>
      <p:sp>
        <p:nvSpPr>
          <p:cNvPr id="3" name="Content Placeholder 2"/>
          <p:cNvSpPr>
            <a:spLocks noGrp="1"/>
          </p:cNvSpPr>
          <p:nvPr>
            <p:ph idx="1"/>
          </p:nvPr>
        </p:nvSpPr>
        <p:spPr/>
        <p:txBody>
          <a:bodyPr/>
          <a:lstStyle/>
          <a:p>
            <a:r>
              <a:rPr lang="es-ES" sz="3200" dirty="0"/>
              <a:t>(Ejemplo: Una Logia celebra su Noche de Viudas en el comienzo de la primavera). Compren manteles de plástico verde y amarillo, esparzan hojas verdes en el centro de las mesas, y compren plantas floridas cuyas macetas se envuelven en papel dorado para servir como centros de mesa. Al final de la noche, las plantas se les da a las viudas. </a:t>
            </a:r>
            <a:endParaRPr lang="es-ES_tradnl" sz="3200" dirty="0"/>
          </a:p>
          <a:p>
            <a:endParaRPr lang="es-ES_tradnl" dirty="0"/>
          </a:p>
        </p:txBody>
      </p:sp>
    </p:spTree>
    <p:extLst>
      <p:ext uri="{BB962C8B-B14F-4D97-AF65-F5344CB8AC3E}">
        <p14:creationId xmlns:p14="http://schemas.microsoft.com/office/powerpoint/2010/main" val="37885091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dirty="0">
                <a:effectLst/>
              </a:rPr>
              <a:t>Invitaciones </a:t>
            </a:r>
            <a:endParaRPr lang="es-ES_tradnl" dirty="0"/>
          </a:p>
        </p:txBody>
      </p:sp>
      <p:sp>
        <p:nvSpPr>
          <p:cNvPr id="3" name="Content Placeholder 2"/>
          <p:cNvSpPr>
            <a:spLocks noGrp="1"/>
          </p:cNvSpPr>
          <p:nvPr>
            <p:ph idx="1"/>
          </p:nvPr>
        </p:nvSpPr>
        <p:spPr/>
        <p:txBody>
          <a:bodyPr>
            <a:normAutofit/>
          </a:bodyPr>
          <a:lstStyle/>
          <a:p>
            <a:r>
              <a:rPr lang="es-ES" sz="3200" dirty="0"/>
              <a:t>Tres semanas antes del evento, envié por correo una invitación a cada invitado que va a ser honrado. Una tarjeta es mejor que una carta. Asegúrese que se le dé un nombre al evento, la fecha, hora y lugar. Si los invitados tienden a ser mayores, ofrézcales tener a un  Miembro de la Logia que los recoja y los regrese a sus casas después que el evento termine.</a:t>
            </a:r>
            <a:endParaRPr lang="es-ES_tradnl" sz="3200" dirty="0"/>
          </a:p>
        </p:txBody>
      </p:sp>
    </p:spTree>
    <p:extLst>
      <p:ext uri="{BB962C8B-B14F-4D97-AF65-F5344CB8AC3E}">
        <p14:creationId xmlns:p14="http://schemas.microsoft.com/office/powerpoint/2010/main" val="32177206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dirty="0">
                <a:effectLst/>
              </a:rPr>
              <a:t>Invitaciones, cont.</a:t>
            </a:r>
            <a:endParaRPr lang="es-ES_tradnl" dirty="0"/>
          </a:p>
        </p:txBody>
      </p:sp>
      <p:sp>
        <p:nvSpPr>
          <p:cNvPr id="3" name="Content Placeholder 2"/>
          <p:cNvSpPr>
            <a:spLocks noGrp="1"/>
          </p:cNvSpPr>
          <p:nvPr>
            <p:ph idx="1"/>
          </p:nvPr>
        </p:nvSpPr>
        <p:spPr>
          <a:xfrm>
            <a:off x="152400" y="1600200"/>
            <a:ext cx="8686800" cy="4953000"/>
          </a:xfrm>
        </p:spPr>
        <p:txBody>
          <a:bodyPr>
            <a:normAutofit/>
          </a:bodyPr>
          <a:lstStyle/>
          <a:p>
            <a:r>
              <a:rPr lang="es-ES" dirty="0"/>
              <a:t>Plan de entretenimiento para el evento. Asegúrese de que el programa será de interés para aquellos que están siendo honrados. Usted puede tener una Logia llena de pescadores, pero "la noche a las viudas "no es el momento de demostrar un nuevo señuelo. El programa puede ser un orador, un grupo musical, un contador de historias, etc. </a:t>
            </a:r>
            <a:r>
              <a:rPr lang="es-ES_tradnl" dirty="0"/>
              <a:t> </a:t>
            </a:r>
          </a:p>
          <a:p>
            <a:r>
              <a:rPr lang="es-ES" dirty="0"/>
              <a:t>Cerca de tres días antes del evento, haga que un comité telefónico de la Logia contacte a los invitados y les recuerde el evento. Una vez más ofrezca transporte.</a:t>
            </a:r>
            <a:endParaRPr lang="es-ES_tradnl" dirty="0">
              <a:effectLst/>
            </a:endParaRPr>
          </a:p>
        </p:txBody>
      </p:sp>
    </p:spTree>
    <p:extLst>
      <p:ext uri="{BB962C8B-B14F-4D97-AF65-F5344CB8AC3E}">
        <p14:creationId xmlns:p14="http://schemas.microsoft.com/office/powerpoint/2010/main" val="11148056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1143000"/>
          </a:xfrm>
        </p:spPr>
        <p:txBody>
          <a:bodyPr/>
          <a:lstStyle/>
          <a:p>
            <a:r>
              <a:rPr lang="es-ES_tradnl" dirty="0">
                <a:effectLst/>
              </a:rPr>
              <a:t>Día del evento </a:t>
            </a:r>
            <a:endParaRPr lang="es-ES_tradnl" dirty="0"/>
          </a:p>
        </p:txBody>
      </p:sp>
      <p:sp>
        <p:nvSpPr>
          <p:cNvPr id="3" name="Content Placeholder 2"/>
          <p:cNvSpPr>
            <a:spLocks noGrp="1"/>
          </p:cNvSpPr>
          <p:nvPr>
            <p:ph idx="1"/>
          </p:nvPr>
        </p:nvSpPr>
        <p:spPr>
          <a:xfrm>
            <a:off x="152400" y="1295400"/>
            <a:ext cx="8763000" cy="5334000"/>
          </a:xfrm>
        </p:spPr>
        <p:txBody>
          <a:bodyPr/>
          <a:lstStyle/>
          <a:p>
            <a:r>
              <a:rPr lang="es-ES" dirty="0"/>
              <a:t>Asegúrese de que todos los suministros se han comprado y el lugar está completamente decorado y terminado por lo menos una hora antes de que los invitados deban llegar.</a:t>
            </a:r>
            <a:r>
              <a:rPr lang="es-ES_tradnl" dirty="0"/>
              <a:t> </a:t>
            </a:r>
          </a:p>
          <a:p>
            <a:endParaRPr lang="es-ES_tradnl" dirty="0"/>
          </a:p>
          <a:p>
            <a:r>
              <a:rPr lang="es-ES" dirty="0"/>
              <a:t>Encienda las luces del edificio y abra la puerta al menos 45 minutos antes de que comience el evento. Designe al menos dos Hermanos en el vestíbulo, por lo menos 15 minutos antes del evento para abrir la puerta, saludar y asistir en cualquier necesidad a los invitados.</a:t>
            </a:r>
            <a:endParaRPr lang="es-ES_tradnl" dirty="0"/>
          </a:p>
          <a:p>
            <a:endParaRPr lang="es-ES_tradnl" dirty="0"/>
          </a:p>
        </p:txBody>
      </p:sp>
    </p:spTree>
    <p:extLst>
      <p:ext uri="{BB962C8B-B14F-4D97-AF65-F5344CB8AC3E}">
        <p14:creationId xmlns:p14="http://schemas.microsoft.com/office/powerpoint/2010/main" val="7747029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s-ES_tradnl" dirty="0">
                <a:effectLst/>
              </a:rPr>
              <a:t>Día del evento, cont. </a:t>
            </a:r>
            <a:endParaRPr lang="es-ES_tradnl" dirty="0"/>
          </a:p>
        </p:txBody>
      </p:sp>
      <p:sp>
        <p:nvSpPr>
          <p:cNvPr id="3" name="Content Placeholder 2"/>
          <p:cNvSpPr>
            <a:spLocks noGrp="1"/>
          </p:cNvSpPr>
          <p:nvPr>
            <p:ph idx="1"/>
          </p:nvPr>
        </p:nvSpPr>
        <p:spPr>
          <a:xfrm>
            <a:off x="457200" y="1600200"/>
            <a:ext cx="8229600" cy="4953000"/>
          </a:xfrm>
        </p:spPr>
        <p:txBody>
          <a:bodyPr>
            <a:normAutofit/>
          </a:bodyPr>
          <a:lstStyle/>
          <a:p>
            <a:r>
              <a:rPr lang="es-ES" dirty="0"/>
              <a:t>Asegúrese de que los invitados se sientan bienvenidos. No deje que los Hermanos se congreguen en grupos hablando asuntos de la Logia. Cada Masón debe mezclarse y ayudar a hacer que los invitados que se sientan importantes. </a:t>
            </a:r>
          </a:p>
          <a:p>
            <a:r>
              <a:rPr lang="es-ES" dirty="0"/>
              <a:t>La cocina no es el lugar para el Venerable Maestro y su esposa cuando tienen invitados en su Logia. Deben saludar a los asistentes y ver que los preparativos se hayan completado. </a:t>
            </a:r>
            <a:endParaRPr lang="es-ES_tradnl" dirty="0"/>
          </a:p>
        </p:txBody>
      </p:sp>
    </p:spTree>
    <p:extLst>
      <p:ext uri="{BB962C8B-B14F-4D97-AF65-F5344CB8AC3E}">
        <p14:creationId xmlns:p14="http://schemas.microsoft.com/office/powerpoint/2010/main" val="32205521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dirty="0">
                <a:effectLst/>
              </a:rPr>
              <a:t>Día del evento, cont. </a:t>
            </a:r>
            <a:endParaRPr lang="es-ES_tradnl" dirty="0"/>
          </a:p>
        </p:txBody>
      </p:sp>
      <p:sp>
        <p:nvSpPr>
          <p:cNvPr id="3" name="Content Placeholder 2"/>
          <p:cNvSpPr>
            <a:spLocks noGrp="1"/>
          </p:cNvSpPr>
          <p:nvPr>
            <p:ph idx="1"/>
          </p:nvPr>
        </p:nvSpPr>
        <p:spPr>
          <a:xfrm>
            <a:off x="457200" y="1600200"/>
            <a:ext cx="8229600" cy="4876800"/>
          </a:xfrm>
        </p:spPr>
        <p:txBody>
          <a:bodyPr/>
          <a:lstStyle/>
          <a:p>
            <a:r>
              <a:rPr lang="es-ES" sz="3200" dirty="0"/>
              <a:t>Esto es especialmente cierto si el Gran Maestro y su esposa o cualquier Oficial de la Gran Logia y su esposa están presentes. </a:t>
            </a:r>
            <a:r>
              <a:rPr lang="es-ES_tradnl" sz="3200" dirty="0"/>
              <a:t> </a:t>
            </a:r>
          </a:p>
          <a:p>
            <a:r>
              <a:rPr lang="es-ES" sz="3200" dirty="0"/>
              <a:t>Dentro de tres o cuatro días después del evento, el Venerable Maestro debe escribir una carta a los invitados que asistieron, dándoles las gracias por haber venido.</a:t>
            </a:r>
            <a:endParaRPr lang="es-ES_tradnl" sz="3200" dirty="0"/>
          </a:p>
          <a:p>
            <a:endParaRPr lang="es-ES_tradnl" dirty="0"/>
          </a:p>
        </p:txBody>
      </p:sp>
    </p:spTree>
    <p:extLst>
      <p:ext uri="{BB962C8B-B14F-4D97-AF65-F5344CB8AC3E}">
        <p14:creationId xmlns:p14="http://schemas.microsoft.com/office/powerpoint/2010/main" val="12568860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dirty="0">
                <a:effectLst/>
              </a:rPr>
              <a:t>­­­­­­­­­­­­­­­­­­­­­­­­­­­­­­­­­­­­­­­­­­­­­­­­­­­­­­­­­­­­­­­­­­Evento para recaudar fondos </a:t>
            </a:r>
            <a:endParaRPr lang="es-ES_tradnl" dirty="0"/>
          </a:p>
        </p:txBody>
      </p:sp>
      <p:sp>
        <p:nvSpPr>
          <p:cNvPr id="3" name="Content Placeholder 2"/>
          <p:cNvSpPr>
            <a:spLocks noGrp="1"/>
          </p:cNvSpPr>
          <p:nvPr>
            <p:ph idx="1"/>
          </p:nvPr>
        </p:nvSpPr>
        <p:spPr/>
        <p:txBody>
          <a:bodyPr/>
          <a:lstStyle/>
          <a:p>
            <a:r>
              <a:rPr lang="es-ES" dirty="0"/>
              <a:t>MUY IMPORTANTE </a:t>
            </a:r>
          </a:p>
          <a:p>
            <a:endParaRPr lang="es-ES" dirty="0"/>
          </a:p>
          <a:p>
            <a:r>
              <a:rPr lang="es-ES" dirty="0"/>
              <a:t>Asegúrese de consultar con el folleto de la Gran Logia en caso de una recaudación de fondos antes del comienzo y la planificación de su evento</a:t>
            </a:r>
            <a:endParaRPr lang="es-ES_tradnl" dirty="0"/>
          </a:p>
        </p:txBody>
      </p:sp>
    </p:spTree>
    <p:extLst>
      <p:ext uri="{BB962C8B-B14F-4D97-AF65-F5344CB8AC3E}">
        <p14:creationId xmlns:p14="http://schemas.microsoft.com/office/powerpoint/2010/main" val="11501483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ES" dirty="0">
                <a:effectLst/>
              </a:rPr>
              <a:t>RECURSOS </a:t>
            </a:r>
            <a:endParaRPr lang="es-ES_tradnl" dirty="0"/>
          </a:p>
        </p:txBody>
      </p:sp>
      <p:sp>
        <p:nvSpPr>
          <p:cNvPr id="3" name="Content Placeholder 2"/>
          <p:cNvSpPr>
            <a:spLocks noGrp="1"/>
          </p:cNvSpPr>
          <p:nvPr>
            <p:ph idx="1"/>
          </p:nvPr>
        </p:nvSpPr>
        <p:spPr/>
        <p:txBody>
          <a:bodyPr/>
          <a:lstStyle/>
          <a:p>
            <a:r>
              <a:rPr lang="es-ES" sz="3200" dirty="0"/>
              <a:t>Manual de Entrenamiento en Liderazgo Masónico </a:t>
            </a:r>
            <a:endParaRPr lang="es-ES_tradnl" sz="3200" dirty="0"/>
          </a:p>
          <a:p>
            <a:r>
              <a:rPr lang="es-ES" sz="3200" dirty="0"/>
              <a:t>Secretario de Logia Guía Administrativo (GL215) </a:t>
            </a:r>
            <a:endParaRPr lang="es-ES_tradnl" sz="3200" dirty="0"/>
          </a:p>
          <a:p>
            <a:r>
              <a:rPr lang="es-ES_tradnl" sz="3200" dirty="0"/>
              <a:t>Cuaderno del programa del Venerable Maestro</a:t>
            </a:r>
            <a:r>
              <a:rPr lang="es-ES" sz="3200" dirty="0"/>
              <a:t> (GL218)</a:t>
            </a:r>
            <a:endParaRPr lang="es-ES_tradnl" sz="3200" dirty="0"/>
          </a:p>
          <a:p>
            <a:pPr marL="137160" indent="0">
              <a:buNone/>
            </a:pPr>
            <a:endParaRPr lang="es-ES_tradnl" dirty="0"/>
          </a:p>
        </p:txBody>
      </p:sp>
    </p:spTree>
    <p:extLst>
      <p:ext uri="{BB962C8B-B14F-4D97-AF65-F5344CB8AC3E}">
        <p14:creationId xmlns:p14="http://schemas.microsoft.com/office/powerpoint/2010/main" val="5070122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dirty="0">
                <a:effectLst/>
              </a:rPr>
              <a:t>Ejemplo cena de biftec</a:t>
            </a:r>
            <a:endParaRPr lang="es-ES_tradnl" dirty="0"/>
          </a:p>
        </p:txBody>
      </p:sp>
      <p:sp>
        <p:nvSpPr>
          <p:cNvPr id="3" name="Content Placeholder 2"/>
          <p:cNvSpPr>
            <a:spLocks noGrp="1"/>
          </p:cNvSpPr>
          <p:nvPr>
            <p:ph idx="1"/>
          </p:nvPr>
        </p:nvSpPr>
        <p:spPr>
          <a:xfrm>
            <a:off x="457200" y="1600200"/>
            <a:ext cx="8229600" cy="4876800"/>
          </a:xfrm>
        </p:spPr>
        <p:txBody>
          <a:bodyPr/>
          <a:lstStyle/>
          <a:p>
            <a:r>
              <a:rPr lang="es-ES" dirty="0"/>
              <a:t>Especifique el uso de los fondos, la mayoría de los Miembros compraran los boletos si saben para que están destinados los fondos,  si es para Caridad, Reparaciones de la Logia, u otros. ( recuerde consultar el folleto de la Gran Logia de recaudación de fondos antes de su comienzo). 				</a:t>
            </a:r>
            <a:r>
              <a:rPr lang="es-ES_tradnl" dirty="0"/>
              <a:t> </a:t>
            </a:r>
          </a:p>
          <a:p>
            <a:r>
              <a:rPr lang="es-ES" dirty="0"/>
              <a:t>Establezca la fecha; asegúrese de que sea después del próximo boletín que este programado a salir.</a:t>
            </a:r>
            <a:endParaRPr lang="es-ES_tradnl" dirty="0">
              <a:effectLst/>
            </a:endParaRPr>
          </a:p>
        </p:txBody>
      </p:sp>
    </p:spTree>
    <p:extLst>
      <p:ext uri="{BB962C8B-B14F-4D97-AF65-F5344CB8AC3E}">
        <p14:creationId xmlns:p14="http://schemas.microsoft.com/office/powerpoint/2010/main" val="9896590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997"/>
            <a:ext cx="8229600" cy="1143000"/>
          </a:xfrm>
        </p:spPr>
        <p:txBody>
          <a:bodyPr/>
          <a:lstStyle/>
          <a:p>
            <a:r>
              <a:rPr lang="es-ES" dirty="0">
                <a:effectLst/>
              </a:rPr>
              <a:t>­­­­­­­­­­­­­­­­­­­­­­­­­­­­­­­­­­­­­­­­­­­­­­­­­­­­­­­­­­­­­­­­­­Evento para fondos, cont.</a:t>
            </a:r>
            <a:endParaRPr lang="es-ES_tradnl" dirty="0"/>
          </a:p>
        </p:txBody>
      </p:sp>
      <p:sp>
        <p:nvSpPr>
          <p:cNvPr id="3" name="Content Placeholder 2"/>
          <p:cNvSpPr>
            <a:spLocks noGrp="1"/>
          </p:cNvSpPr>
          <p:nvPr>
            <p:ph idx="1"/>
          </p:nvPr>
        </p:nvSpPr>
        <p:spPr>
          <a:xfrm>
            <a:off x="304800" y="1295400"/>
            <a:ext cx="8534400" cy="5257800"/>
          </a:xfrm>
        </p:spPr>
        <p:txBody>
          <a:bodyPr>
            <a:normAutofit fontScale="92500" lnSpcReduction="10000"/>
          </a:bodyPr>
          <a:lstStyle/>
          <a:p>
            <a:r>
              <a:rPr lang="es-ES" dirty="0"/>
              <a:t>Si se trata de un evento de tipo banquete fije el menú, haga la investigación de los costos de los alimentos y planifique de acuerdo. Puede usar mayoristas de alimentos, o tiendas locales. Déjeles saber lo que está haciendo y pregúnteles si le pueden dar un descuento o donar a la causa. </a:t>
            </a:r>
            <a:r>
              <a:rPr lang="es-ES_tradnl" dirty="0"/>
              <a:t> </a:t>
            </a:r>
          </a:p>
          <a:p>
            <a:r>
              <a:rPr lang="es-ES" dirty="0"/>
              <a:t>Impriman los boletos, puede enviarlos por correo con el boletín, con una carta o un artículo en el boletín sobre la función. Esto le ahorrará gastos de envío y permitirá a los Hermanos que no asisten regularmente la oportunidad de participar. </a:t>
            </a:r>
          </a:p>
          <a:p>
            <a:r>
              <a:rPr lang="es-ES" dirty="0"/>
              <a:t>Usted se sorprenderá cuántos Hermanos enviaran dinero extra para las entradas y así puede cubrir los tickets de viudas o Hermanos dignos.</a:t>
            </a:r>
            <a:endParaRPr lang="es-ES_tradnl" dirty="0"/>
          </a:p>
          <a:p>
            <a:endParaRPr lang="es-ES_tradnl" dirty="0"/>
          </a:p>
        </p:txBody>
      </p:sp>
    </p:spTree>
    <p:extLst>
      <p:ext uri="{BB962C8B-B14F-4D97-AF65-F5344CB8AC3E}">
        <p14:creationId xmlns:p14="http://schemas.microsoft.com/office/powerpoint/2010/main" val="17323892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977"/>
            <a:ext cx="8229600" cy="1143000"/>
          </a:xfrm>
        </p:spPr>
        <p:txBody>
          <a:bodyPr/>
          <a:lstStyle/>
          <a:p>
            <a:r>
              <a:rPr lang="es-ES_tradnl" dirty="0">
                <a:effectLst/>
              </a:rPr>
              <a:t> </a:t>
            </a:r>
            <a:r>
              <a:rPr lang="es-ES" dirty="0">
                <a:effectLst/>
              </a:rPr>
              <a:t>Evento para fondos, cont.</a:t>
            </a:r>
            <a:endParaRPr lang="es-ES_tradnl" dirty="0"/>
          </a:p>
        </p:txBody>
      </p:sp>
      <p:sp>
        <p:nvSpPr>
          <p:cNvPr id="3" name="Content Placeholder 2"/>
          <p:cNvSpPr>
            <a:spLocks noGrp="1"/>
          </p:cNvSpPr>
          <p:nvPr>
            <p:ph idx="1"/>
          </p:nvPr>
        </p:nvSpPr>
        <p:spPr>
          <a:xfrm>
            <a:off x="228600" y="1143000"/>
            <a:ext cx="8686800" cy="5715000"/>
          </a:xfrm>
        </p:spPr>
        <p:txBody>
          <a:bodyPr>
            <a:normAutofit fontScale="85000" lnSpcReduction="20000"/>
          </a:bodyPr>
          <a:lstStyle/>
          <a:p>
            <a:r>
              <a:rPr lang="es-ES" dirty="0"/>
              <a:t>Dé a cada Hermano entradas para vender, y según se vendan  mantenga los talones y así se puede obtener un recuento de cuántos se venden y utilizar el dinero para comprar la comida y suministros, sin tener que usar los fondos de la Logia. </a:t>
            </a:r>
          </a:p>
          <a:p>
            <a:r>
              <a:rPr lang="es-ES" dirty="0"/>
              <a:t>Recuerde de comprar un 25% más de lo necesario para los que esperan hasta última hora. Si queda sobrante en la comida, guárdela y ofrézcala en una comida a los miembros de la Logia. </a:t>
            </a:r>
            <a:r>
              <a:rPr lang="es-ES_tradnl" dirty="0"/>
              <a:t> </a:t>
            </a:r>
          </a:p>
          <a:p>
            <a:r>
              <a:rPr lang="es-ES" dirty="0"/>
              <a:t>Cuanto más pronto usted pueda configurar todo, más fácil será el día del evento. Trate de comprar la comida un día o dos antes, y tenerlo listo para preparar. Tenga una hoja de inscripción para que los voluntarios se enlisten. </a:t>
            </a:r>
          </a:p>
          <a:p>
            <a:r>
              <a:rPr lang="es-ES" dirty="0"/>
              <a:t>Usted necesitará un equipo de montaje, un equipo de eventos y un equipo de limpieza. Algunos Hermanos no quieren estar en la cocina, pero participarían en el arreglo o la limpieza al terminar el evento. Esto </a:t>
            </a:r>
            <a:r>
              <a:rPr lang="es-ES" dirty="0" err="1"/>
              <a:t>dividira</a:t>
            </a:r>
            <a:r>
              <a:rPr lang="es-ES" dirty="0"/>
              <a:t> el trabajo.</a:t>
            </a:r>
            <a:endParaRPr lang="es-ES_tradnl" dirty="0">
              <a:effectLst/>
            </a:endParaRPr>
          </a:p>
        </p:txBody>
      </p:sp>
    </p:spTree>
    <p:extLst>
      <p:ext uri="{BB962C8B-B14F-4D97-AF65-F5344CB8AC3E}">
        <p14:creationId xmlns:p14="http://schemas.microsoft.com/office/powerpoint/2010/main" val="35076336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s-ES" dirty="0">
                <a:effectLst/>
              </a:rPr>
              <a:t>Evento para fondos, cont.</a:t>
            </a:r>
            <a:endParaRPr lang="es-ES_tradnl" dirty="0"/>
          </a:p>
        </p:txBody>
      </p:sp>
      <p:sp>
        <p:nvSpPr>
          <p:cNvPr id="3" name="Content Placeholder 2"/>
          <p:cNvSpPr>
            <a:spLocks noGrp="1"/>
          </p:cNvSpPr>
          <p:nvPr>
            <p:ph idx="1"/>
          </p:nvPr>
        </p:nvSpPr>
        <p:spPr>
          <a:xfrm>
            <a:off x="152400" y="1295400"/>
            <a:ext cx="8839200" cy="5562600"/>
          </a:xfrm>
        </p:spPr>
        <p:txBody>
          <a:bodyPr>
            <a:normAutofit fontScale="92500" lnSpcReduction="10000"/>
          </a:bodyPr>
          <a:lstStyle/>
          <a:p>
            <a:r>
              <a:rPr lang="es-ES" dirty="0"/>
              <a:t>Pregunte si las damas les gustaría ofrecer los postres, la mayoría de las damas les encanta participar, esto le ahorrará dinero, así; ofrezcan pagar por las mezclas de los  pasteles u otros ingredientes. Los postres hechos en casa son casi siempre mejor que los comprados en la tienda. Tenga una hoja de inscripción para que no haya demasiado de lo mismo. </a:t>
            </a:r>
            <a:r>
              <a:rPr lang="es-ES_tradnl" dirty="0"/>
              <a:t> </a:t>
            </a:r>
          </a:p>
          <a:p>
            <a:r>
              <a:rPr lang="es-ES" dirty="0"/>
              <a:t>Cuando se prepara la comida y es el momento de servir asegúrese de que el Venerable Maestro llame a todos para el Juramento a la Bandera y la Oración de gracias al GADU, esto permitirá que los no Masones puedan ver qué tipo de hombres somos. Además, los Hermanos deben estar bien vestidos y saludar a todos los que entran con una calurosa bienvenida.</a:t>
            </a:r>
            <a:endParaRPr lang="es-ES_tradnl" dirty="0"/>
          </a:p>
          <a:p>
            <a:endParaRPr lang="es-ES_tradnl" dirty="0"/>
          </a:p>
        </p:txBody>
      </p:sp>
    </p:spTree>
    <p:extLst>
      <p:ext uri="{BB962C8B-B14F-4D97-AF65-F5344CB8AC3E}">
        <p14:creationId xmlns:p14="http://schemas.microsoft.com/office/powerpoint/2010/main" val="40090399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977"/>
            <a:ext cx="8229600" cy="1143000"/>
          </a:xfrm>
        </p:spPr>
        <p:txBody>
          <a:bodyPr/>
          <a:lstStyle/>
          <a:p>
            <a:r>
              <a:rPr lang="es-ES" dirty="0">
                <a:effectLst/>
              </a:rPr>
              <a:t>Evento para fondos, cont.</a:t>
            </a:r>
            <a:endParaRPr lang="es-ES_tradnl" dirty="0"/>
          </a:p>
        </p:txBody>
      </p:sp>
      <p:sp>
        <p:nvSpPr>
          <p:cNvPr id="3" name="Content Placeholder 2"/>
          <p:cNvSpPr>
            <a:spLocks noGrp="1"/>
          </p:cNvSpPr>
          <p:nvPr>
            <p:ph idx="1"/>
          </p:nvPr>
        </p:nvSpPr>
        <p:spPr>
          <a:xfrm>
            <a:off x="457200" y="1371600"/>
            <a:ext cx="8229600" cy="5181600"/>
          </a:xfrm>
        </p:spPr>
        <p:txBody>
          <a:bodyPr>
            <a:normAutofit/>
          </a:bodyPr>
          <a:lstStyle/>
          <a:p>
            <a:r>
              <a:rPr lang="es-ES" dirty="0"/>
              <a:t>Después de la función, el comité debe hacer una presentación en la Logia de los resultados de la función. Si se trata de un evento para recaudar fondos para un proyecto de caridad o de la comunidad, invite a los destinatarios y a la prensa a la próxima reunión de la Logia y haga una presentación abierta en la Logia. </a:t>
            </a:r>
            <a:r>
              <a:rPr lang="es-ES_tradnl" dirty="0"/>
              <a:t> </a:t>
            </a:r>
          </a:p>
          <a:p>
            <a:endParaRPr lang="es-ES_tradnl" dirty="0"/>
          </a:p>
          <a:p>
            <a:r>
              <a:rPr lang="es-ES" dirty="0"/>
              <a:t>Esto muestra al público lo que hacemos, lo que somos y que nos preocupamos por nuestros semejantes.</a:t>
            </a:r>
            <a:endParaRPr lang="es-ES_tradnl" dirty="0"/>
          </a:p>
          <a:p>
            <a:endParaRPr lang="es-ES_tradnl" dirty="0"/>
          </a:p>
        </p:txBody>
      </p:sp>
    </p:spTree>
    <p:extLst>
      <p:ext uri="{BB962C8B-B14F-4D97-AF65-F5344CB8AC3E}">
        <p14:creationId xmlns:p14="http://schemas.microsoft.com/office/powerpoint/2010/main" val="4453658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dirty="0">
                <a:effectLst/>
              </a:rPr>
              <a:t>Evento para fondos, cont.</a:t>
            </a:r>
            <a:endParaRPr lang="es-ES_tradnl" dirty="0"/>
          </a:p>
        </p:txBody>
      </p:sp>
      <p:sp>
        <p:nvSpPr>
          <p:cNvPr id="3" name="Content Placeholder 2"/>
          <p:cNvSpPr>
            <a:spLocks noGrp="1"/>
          </p:cNvSpPr>
          <p:nvPr>
            <p:ph idx="1"/>
          </p:nvPr>
        </p:nvSpPr>
        <p:spPr>
          <a:xfrm>
            <a:off x="304800" y="2133600"/>
            <a:ext cx="8534400" cy="3581400"/>
          </a:xfrm>
        </p:spPr>
        <p:txBody>
          <a:bodyPr/>
          <a:lstStyle/>
          <a:p>
            <a:r>
              <a:rPr lang="es-ES" dirty="0"/>
              <a:t>¿Qué hace su Logia, que es lo que les funciona ?  </a:t>
            </a:r>
          </a:p>
          <a:p>
            <a:r>
              <a:rPr lang="es-ES" dirty="0"/>
              <a:t>Por favor comparta. </a:t>
            </a:r>
            <a:r>
              <a:rPr lang="es-ES_tradnl" dirty="0"/>
              <a:t> </a:t>
            </a:r>
          </a:p>
          <a:p>
            <a:r>
              <a:rPr lang="es-ES" dirty="0"/>
              <a:t>Recuerde consultar el folleto de la Gran Logia en un evento de recaudación de fondos, antes de su comienzo.</a:t>
            </a:r>
            <a:endParaRPr lang="es-ES_tradnl" dirty="0">
              <a:effectLst/>
            </a:endParaRPr>
          </a:p>
        </p:txBody>
      </p:sp>
    </p:spTree>
    <p:extLst>
      <p:ext uri="{BB962C8B-B14F-4D97-AF65-F5344CB8AC3E}">
        <p14:creationId xmlns:p14="http://schemas.microsoft.com/office/powerpoint/2010/main" val="757315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857500"/>
            <a:ext cx="8229600" cy="1143000"/>
          </a:xfrm>
        </p:spPr>
        <p:txBody>
          <a:bodyPr/>
          <a:lstStyle/>
          <a:p>
            <a:r>
              <a:rPr lang="es-ES" dirty="0">
                <a:effectLst/>
              </a:rPr>
              <a:t>¿Preguntas?</a:t>
            </a:r>
            <a:endParaRPr lang="es-ES_tradnl" dirty="0"/>
          </a:p>
        </p:txBody>
      </p:sp>
    </p:spTree>
    <p:extLst>
      <p:ext uri="{BB962C8B-B14F-4D97-AF65-F5344CB8AC3E}">
        <p14:creationId xmlns:p14="http://schemas.microsoft.com/office/powerpoint/2010/main" val="40503674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0"/>
            <a:ext cx="8991600" cy="1828800"/>
          </a:xfrm>
        </p:spPr>
        <p:txBody>
          <a:bodyPr>
            <a:normAutofit fontScale="90000"/>
          </a:bodyPr>
          <a:lstStyle/>
          <a:p>
            <a:r>
              <a:rPr lang="es-ES" dirty="0">
                <a:effectLst/>
              </a:rPr>
              <a:t>¿Por qué Planificación de eventos y organización es importante para usted y su Logia?</a:t>
            </a:r>
            <a:endParaRPr lang="es-ES_tradnl" dirty="0"/>
          </a:p>
        </p:txBody>
      </p:sp>
      <p:sp>
        <p:nvSpPr>
          <p:cNvPr id="3" name="Content Placeholder 2"/>
          <p:cNvSpPr>
            <a:spLocks noGrp="1"/>
          </p:cNvSpPr>
          <p:nvPr>
            <p:ph idx="1"/>
          </p:nvPr>
        </p:nvSpPr>
        <p:spPr>
          <a:xfrm>
            <a:off x="152400" y="1981200"/>
            <a:ext cx="8839200" cy="4876800"/>
          </a:xfrm>
        </p:spPr>
        <p:txBody>
          <a:bodyPr>
            <a:normAutofit fontScale="92500" lnSpcReduction="20000"/>
          </a:bodyPr>
          <a:lstStyle/>
          <a:p>
            <a:r>
              <a:rPr lang="es-ES" dirty="0"/>
              <a:t>El reto más difícil para cada Venerable Maestro es la creación de un programa que genere entusiasmo entre los miembros de su Logia, promueva la amistad, atraiga a otros a unirse, atraiga la atención de su comunidad y mantiene a los miembros regresando. Es una gran responsabilidad y una que se logra mejor con planificación y seguimiento. </a:t>
            </a:r>
          </a:p>
          <a:p>
            <a:pPr marL="137160" indent="0">
              <a:buNone/>
            </a:pPr>
            <a:endParaRPr lang="es-ES" dirty="0"/>
          </a:p>
          <a:p>
            <a:r>
              <a:rPr lang="es-ES" dirty="0"/>
              <a:t>Su éxito como oficial se puede medir por sus planes. Un Venerable Maestro que comienza el año sin planes o que se limita a repetir lo que la Logia ha hecho en años anteriores, no puede aspirar a avanzar o tener un año memorable.</a:t>
            </a:r>
            <a:endParaRPr lang="es-ES_tradnl" dirty="0"/>
          </a:p>
        </p:txBody>
      </p:sp>
    </p:spTree>
    <p:extLst>
      <p:ext uri="{BB962C8B-B14F-4D97-AF65-F5344CB8AC3E}">
        <p14:creationId xmlns:p14="http://schemas.microsoft.com/office/powerpoint/2010/main" val="186382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74638"/>
            <a:ext cx="8991600" cy="1782762"/>
          </a:xfrm>
        </p:spPr>
        <p:txBody>
          <a:bodyPr>
            <a:normAutofit fontScale="90000"/>
          </a:bodyPr>
          <a:lstStyle/>
          <a:p>
            <a:r>
              <a:rPr lang="es-ES" dirty="0">
                <a:effectLst/>
              </a:rPr>
              <a:t>¿Por qué Planificación de eventos y organización es importante para usted y su Logia?  Cont.</a:t>
            </a:r>
            <a:endParaRPr lang="es-ES_tradnl" dirty="0"/>
          </a:p>
        </p:txBody>
      </p:sp>
      <p:sp>
        <p:nvSpPr>
          <p:cNvPr id="3" name="Content Placeholder 2"/>
          <p:cNvSpPr>
            <a:spLocks noGrp="1"/>
          </p:cNvSpPr>
          <p:nvPr>
            <p:ph idx="1"/>
          </p:nvPr>
        </p:nvSpPr>
        <p:spPr>
          <a:xfrm>
            <a:off x="457200" y="2133600"/>
            <a:ext cx="8229600" cy="4495800"/>
          </a:xfrm>
        </p:spPr>
        <p:txBody>
          <a:bodyPr/>
          <a:lstStyle/>
          <a:p>
            <a:r>
              <a:rPr lang="es-ES" sz="3200" dirty="0"/>
              <a:t>Usted, como el entrante Venerable Maestro, tiene la responsabilidad y la oportunidad de hacer su Logia atractiva, significativa y relevante. Nunca es demasiado pronto para comenzar a planificar</a:t>
            </a:r>
            <a:endParaRPr lang="es-ES_tradnl" sz="3200" dirty="0"/>
          </a:p>
          <a:p>
            <a:endParaRPr lang="es-ES_tradnl" dirty="0"/>
          </a:p>
        </p:txBody>
      </p:sp>
    </p:spTree>
    <p:extLst>
      <p:ext uri="{BB962C8B-B14F-4D97-AF65-F5344CB8AC3E}">
        <p14:creationId xmlns:p14="http://schemas.microsoft.com/office/powerpoint/2010/main" val="3598307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ES" dirty="0">
                <a:effectLst/>
              </a:rPr>
              <a:t>Ideas para la Organización de Eventos</a:t>
            </a:r>
            <a:endParaRPr lang="es-ES_tradnl" dirty="0"/>
          </a:p>
        </p:txBody>
      </p:sp>
      <p:sp>
        <p:nvSpPr>
          <p:cNvPr id="3" name="Content Placeholder 2"/>
          <p:cNvSpPr>
            <a:spLocks noGrp="1"/>
          </p:cNvSpPr>
          <p:nvPr>
            <p:ph idx="1"/>
          </p:nvPr>
        </p:nvSpPr>
        <p:spPr>
          <a:xfrm>
            <a:off x="457200" y="2057400"/>
            <a:ext cx="8229600" cy="4709160"/>
          </a:xfrm>
        </p:spPr>
        <p:txBody>
          <a:bodyPr/>
          <a:lstStyle/>
          <a:p>
            <a:r>
              <a:rPr lang="es-ES" sz="3200" dirty="0"/>
              <a:t>Si usted tiene un anuario para la Logia utilícelo para planificar sus eventos para el año. Decida si es una  recaudación de fondos, acontecimiento en la comunidad, o actividad de la Logia lo que quiere hacer.</a:t>
            </a:r>
            <a:endParaRPr lang="es-ES_tradnl" sz="3200" dirty="0"/>
          </a:p>
          <a:p>
            <a:pPr marL="137160" indent="0">
              <a:buNone/>
            </a:pPr>
            <a:endParaRPr lang="es-ES_tradnl" dirty="0"/>
          </a:p>
        </p:txBody>
      </p:sp>
    </p:spTree>
    <p:extLst>
      <p:ext uri="{BB962C8B-B14F-4D97-AF65-F5344CB8AC3E}">
        <p14:creationId xmlns:p14="http://schemas.microsoft.com/office/powerpoint/2010/main" val="21928823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dirty="0">
                <a:effectLst/>
              </a:rPr>
              <a:t>Dos Tipos de Eventos</a:t>
            </a:r>
            <a:endParaRPr lang="es-ES_tradnl" dirty="0"/>
          </a:p>
        </p:txBody>
      </p:sp>
      <p:sp>
        <p:nvSpPr>
          <p:cNvPr id="3" name="Content Placeholder 2"/>
          <p:cNvSpPr>
            <a:spLocks noGrp="1"/>
          </p:cNvSpPr>
          <p:nvPr>
            <p:ph idx="1"/>
          </p:nvPr>
        </p:nvSpPr>
        <p:spPr/>
        <p:txBody>
          <a:bodyPr/>
          <a:lstStyle/>
          <a:p>
            <a:pPr marL="137160" indent="0">
              <a:buNone/>
            </a:pPr>
            <a:endParaRPr lang="es-ES" sz="3600" dirty="0"/>
          </a:p>
          <a:p>
            <a:r>
              <a:rPr lang="es-ES" sz="3600" dirty="0"/>
              <a:t>Noche de Honor </a:t>
            </a:r>
          </a:p>
          <a:p>
            <a:pPr marL="137160" indent="0">
              <a:buNone/>
            </a:pPr>
            <a:r>
              <a:rPr lang="es-ES" sz="3600" dirty="0"/>
              <a:t>              o </a:t>
            </a:r>
          </a:p>
          <a:p>
            <a:r>
              <a:rPr lang="es-ES" sz="3600" dirty="0"/>
              <a:t>Para recaudar fondos</a:t>
            </a:r>
            <a:endParaRPr lang="es-ES_tradnl" sz="3600" dirty="0"/>
          </a:p>
          <a:p>
            <a:endParaRPr lang="es-ES_tradnl" dirty="0"/>
          </a:p>
        </p:txBody>
      </p:sp>
    </p:spTree>
    <p:extLst>
      <p:ext uri="{BB962C8B-B14F-4D97-AF65-F5344CB8AC3E}">
        <p14:creationId xmlns:p14="http://schemas.microsoft.com/office/powerpoint/2010/main" val="30400331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839200" cy="1752600"/>
          </a:xfrm>
        </p:spPr>
        <p:txBody>
          <a:bodyPr>
            <a:normAutofit fontScale="90000"/>
          </a:bodyPr>
          <a:lstStyle/>
          <a:p>
            <a:r>
              <a:rPr lang="es-ES" dirty="0">
                <a:effectLst/>
              </a:rPr>
              <a:t>EVENTO: Noche de Viudas, Noche de Honor, Noche de un Hermano trae un amigo</a:t>
            </a:r>
            <a:endParaRPr lang="es-ES_tradnl" dirty="0"/>
          </a:p>
        </p:txBody>
      </p:sp>
      <p:sp>
        <p:nvSpPr>
          <p:cNvPr id="3" name="Content Placeholder 2"/>
          <p:cNvSpPr>
            <a:spLocks noGrp="1"/>
          </p:cNvSpPr>
          <p:nvPr>
            <p:ph idx="1"/>
          </p:nvPr>
        </p:nvSpPr>
        <p:spPr>
          <a:xfrm>
            <a:off x="152400" y="1905000"/>
            <a:ext cx="8763000" cy="4800600"/>
          </a:xfrm>
        </p:spPr>
        <p:txBody>
          <a:bodyPr>
            <a:normAutofit fontScale="92500" lnSpcReduction="20000"/>
          </a:bodyPr>
          <a:lstStyle/>
          <a:p>
            <a:r>
              <a:rPr lang="es-ES" dirty="0"/>
              <a:t>No trate de combinar eventos. Este es probablemente el error más común que las Logias hacen. Los grupos no se sienten especiales cuando las viudas, pasados Maestros y presentaciones de años de servicio se llevan a cabo en la misma cena. Planee un solo evento para la noche, y dirija todo el esfuerzo hacia ese evento y grupo específico de personas.</a:t>
            </a:r>
          </a:p>
          <a:p>
            <a:pPr marL="137160" indent="0">
              <a:buNone/>
            </a:pPr>
            <a:endParaRPr lang="es-ES" dirty="0"/>
          </a:p>
          <a:p>
            <a:r>
              <a:rPr lang="es-ES" dirty="0"/>
              <a:t>Dese al menos dos meses para la organización y celebración del evento. Tome cada pedacito para hacerlo bien. Usted debe nombrar un comité para manejar los detalles, utilice Hermanos que sientan pasión por el objetivo del evento.</a:t>
            </a:r>
            <a:endParaRPr lang="es-ES_tradnl" dirty="0"/>
          </a:p>
          <a:p>
            <a:pPr marL="137160" indent="0">
              <a:buNone/>
            </a:pPr>
            <a:endParaRPr lang="es-ES_tradnl" dirty="0"/>
          </a:p>
        </p:txBody>
      </p:sp>
    </p:spTree>
    <p:extLst>
      <p:ext uri="{BB962C8B-B14F-4D97-AF65-F5344CB8AC3E}">
        <p14:creationId xmlns:p14="http://schemas.microsoft.com/office/powerpoint/2010/main" val="28217548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dirty="0">
                <a:effectLst/>
              </a:rPr>
              <a:t>Noche de Honor </a:t>
            </a:r>
            <a:endParaRPr lang="es-ES_tradnl" dirty="0"/>
          </a:p>
        </p:txBody>
      </p:sp>
      <p:sp>
        <p:nvSpPr>
          <p:cNvPr id="3" name="Content Placeholder 2"/>
          <p:cNvSpPr>
            <a:spLocks noGrp="1"/>
          </p:cNvSpPr>
          <p:nvPr>
            <p:ph idx="1"/>
          </p:nvPr>
        </p:nvSpPr>
        <p:spPr/>
        <p:txBody>
          <a:bodyPr/>
          <a:lstStyle/>
          <a:p>
            <a:r>
              <a:rPr lang="es-ES" sz="3200" dirty="0"/>
              <a:t>Al planificar su año de Venerable Maestro de la Logia, decida la fecha y hora para celebrar las actividades o eventos para recaudar fondos. </a:t>
            </a:r>
            <a:r>
              <a:rPr lang="es-ES_tradnl" sz="3200" dirty="0"/>
              <a:t> </a:t>
            </a:r>
          </a:p>
          <a:p>
            <a:r>
              <a:rPr lang="es-ES" sz="3200" dirty="0"/>
              <a:t>Revise el calendario de la comunidad para asegurarse de que nada va a entrar en conflicto, los deportes escolares obras de teatro escolares, etc. Los conflictos pueden reducir la asistencia</a:t>
            </a:r>
            <a:r>
              <a:rPr lang="es-ES" dirty="0"/>
              <a:t>. </a:t>
            </a:r>
            <a:endParaRPr lang="es-ES_tradnl" dirty="0"/>
          </a:p>
        </p:txBody>
      </p:sp>
    </p:spTree>
    <p:extLst>
      <p:ext uri="{BB962C8B-B14F-4D97-AF65-F5344CB8AC3E}">
        <p14:creationId xmlns:p14="http://schemas.microsoft.com/office/powerpoint/2010/main" val="36311408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dirty="0">
                <a:effectLst/>
              </a:rPr>
              <a:t>Noche de Honor, cont.</a:t>
            </a:r>
            <a:endParaRPr lang="es-ES_tradnl" dirty="0"/>
          </a:p>
        </p:txBody>
      </p:sp>
      <p:sp>
        <p:nvSpPr>
          <p:cNvPr id="3" name="Content Placeholder 2"/>
          <p:cNvSpPr>
            <a:spLocks noGrp="1"/>
          </p:cNvSpPr>
          <p:nvPr>
            <p:ph idx="1"/>
          </p:nvPr>
        </p:nvSpPr>
        <p:spPr/>
        <p:txBody>
          <a:bodyPr>
            <a:normAutofit/>
          </a:bodyPr>
          <a:lstStyle/>
          <a:p>
            <a:r>
              <a:rPr lang="es-ES" sz="3600" dirty="0"/>
              <a:t>Cuando confirme la hora, tenga en cuenta las personas que están siendo honrados. Es posible que desee mantener su Noche de Viudas como un almuerzo en lugar de una cena o un sábado, ya que algunas viudas no les gustan estar fuera por la noche.</a:t>
            </a:r>
            <a:endParaRPr lang="es-ES_tradnl" sz="3600" dirty="0"/>
          </a:p>
        </p:txBody>
      </p:sp>
    </p:spTree>
    <p:extLst>
      <p:ext uri="{BB962C8B-B14F-4D97-AF65-F5344CB8AC3E}">
        <p14:creationId xmlns:p14="http://schemas.microsoft.com/office/powerpoint/2010/main" val="330166306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Custom 2">
      <a:dk1>
        <a:srgbClr val="0000FF"/>
      </a:dk1>
      <a:lt1>
        <a:srgbClr val="FFFFFF"/>
      </a:lt1>
      <a:dk2>
        <a:srgbClr val="0000FF"/>
      </a:dk2>
      <a:lt2>
        <a:srgbClr val="FFFFFF"/>
      </a:lt2>
      <a:accent1>
        <a:srgbClr val="FFFFFF"/>
      </a:accent1>
      <a:accent2>
        <a:srgbClr val="FFFFFF"/>
      </a:accent2>
      <a:accent3>
        <a:srgbClr val="FFFFFF"/>
      </a:accent3>
      <a:accent4>
        <a:srgbClr val="FFFFFF"/>
      </a:accent4>
      <a:accent5>
        <a:srgbClr val="FFFFFF"/>
      </a:accent5>
      <a:accent6>
        <a:srgbClr val="FFFFFF"/>
      </a:accent6>
      <a:hlink>
        <a:srgbClr val="0000FF"/>
      </a:hlink>
      <a:folHlink>
        <a:srgbClr val="800080"/>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66</TotalTime>
  <Words>1981</Words>
  <Application>Microsoft Office PowerPoint</Application>
  <PresentationFormat>On-screen Show (4:3)</PresentationFormat>
  <Paragraphs>84</Paragraphs>
  <Slides>26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Book Antiqua</vt:lpstr>
      <vt:lpstr>Lucida Sans</vt:lpstr>
      <vt:lpstr>Wingdings</vt:lpstr>
      <vt:lpstr>Wingdings 2</vt:lpstr>
      <vt:lpstr>Wingdings 3</vt:lpstr>
      <vt:lpstr>Apex</vt:lpstr>
      <vt:lpstr>Entrenamiento de Liderazgo Masónico </vt:lpstr>
      <vt:lpstr>RECURSOS </vt:lpstr>
      <vt:lpstr>¿Por qué Planificación de eventos y organización es importante para usted y su Logia?</vt:lpstr>
      <vt:lpstr>¿Por qué Planificación de eventos y organización es importante para usted y su Logia?  Cont.</vt:lpstr>
      <vt:lpstr>Ideas para la Organización de Eventos</vt:lpstr>
      <vt:lpstr>Dos Tipos de Eventos</vt:lpstr>
      <vt:lpstr>EVENTO: Noche de Viudas, Noche de Honor, Noche de un Hermano trae un amigo</vt:lpstr>
      <vt:lpstr>Noche de Honor </vt:lpstr>
      <vt:lpstr>Noche de Honor, cont.</vt:lpstr>
      <vt:lpstr>Noche de Honor, cont.</vt:lpstr>
      <vt:lpstr>¿Dónde hacerlo?</vt:lpstr>
      <vt:lpstr>MOTIVO</vt:lpstr>
      <vt:lpstr>Motivo, CONT.</vt:lpstr>
      <vt:lpstr>Invitaciones </vt:lpstr>
      <vt:lpstr>Invitaciones, cont.</vt:lpstr>
      <vt:lpstr>Día del evento </vt:lpstr>
      <vt:lpstr>Día del evento, cont. </vt:lpstr>
      <vt:lpstr>Día del evento, cont. </vt:lpstr>
      <vt:lpstr>­­­­­­­­­­­­­­­­­­­­­­­­­­­­­­­­­­­­­­­­­­­­­­­­­­­­­­­­­­­­­­­­­­Evento para recaudar fondos </vt:lpstr>
      <vt:lpstr>Ejemplo cena de biftec</vt:lpstr>
      <vt:lpstr>­­­­­­­­­­­­­­­­­­­­­­­­­­­­­­­­­­­­­­­­­­­­­­­­­­­­­­­­­­­­­­­­­­Evento para fondos, cont.</vt:lpstr>
      <vt:lpstr> Evento para fondos, cont.</vt:lpstr>
      <vt:lpstr>Evento para fondos, cont.</vt:lpstr>
      <vt:lpstr>Evento para fondos, cont.</vt:lpstr>
      <vt:lpstr>Evento para fondos, cont.</vt:lpstr>
      <vt:lpstr>¿Preguntas?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Masonic leadership training</dc:title>
  <dc:creator>Jorge L. Aladro</dc:creator>
  <cp:lastModifiedBy>Luis Rivera</cp:lastModifiedBy>
  <cp:revision>11</cp:revision>
  <dcterms:created xsi:type="dcterms:W3CDTF">2015-11-29T20:10:23Z</dcterms:created>
  <dcterms:modified xsi:type="dcterms:W3CDTF">2021-11-19T23:46:01Z</dcterms:modified>
</cp:coreProperties>
</file>