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media/image8.jpg" ContentType="image/p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media/image10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3"/>
  </p:notesMasterIdLst>
  <p:sldIdLst>
    <p:sldId id="401" r:id="rId2"/>
    <p:sldId id="446" r:id="rId3"/>
    <p:sldId id="345" r:id="rId4"/>
    <p:sldId id="452" r:id="rId5"/>
    <p:sldId id="451" r:id="rId6"/>
    <p:sldId id="447" r:id="rId7"/>
    <p:sldId id="449" r:id="rId8"/>
    <p:sldId id="448" r:id="rId9"/>
    <p:sldId id="450" r:id="rId10"/>
    <p:sldId id="326" r:id="rId11"/>
    <p:sldId id="44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574" autoAdjust="0"/>
  </p:normalViewPr>
  <p:slideViewPr>
    <p:cSldViewPr>
      <p:cViewPr varScale="1">
        <p:scale>
          <a:sx n="114" d="100"/>
          <a:sy n="114" d="100"/>
        </p:scale>
        <p:origin x="156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Book Antiqua" pitchFamily="18" charset="0"/>
              </a:defRPr>
            </a:lvl1pPr>
          </a:lstStyle>
          <a:p>
            <a:endParaRPr 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ok Antiqua" pitchFamily="18" charset="0"/>
              </a:defRPr>
            </a:lvl1pPr>
          </a:lstStyle>
          <a:p>
            <a:fld id="{E78C2456-6A9D-4FD9-A24B-E6447D1C2BE6}" type="datetimeFigureOut">
              <a:rPr lang="en-US"/>
              <a:pPr/>
              <a:t>7/26/2021</a:t>
            </a:fld>
            <a:endParaRPr lang="en-US"/>
          </a:p>
        </p:txBody>
      </p:sp>
      <p:sp>
        <p:nvSpPr>
          <p:cNvPr id="1167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6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Book Antiqua" pitchFamily="18" charset="0"/>
              </a:defRPr>
            </a:lvl1pPr>
          </a:lstStyle>
          <a:p>
            <a:endParaRPr lang="en-US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ok Antiqua" pitchFamily="18" charset="0"/>
              </a:defRPr>
            </a:lvl1pPr>
          </a:lstStyle>
          <a:p>
            <a:fld id="{2FF30003-0E1B-40E8-8FDA-AB2E7D92CBF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318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09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0926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327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4751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2438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901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1" y="1964267"/>
            <a:ext cx="7912894" cy="1813653"/>
          </a:xfrm>
        </p:spPr>
        <p:txBody>
          <a:bodyPr anchor="b">
            <a:normAutofit/>
          </a:bodyPr>
          <a:lstStyle>
            <a:lvl1pPr algn="ctr">
              <a:defRPr sz="4800" cap="none">
                <a:effectLst/>
                <a:latin typeface="Lucida Sans" panose="020B0602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1" y="3886201"/>
            <a:ext cx="7912893" cy="19050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 cap="all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99419" y="5870576"/>
            <a:ext cx="1200150" cy="377825"/>
          </a:xfrm>
        </p:spPr>
        <p:txBody>
          <a:bodyPr/>
          <a:lstStyle/>
          <a:p>
            <a:pPr>
              <a:defRPr/>
            </a:pPr>
            <a:fld id="{0AF1472B-C81E-43B2-AF36-404F10779DE2}" type="datetimeFigureOut">
              <a:rPr lang="en-US" smtClean="0"/>
              <a:pPr>
                <a:defRPr/>
              </a:pPr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1" y="5870576"/>
            <a:ext cx="5727868" cy="3778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719" y="5870576"/>
            <a:ext cx="413375" cy="377825"/>
          </a:xfrm>
        </p:spPr>
        <p:txBody>
          <a:bodyPr/>
          <a:lstStyle/>
          <a:p>
            <a:pPr>
              <a:defRPr/>
            </a:pPr>
            <a:fld id="{47D6FCBF-E12B-40F5-A8EC-D90EEFBC1F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0625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6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5830" y="576262"/>
            <a:ext cx="7598570" cy="566738"/>
          </a:xfrm>
        </p:spPr>
        <p:txBody>
          <a:bodyPr anchor="b">
            <a:normAutofit/>
          </a:bodyPr>
          <a:lstStyle>
            <a:lvl1pPr algn="ctr">
              <a:defRPr sz="2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66800" y="1851258"/>
            <a:ext cx="7229490" cy="3482742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5830" y="1219200"/>
            <a:ext cx="7598570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8FBF24-0207-4BC0-BFA6-1072D0CA7C3C}" type="datetimeFigureOut">
              <a:rPr lang="en-US" smtClean="0"/>
              <a:pPr>
                <a:defRPr/>
              </a:pPr>
              <a:t>7/26/2021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D2B31E-5714-4F1D-95C8-83B9822ED6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141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2"/>
            <a:ext cx="7598570" cy="3124199"/>
          </a:xfrm>
        </p:spPr>
        <p:txBody>
          <a:bodyPr anchor="ctr">
            <a:normAutofit/>
          </a:bodyPr>
          <a:lstStyle>
            <a:lvl1pPr algn="ct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343400"/>
            <a:ext cx="7598571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8FBF24-0207-4BC0-BFA6-1072D0CA7C3C}" type="datetimeFigureOut">
              <a:rPr lang="en-US" smtClean="0"/>
              <a:pPr>
                <a:defRPr/>
              </a:pPr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D2B31E-5714-4F1D-95C8-83B9822ED6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33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81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1" y="220133"/>
            <a:ext cx="8534400" cy="1456267"/>
          </a:xfrm>
        </p:spPr>
        <p:txBody>
          <a:bodyPr>
            <a:normAutofit/>
          </a:bodyPr>
          <a:lstStyle>
            <a:lvl1pPr algn="ctr">
              <a:defRPr sz="4400" cap="none">
                <a:solidFill>
                  <a:srgbClr val="FFC000"/>
                </a:solidFill>
                <a:latin typeface="Lucida Sans" panose="020B0602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828800"/>
            <a:ext cx="8608217" cy="3649133"/>
          </a:xfrm>
        </p:spPr>
        <p:txBody>
          <a:bodyPr anchor="ctr">
            <a:normAutofit/>
          </a:bodyPr>
          <a:lstStyle>
            <a:lvl1pPr>
              <a:defRPr sz="3200">
                <a:latin typeface="Book Antiqua" panose="02040602050305030304" pitchFamily="18" charset="0"/>
              </a:defRPr>
            </a:lvl1pPr>
            <a:lvl2pPr>
              <a:defRPr sz="2000">
                <a:latin typeface="Book Antiqua" panose="02040602050305030304" pitchFamily="18" charset="0"/>
              </a:defRPr>
            </a:lvl2pPr>
            <a:lvl3pPr>
              <a:defRPr sz="2000">
                <a:latin typeface="Book Antiqua" panose="02040602050305030304" pitchFamily="18" charset="0"/>
              </a:defRPr>
            </a:lvl3pPr>
            <a:lvl4pPr>
              <a:defRPr sz="2000">
                <a:latin typeface="Book Antiqua" panose="02040602050305030304" pitchFamily="18" charset="0"/>
              </a:defRPr>
            </a:lvl4pPr>
            <a:lvl5pPr>
              <a:defRPr sz="2000"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E91820-14E3-4503-B790-A03E06B077EE}" type="datetimeFigureOut">
              <a:rPr lang="en-US" smtClean="0"/>
              <a:pPr>
                <a:defRPr/>
              </a:pPr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Masonic Leadership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A2491E-CB9A-423E-968B-F1B848817E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942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4350" y="1371600"/>
            <a:ext cx="8172449" cy="1468800"/>
          </a:xfrm>
        </p:spPr>
        <p:txBody>
          <a:bodyPr anchor="b">
            <a:noAutofit/>
          </a:bodyPr>
          <a:lstStyle>
            <a:lvl1pPr algn="ctr">
              <a:defRPr sz="4800" b="0" cap="none">
                <a:solidFill>
                  <a:srgbClr val="FFC000"/>
                </a:solidFill>
                <a:latin typeface="Lucida Sans" panose="020B0602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523" y="2826325"/>
            <a:ext cx="7598571" cy="2436438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 cap="all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63581" y="6339663"/>
            <a:ext cx="1200150" cy="377825"/>
          </a:xfrm>
        </p:spPr>
        <p:txBody>
          <a:bodyPr/>
          <a:lstStyle/>
          <a:p>
            <a:pPr>
              <a:defRPr/>
            </a:pPr>
            <a:fld id="{BD9086A4-36BD-4495-8112-481AD8581E9B}" type="datetimeFigureOut">
              <a:rPr lang="en-US" smtClean="0"/>
              <a:pPr>
                <a:defRPr/>
              </a:pPr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296" y="6248401"/>
            <a:ext cx="5629949" cy="469087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85067" y="6339663"/>
            <a:ext cx="413375" cy="377825"/>
          </a:xfrm>
        </p:spPr>
        <p:txBody>
          <a:bodyPr/>
          <a:lstStyle/>
          <a:p>
            <a:pPr>
              <a:defRPr/>
            </a:pPr>
            <a:fld id="{E390771D-A63E-4BE7-BC9B-12660E1CCA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716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sz="4000" cap="none">
                <a:solidFill>
                  <a:srgbClr val="FFC000"/>
                </a:solidFill>
                <a:latin typeface="Lucida Sans" panose="020B0602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828799"/>
            <a:ext cx="4051301" cy="4114799"/>
          </a:xfrm>
        </p:spPr>
        <p:txBody>
          <a:bodyPr>
            <a:normAutofit/>
          </a:bodyPr>
          <a:lstStyle>
            <a:lvl1pPr>
              <a:defRPr sz="2600">
                <a:latin typeface="Book Antiqua" panose="02040602050305030304" pitchFamily="18" charset="0"/>
              </a:defRPr>
            </a:lvl1pPr>
            <a:lvl2pPr>
              <a:defRPr sz="2400">
                <a:latin typeface="Book Antiqua" panose="02040602050305030304" pitchFamily="18" charset="0"/>
              </a:defRPr>
            </a:lvl2pPr>
            <a:lvl3pPr>
              <a:defRPr sz="2000">
                <a:latin typeface="Book Antiqua" panose="02040602050305030304" pitchFamily="18" charset="0"/>
              </a:defRPr>
            </a:lvl3pPr>
            <a:lvl4pPr>
              <a:defRPr sz="1600">
                <a:latin typeface="Book Antiqua" panose="02040602050305030304" pitchFamily="18" charset="0"/>
              </a:defRPr>
            </a:lvl4pPr>
            <a:lvl5pPr>
              <a:defRPr sz="1600"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D62D4B-A6E5-4B5E-AF63-D57C6BED30C5}" type="datetimeFigureOut">
              <a:rPr lang="en-US" smtClean="0"/>
              <a:pPr>
                <a:defRPr/>
              </a:pPr>
              <a:t>7/26/2021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DE0086-F162-4D40-85A6-EB00098B61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BABF2CA-663D-4097-B3E0-21334714BC6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406899" y="1828800"/>
            <a:ext cx="4508501" cy="4114800"/>
          </a:xfrm>
        </p:spPr>
        <p:txBody>
          <a:bodyPr>
            <a:normAutofit/>
          </a:bodyPr>
          <a:lstStyle>
            <a:lvl1pPr>
              <a:defRPr sz="2600">
                <a:latin typeface="Book Antiqua" panose="02040602050305030304" pitchFamily="18" charset="0"/>
              </a:defRPr>
            </a:lvl1pPr>
            <a:lvl2pPr>
              <a:defRPr sz="2400">
                <a:latin typeface="Book Antiqua" panose="02040602050305030304" pitchFamily="18" charset="0"/>
              </a:defRPr>
            </a:lvl2pPr>
            <a:lvl3pPr>
              <a:defRPr sz="2000">
                <a:latin typeface="Book Antiqua" panose="02040602050305030304" pitchFamily="18" charset="0"/>
              </a:defRPr>
            </a:lvl3pPr>
            <a:lvl4pPr>
              <a:defRPr sz="1600">
                <a:latin typeface="Book Antiqua" panose="02040602050305030304" pitchFamily="18" charset="0"/>
              </a:defRPr>
            </a:lvl4pPr>
            <a:lvl5pPr>
              <a:defRPr sz="1600"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943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1" y="304800"/>
            <a:ext cx="8610600" cy="1456267"/>
          </a:xfrm>
        </p:spPr>
        <p:txBody>
          <a:bodyPr>
            <a:normAutofit/>
          </a:bodyPr>
          <a:lstStyle>
            <a:lvl1pPr algn="ctr">
              <a:defRPr sz="4100" cap="none">
                <a:solidFill>
                  <a:srgbClr val="FFC000"/>
                </a:solidFill>
                <a:latin typeface="Lucida Sans" panose="020B0602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2" y="1840443"/>
            <a:ext cx="3747692" cy="95408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latin typeface="Book Antiqua" panose="02040602050305030304" pitchFamily="18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1" y="2870201"/>
            <a:ext cx="3747692" cy="2920998"/>
          </a:xfrm>
        </p:spPr>
        <p:txBody>
          <a:bodyPr anchor="t">
            <a:normAutofit/>
          </a:bodyPr>
          <a:lstStyle>
            <a:lvl1pPr>
              <a:defRPr sz="2000">
                <a:latin typeface="Book Antiqua" panose="02040602050305030304" pitchFamily="18" charset="0"/>
              </a:defRPr>
            </a:lvl1pPr>
            <a:lvl2pPr>
              <a:defRPr sz="2000">
                <a:latin typeface="Book Antiqua" panose="02040602050305030304" pitchFamily="18" charset="0"/>
              </a:defRPr>
            </a:lvl2pPr>
            <a:lvl3pPr>
              <a:defRPr sz="1600">
                <a:latin typeface="Book Antiqua" panose="02040602050305030304" pitchFamily="18" charset="0"/>
              </a:defRPr>
            </a:lvl3pPr>
            <a:lvl4pPr>
              <a:defRPr sz="1200">
                <a:latin typeface="Book Antiqua" panose="02040602050305030304" pitchFamily="18" charset="0"/>
              </a:defRPr>
            </a:lvl4pPr>
            <a:lvl5pPr>
              <a:defRPr sz="1200"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BCCE4E-C0C8-4D34-B184-3B47152F6D26}" type="datetimeFigureOut">
              <a:rPr lang="en-US" smtClean="0"/>
              <a:pPr>
                <a:defRPr/>
              </a:pPr>
              <a:t>7/26/2021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FCE26-B758-43C9-9262-B24A9783AB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52F97B1C-76FF-4E7B-8767-099F32C80DD4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329508" y="2870202"/>
            <a:ext cx="3747692" cy="2920998"/>
          </a:xfrm>
        </p:spPr>
        <p:txBody>
          <a:bodyPr anchor="t">
            <a:normAutofit/>
          </a:bodyPr>
          <a:lstStyle>
            <a:lvl1pPr>
              <a:defRPr sz="2000">
                <a:latin typeface="Book Antiqua" panose="02040602050305030304" pitchFamily="18" charset="0"/>
              </a:defRPr>
            </a:lvl1pPr>
            <a:lvl2pPr>
              <a:defRPr sz="2000">
                <a:latin typeface="Book Antiqua" panose="02040602050305030304" pitchFamily="18" charset="0"/>
              </a:defRPr>
            </a:lvl2pPr>
            <a:lvl3pPr>
              <a:defRPr sz="1600">
                <a:latin typeface="Book Antiqua" panose="02040602050305030304" pitchFamily="18" charset="0"/>
              </a:defRPr>
            </a:lvl3pPr>
            <a:lvl4pPr>
              <a:defRPr sz="1200">
                <a:latin typeface="Book Antiqua" panose="02040602050305030304" pitchFamily="18" charset="0"/>
              </a:defRPr>
            </a:lvl4pPr>
            <a:lvl5pPr>
              <a:defRPr sz="1200"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0D96EB9F-9AF5-40A3-BBD0-6EA0655B4165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4343400" y="1865314"/>
            <a:ext cx="3747692" cy="95408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latin typeface="Book Antiqua" panose="02040602050305030304" pitchFamily="18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3495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73B396-A85B-4686-B357-BFEF9E69BCE1}" type="datetimeFigureOut">
              <a:rPr lang="en-US" smtClean="0"/>
              <a:pPr>
                <a:defRPr/>
              </a:pPr>
              <a:t>7/26/2021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9B92EA-2360-449D-A344-C429608F31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2567A85-1027-40E1-BC62-749C5D9F8A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1" y="304800"/>
            <a:ext cx="8610600" cy="1456267"/>
          </a:xfrm>
        </p:spPr>
        <p:txBody>
          <a:bodyPr>
            <a:normAutofit/>
          </a:bodyPr>
          <a:lstStyle>
            <a:lvl1pPr algn="ctr">
              <a:defRPr sz="4100" cap="none">
                <a:solidFill>
                  <a:srgbClr val="FFC000"/>
                </a:solidFill>
                <a:latin typeface="Lucida Sans" panose="020B0602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35261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E49314-C03A-4E7F-AEDB-2CD61B96C8FE}" type="datetimeFigureOut">
              <a:rPr lang="en-US" smtClean="0"/>
              <a:pPr>
                <a:defRPr/>
              </a:pPr>
              <a:t>7/26/2021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52FB2-6661-4DA1-83E6-49273CF992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55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1440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4350" y="685800"/>
            <a:ext cx="2760664" cy="1371600"/>
          </a:xfrm>
        </p:spPr>
        <p:txBody>
          <a:bodyPr anchor="b">
            <a:normAutofit/>
          </a:bodyPr>
          <a:lstStyle>
            <a:lvl1pPr algn="l">
              <a:defRPr sz="2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151" y="609601"/>
            <a:ext cx="4626770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133600"/>
            <a:ext cx="2760664" cy="358140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50525A-4A93-485B-9AB1-AA5A8DEFD871}" type="datetimeFigureOut">
              <a:rPr lang="en-US" smtClean="0"/>
              <a:pPr>
                <a:defRPr/>
              </a:pPr>
              <a:t>7/26/2021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3DE0C-A853-4C4B-8345-33BC52EE50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85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4350" y="1600200"/>
            <a:ext cx="4623490" cy="1371600"/>
          </a:xfrm>
        </p:spPr>
        <p:txBody>
          <a:bodyPr anchor="b">
            <a:normAutofit/>
          </a:bodyPr>
          <a:lstStyle>
            <a:lvl1pPr algn="l">
              <a:defRPr sz="21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2190" y="914400"/>
            <a:ext cx="2460731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971800"/>
            <a:ext cx="4623490" cy="1828800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F26E1C-87E3-4CF0-8B1C-3F64A9744427}" type="datetimeFigureOut">
              <a:rPr lang="en-US" smtClean="0"/>
              <a:pPr>
                <a:defRPr/>
              </a:pPr>
              <a:t>7/26/2021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F00481-DCB1-4504-BA34-EFE8376E7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512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" y="228600"/>
            <a:ext cx="896720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9000" y="1776943"/>
            <a:ext cx="8357800" cy="4033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13694" y="6248400"/>
            <a:ext cx="120015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068FBF24-0207-4BC0-BFA6-1072D0CA7C3C}" type="datetimeFigureOut">
              <a:rPr lang="en-US" smtClean="0"/>
              <a:pPr>
                <a:defRPr/>
              </a:pPr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48400"/>
            <a:ext cx="587074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0995" y="6248400"/>
            <a:ext cx="413375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04D2B31E-5714-4F1D-95C8-83B9822ED6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82659B82-82B5-CE4D-923A-272C7CDBBEB2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70000"/>
          </a:blip>
          <a:stretch>
            <a:fillRect/>
          </a:stretch>
        </p:blipFill>
        <p:spPr>
          <a:xfrm>
            <a:off x="8401627" y="5810680"/>
            <a:ext cx="679879" cy="906505"/>
          </a:xfrm>
          <a:prstGeom prst="rect">
            <a:avLst/>
          </a:prstGeom>
        </p:spPr>
      </p:pic>
      <p:pic>
        <p:nvPicPr>
          <p:cNvPr id="10" name="Picture 9" descr="A picture containing clock, drawing&#10;&#10;Description automatically generated">
            <a:extLst>
              <a:ext uri="{FF2B5EF4-FFF2-40B4-BE49-F238E27FC236}">
                <a16:creationId xmlns:a16="http://schemas.microsoft.com/office/drawing/2014/main" id="{AFC794E6-202C-8147-979A-830A3611D87B}"/>
              </a:ext>
            </a:extLst>
          </p:cNvPr>
          <p:cNvPicPr>
            <a:picLocks noChangeAspect="1"/>
          </p:cNvPicPr>
          <p:nvPr/>
        </p:nvPicPr>
        <p:blipFill>
          <a:blip r:embed="rId14">
            <a:alphaModFix amt="70000"/>
          </a:blip>
          <a:stretch>
            <a:fillRect/>
          </a:stretch>
        </p:blipFill>
        <p:spPr>
          <a:xfrm>
            <a:off x="114300" y="5937480"/>
            <a:ext cx="679879" cy="755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4248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800" kern="1200" cap="all">
          <a:ln w="3175" cmpd="sng">
            <a:noFill/>
          </a:ln>
          <a:solidFill>
            <a:srgbClr val="FFC000"/>
          </a:solidFill>
          <a:effectLst/>
          <a:latin typeface="Lucida Sans" panose="020B060203050402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2800" kern="1200" cap="none">
          <a:solidFill>
            <a:schemeClr val="tx1"/>
          </a:solidFill>
          <a:effectLst/>
          <a:latin typeface="Book Antiqua" panose="02040602050305030304" pitchFamily="18" charset="0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2800" kern="1200" cap="none">
          <a:solidFill>
            <a:schemeClr val="tx1"/>
          </a:solidFill>
          <a:effectLst/>
          <a:latin typeface="Book Antiqua" panose="02040602050305030304" pitchFamily="18" charset="0"/>
          <a:ea typeface="+mn-ea"/>
          <a:cs typeface="+mn-cs"/>
        </a:defRPr>
      </a:lvl2pPr>
      <a:lvl3pPr marL="9001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2000" kern="1200" cap="none">
          <a:solidFill>
            <a:schemeClr val="tx1"/>
          </a:solidFill>
          <a:effectLst/>
          <a:latin typeface="Book Antiqua" panose="02040602050305030304" pitchFamily="18" charset="0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Book Antiqua" panose="02040602050305030304" pitchFamily="18" charset="0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Book Antiqua" panose="02040602050305030304" pitchFamily="18" charset="0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667001"/>
            <a:ext cx="9144000" cy="1295400"/>
          </a:xfrm>
        </p:spPr>
        <p:txBody>
          <a:bodyPr>
            <a:normAutofit fontScale="90000"/>
          </a:bodyPr>
          <a:lstStyle/>
          <a:p>
            <a:r>
              <a:rPr lang="es-PE" sz="4400" dirty="0"/>
              <a:t>Comité de Desarrollo de Membresía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4572000"/>
            <a:ext cx="8763000" cy="16002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4500" dirty="0">
                <a:latin typeface="YAD7Qybjw1I 0"/>
              </a:rPr>
              <a:t>15. </a:t>
            </a:r>
            <a:r>
              <a:rPr lang="en-US" sz="4500" dirty="0" err="1">
                <a:latin typeface="YAD7Qybjw1I 0"/>
              </a:rPr>
              <a:t>pro</a:t>
            </a:r>
            <a:r>
              <a:rPr lang="en-US" sz="4500" b="0" i="0" u="none" strike="noStrike" dirty="0" err="1">
                <a:effectLst/>
                <a:latin typeface="YAD7Qybjw1I 0"/>
              </a:rPr>
              <a:t>Grama</a:t>
            </a:r>
            <a:r>
              <a:rPr lang="en-US" sz="4500" b="0" i="0" u="none" strike="noStrike" dirty="0">
                <a:effectLst/>
                <a:latin typeface="YAD7Qybjw1I 0"/>
              </a:rPr>
              <a:t> de </a:t>
            </a:r>
            <a:r>
              <a:rPr lang="en-US" sz="4500" b="0" i="0" u="none" strike="noStrike" dirty="0" err="1">
                <a:effectLst/>
                <a:latin typeface="YAD7Qybjw1I 0"/>
              </a:rPr>
              <a:t>reembolso</a:t>
            </a:r>
            <a:r>
              <a:rPr lang="en-US" sz="4500" b="0" i="0" u="none" strike="noStrike" dirty="0">
                <a:effectLst/>
                <a:latin typeface="YAD7Qybjw1I 0"/>
              </a:rPr>
              <a:t> de </a:t>
            </a:r>
            <a:r>
              <a:rPr lang="en-US" sz="4500" b="0" i="0" u="none" strike="noStrike" dirty="0" err="1">
                <a:effectLst/>
                <a:latin typeface="YAD7Qybjw1I 0"/>
              </a:rPr>
              <a:t>gastos</a:t>
            </a:r>
            <a:r>
              <a:rPr lang="en-US" sz="4500" b="0" i="0" u="none" strike="noStrike" dirty="0">
                <a:effectLst/>
                <a:latin typeface="YAD7Qybjw1I 0"/>
              </a:rPr>
              <a:t> de marketing para las </a:t>
            </a:r>
            <a:r>
              <a:rPr lang="en-US" sz="4500" b="0" i="0" u="none" strike="noStrike" dirty="0" err="1">
                <a:effectLst/>
                <a:latin typeface="YAD7Qybjw1I 0"/>
              </a:rPr>
              <a:t>logias</a:t>
            </a:r>
            <a:r>
              <a:rPr lang="en-US" sz="4500" b="0" i="0" u="none" strike="noStrike" dirty="0">
                <a:effectLst/>
                <a:latin typeface="YAD7Qybjw1I 0"/>
              </a:rPr>
              <a:t> </a:t>
            </a:r>
            <a:endParaRPr lang="en-US" sz="4500" b="0" i="0" dirty="0">
              <a:effectLst/>
              <a:latin typeface="YAD7Qybjw1I 0"/>
            </a:endParaRPr>
          </a:p>
          <a:p>
            <a:pPr algn="ctr"/>
            <a:r>
              <a:rPr lang="en-US" sz="4500" b="0" i="0" u="none" strike="noStrike" dirty="0">
                <a:effectLst/>
                <a:latin typeface="YAD7Qybjw1I 0"/>
              </a:rPr>
              <a:t>(MRP</a:t>
            </a:r>
            <a:r>
              <a:rPr lang="en-US" sz="4500" dirty="0">
                <a:latin typeface="YAD7Qybjw1I 0"/>
              </a:rPr>
              <a:t>)/ Facebook </a:t>
            </a:r>
          </a:p>
        </p:txBody>
      </p:sp>
      <p:pic>
        <p:nvPicPr>
          <p:cNvPr id="6" name="Google Shape;86;p13">
            <a:extLst>
              <a:ext uri="{FF2B5EF4-FFF2-40B4-BE49-F238E27FC236}">
                <a16:creationId xmlns:a16="http://schemas.microsoft.com/office/drawing/2014/main" id="{53BBC0C8-1394-449D-AEDD-D9C0E458C89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5200" y="152400"/>
            <a:ext cx="1831975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1" y="220133"/>
            <a:ext cx="8534400" cy="4047067"/>
          </a:xfrm>
        </p:spPr>
        <p:txBody>
          <a:bodyPr/>
          <a:lstStyle/>
          <a:p>
            <a:r>
              <a:rPr lang="en-US" dirty="0" err="1"/>
              <a:t>Preguntas</a:t>
            </a:r>
            <a:r>
              <a:rPr lang="en-US" dirty="0"/>
              <a:t>?</a:t>
            </a:r>
            <a:br>
              <a:rPr lang="en-US" dirty="0"/>
            </a:br>
            <a:br>
              <a:rPr lang="en-US" dirty="0"/>
            </a:br>
            <a:r>
              <a:rPr lang="en-US" dirty="0"/>
              <a:t>Por favor </a:t>
            </a:r>
            <a:r>
              <a:rPr lang="en-US" dirty="0" err="1"/>
              <a:t>contactese</a:t>
            </a:r>
            <a:r>
              <a:rPr lang="en-US" dirty="0"/>
              <a:t> con </a:t>
            </a:r>
            <a:r>
              <a:rPr lang="en-US" dirty="0" err="1"/>
              <a:t>el</a:t>
            </a:r>
            <a:r>
              <a:rPr lang="en-US" dirty="0"/>
              <a:t> H:.  Burns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cap="none" dirty="0" err="1"/>
              <a:t>Cierre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6934200" cy="3428999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Aft>
                <a:spcPts val="0"/>
              </a:spcAft>
              <a:defRPr/>
            </a:pPr>
            <a:r>
              <a:rPr lang="en-US" dirty="0" err="1"/>
              <a:t>Asegurese</a:t>
            </a:r>
            <a:r>
              <a:rPr lang="en-US" dirty="0"/>
              <a:t> de </a:t>
            </a:r>
            <a:r>
              <a:rPr lang="en-US" dirty="0" err="1"/>
              <a:t>tener</a:t>
            </a:r>
            <a:r>
              <a:rPr lang="en-US" dirty="0"/>
              <a:t> sus </a:t>
            </a:r>
            <a:r>
              <a:rPr lang="en-US" dirty="0" err="1"/>
              <a:t>registros</a:t>
            </a:r>
            <a:r>
              <a:rPr lang="en-US" dirty="0"/>
              <a:t> </a:t>
            </a:r>
            <a:r>
              <a:rPr lang="en-US" dirty="0" err="1"/>
              <a:t>completos</a:t>
            </a:r>
            <a:r>
              <a:rPr lang="en-US" dirty="0"/>
              <a:t> </a:t>
            </a:r>
            <a:r>
              <a:rPr lang="en-US" dirty="0" err="1"/>
              <a:t>firmados</a:t>
            </a:r>
            <a:r>
              <a:rPr lang="en-US" dirty="0"/>
              <a:t> y </a:t>
            </a:r>
            <a:r>
              <a:rPr lang="en-US" dirty="0" err="1"/>
              <a:t>fechados</a:t>
            </a:r>
            <a:endParaRPr lang="en-US" dirty="0"/>
          </a:p>
          <a:p>
            <a:pPr algn="ctr" fontAlgn="auto"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Aft>
                <a:spcPts val="0"/>
              </a:spcAft>
              <a:defRPr/>
            </a:pPr>
            <a:r>
              <a:rPr lang="en-US" dirty="0"/>
              <a:t>Gracias por </a:t>
            </a:r>
            <a:r>
              <a:rPr lang="en-US"/>
              <a:t>Asistir!!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62001" y="1828800"/>
            <a:ext cx="7772399" cy="4114800"/>
          </a:xfrm>
        </p:spPr>
        <p:txBody>
          <a:bodyPr>
            <a:normAutofit/>
          </a:bodyPr>
          <a:lstStyle/>
          <a:p>
            <a:pPr algn="just"/>
            <a:r>
              <a:rPr lang="es-PE" sz="2800" dirty="0"/>
              <a:t>Un programa probado, diseñado para aumentar la membresía de su Logia mediante la utilización de publicidad pagada, dirigida y específica en Facebook. La Gran Logia de Florida le reembolsará hasta $ 600.00 por año si se sigue el programa. </a:t>
            </a:r>
          </a:p>
          <a:p>
            <a:pPr algn="just"/>
            <a:r>
              <a:rPr lang="es-PE" sz="2800" dirty="0"/>
              <a:t>Bajo la dirección de M:. W :. Foster, el objetivo es proporcionar a las Logias los medios para aumentar su membresía.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991600" cy="13716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Que es </a:t>
            </a:r>
            <a:r>
              <a:rPr lang="en-US" dirty="0" err="1">
                <a:solidFill>
                  <a:schemeClr val="tx1"/>
                </a:solidFill>
              </a:rPr>
              <a:t>esto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exactamente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2090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62001" y="1380067"/>
            <a:ext cx="7772399" cy="509693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b="1" dirty="0">
                <a:latin typeface="YAD7QhG2T6o 0"/>
              </a:rPr>
              <a:t>  </a:t>
            </a:r>
            <a:r>
              <a:rPr lang="es-PE" sz="3000" dirty="0"/>
              <a:t>Al ejecutar anuncios de generación de candidatos potenciales a través de la página de Facebook de la Logia (cada Logia participante deberá tener una página de Facebook de la Logia)</a:t>
            </a:r>
          </a:p>
          <a:p>
            <a:pPr algn="just"/>
            <a:r>
              <a:rPr lang="es-PE" sz="3000" dirty="0"/>
              <a:t>  Los miembros de la Logia precalificarán los candidatos potenciales de manera oportuna a medida que ingresen</a:t>
            </a:r>
          </a:p>
          <a:p>
            <a:pPr algn="just"/>
            <a:r>
              <a:rPr lang="es-PE" sz="3000" dirty="0"/>
              <a:t>Tener reuniones previas a la solicitud con los candidatos de manera oportuna, a la vez que sean precalificados (reuniones semanales de puertas abiertas)</a:t>
            </a:r>
            <a:endParaRPr lang="en-US" sz="3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991600" cy="1075267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Como </a:t>
            </a:r>
            <a:r>
              <a:rPr lang="en-US" dirty="0" err="1">
                <a:solidFill>
                  <a:schemeClr val="tx1"/>
                </a:solidFill>
              </a:rPr>
              <a:t>funciona</a:t>
            </a:r>
            <a:r>
              <a:rPr lang="en-US" dirty="0">
                <a:solidFill>
                  <a:schemeClr val="tx1"/>
                </a:solidFill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80892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62001" y="1380067"/>
            <a:ext cx="7772399" cy="509693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latin typeface="YAD7QhG2T6o 0"/>
              </a:rPr>
              <a:t>  </a:t>
            </a:r>
            <a:br>
              <a:rPr lang="en-US" b="1" dirty="0">
                <a:latin typeface="YAD7QhG2T6o 0"/>
              </a:rPr>
            </a:br>
            <a:endParaRPr lang="en-US" sz="3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991600" cy="1075267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EJEMPLO DE UN ANUNCIO </a:t>
            </a:r>
          </a:p>
        </p:txBody>
      </p:sp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B521DDD7-B496-42D9-924D-9D49A2691B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154585"/>
            <a:ext cx="7086600" cy="5411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1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Text, table&#10;&#10;Description automatically generated">
            <a:extLst>
              <a:ext uri="{FF2B5EF4-FFF2-40B4-BE49-F238E27FC236}">
                <a16:creationId xmlns:a16="http://schemas.microsoft.com/office/drawing/2014/main" id="{A4B90177-32B0-4F88-B6D7-B24AE84D08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339373"/>
            <a:ext cx="6934200" cy="5235321"/>
          </a:xfr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991600" cy="1075267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CONTACTOS GENERADOS</a:t>
            </a:r>
          </a:p>
        </p:txBody>
      </p:sp>
    </p:spTree>
    <p:extLst>
      <p:ext uri="{BB962C8B-B14F-4D97-AF65-F5344CB8AC3E}">
        <p14:creationId xmlns:p14="http://schemas.microsoft.com/office/powerpoint/2010/main" val="1152271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305799" cy="5562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b="1" dirty="0"/>
              <a:t>.</a:t>
            </a:r>
            <a:r>
              <a:rPr lang="es-PE" sz="2800" b="1" dirty="0"/>
              <a:t> </a:t>
            </a:r>
            <a:r>
              <a:rPr lang="es-PE" sz="2800" dirty="0"/>
              <a:t>Ha habido Logias que han visto este programa funcionar tan bien que tuvieron que cerrar temporalmente el programa porque estaba abrumando la Logia con candidatos.</a:t>
            </a:r>
          </a:p>
          <a:p>
            <a:pPr algn="just">
              <a:buNone/>
            </a:pPr>
            <a:r>
              <a:rPr lang="es-PE" sz="2800" dirty="0"/>
              <a:t>								</a:t>
            </a:r>
            <a:r>
              <a:rPr lang="es-PE" sz="2800" i="1" dirty="0"/>
              <a:t>¡La preparación es Clave!</a:t>
            </a:r>
          </a:p>
          <a:p>
            <a:pPr algn="just"/>
            <a:r>
              <a:rPr lang="es-PE" sz="2800" dirty="0"/>
              <a:t>Haga que su Logia participe, tenga los comités adecuados preparados; solicitudes, investigación, equipos de grado, mentores, instructores de catecismo, esté preparado y listo para trabajar.</a:t>
            </a:r>
            <a:r>
              <a:rPr lang="en-US" sz="2800" dirty="0"/>
              <a:t>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304801"/>
            <a:ext cx="8991600" cy="4572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La </a:t>
            </a:r>
            <a:r>
              <a:rPr lang="en-US" dirty="0" err="1">
                <a:solidFill>
                  <a:schemeClr val="tx1"/>
                </a:solidFill>
              </a:rPr>
              <a:t>Preparación</a:t>
            </a:r>
            <a:r>
              <a:rPr lang="en-US" dirty="0">
                <a:solidFill>
                  <a:schemeClr val="tx1"/>
                </a:solidFill>
              </a:rPr>
              <a:t> es la Clave</a:t>
            </a:r>
          </a:p>
        </p:txBody>
      </p:sp>
    </p:spTree>
    <p:extLst>
      <p:ext uri="{BB962C8B-B14F-4D97-AF65-F5344CB8AC3E}">
        <p14:creationId xmlns:p14="http://schemas.microsoft.com/office/powerpoint/2010/main" val="188068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1502328"/>
            <a:ext cx="8229599" cy="5334000"/>
          </a:xfrm>
        </p:spPr>
        <p:txBody>
          <a:bodyPr>
            <a:normAutofit/>
          </a:bodyPr>
          <a:lstStyle/>
          <a:p>
            <a:pPr algn="just"/>
            <a:r>
              <a:rPr lang="es-PE" sz="2400" dirty="0"/>
              <a:t>Sesiones de entrenamiento vía Zoom para los Presidentes de los comités </a:t>
            </a:r>
            <a:r>
              <a:rPr lang="es-PE" sz="2400"/>
              <a:t>de las Zonas y Distritos </a:t>
            </a:r>
            <a:r>
              <a:rPr lang="es-PE" sz="2400" dirty="0"/>
              <a:t>para aprender cómo implementar el GL MRP e implementarlo en las Logias de sus distritos / zonas.</a:t>
            </a:r>
          </a:p>
          <a:p>
            <a:pPr algn="just"/>
            <a:r>
              <a:rPr lang="es-PE" sz="2400" dirty="0"/>
              <a:t>Entrenamiento en video que cubre:</a:t>
            </a:r>
          </a:p>
          <a:p>
            <a:pPr lvl="1" algn="just"/>
            <a:r>
              <a:rPr lang="es-PE" sz="1600" dirty="0"/>
              <a:t>Configuración y uso de la página de Facebook</a:t>
            </a:r>
          </a:p>
          <a:p>
            <a:pPr lvl="1" algn="just"/>
            <a:r>
              <a:rPr lang="es-PE" sz="1600" dirty="0"/>
              <a:t>Configuración y uso de anuncios de generación de Candidatos en Facebook</a:t>
            </a:r>
          </a:p>
          <a:p>
            <a:pPr algn="just"/>
            <a:r>
              <a:rPr lang="es-PE" sz="2400" dirty="0"/>
              <a:t>Instrucciones y pautas de muestra</a:t>
            </a:r>
          </a:p>
          <a:p>
            <a:pPr lvl="1" algn="just"/>
            <a:r>
              <a:rPr lang="es-PE" sz="1400" dirty="0"/>
              <a:t>Seguimiento de hojas de cálculo para candidatos / peticiones</a:t>
            </a:r>
          </a:p>
          <a:p>
            <a:pPr lvl="1" algn="just"/>
            <a:r>
              <a:rPr lang="es-PE" sz="1400" dirty="0"/>
              <a:t>Ejemplos de Diálogos para llamadas telefónicas</a:t>
            </a:r>
          </a:p>
          <a:p>
            <a:pPr lvl="1" algn="just"/>
            <a:r>
              <a:rPr lang="es-PE" sz="1400" dirty="0"/>
              <a:t>Agendas recomendadas para las reuniones abiertas en Logia</a:t>
            </a:r>
          </a:p>
          <a:p>
            <a:pPr lvl="1" algn="just"/>
            <a:r>
              <a:rPr lang="es-PE" sz="1400" dirty="0"/>
              <a:t>Ejemplos de correos electrónicos de seguimiento</a:t>
            </a:r>
            <a:endParaRPr lang="en-US" sz="1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991600" cy="838200"/>
          </a:xfrm>
        </p:spPr>
        <p:txBody>
          <a:bodyPr>
            <a:noAutofit/>
          </a:bodyPr>
          <a:lstStyle/>
          <a:p>
            <a:r>
              <a:rPr lang="en-US" sz="3200" b="1" dirty="0" err="1">
                <a:solidFill>
                  <a:schemeClr val="tx1"/>
                </a:solidFill>
              </a:rPr>
              <a:t>Recursos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Provistos</a:t>
            </a:r>
            <a:r>
              <a:rPr lang="en-US" sz="3200" b="1" dirty="0">
                <a:solidFill>
                  <a:schemeClr val="tx1"/>
                </a:solidFill>
              </a:rPr>
              <a:t> por </a:t>
            </a:r>
            <a:r>
              <a:rPr lang="en-US" sz="3200" b="1" dirty="0" err="1">
                <a:solidFill>
                  <a:schemeClr val="tx1"/>
                </a:solidFill>
              </a:rPr>
              <a:t>el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Equipo</a:t>
            </a:r>
            <a:r>
              <a:rPr lang="en-US" sz="3200" b="1" dirty="0">
                <a:solidFill>
                  <a:schemeClr val="tx1"/>
                </a:solidFill>
              </a:rPr>
              <a:t> de Desarrollo de </a:t>
            </a:r>
            <a:r>
              <a:rPr lang="en-US" sz="3200" b="1" dirty="0" err="1">
                <a:solidFill>
                  <a:schemeClr val="tx1"/>
                </a:solidFill>
              </a:rPr>
              <a:t>Membresia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67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4300" y="228601"/>
            <a:ext cx="8967205" cy="106680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Como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</a:rPr>
              <a:t>Empezar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? </a:t>
            </a:r>
          </a:p>
        </p:txBody>
      </p:sp>
      <p:pic>
        <p:nvPicPr>
          <p:cNvPr id="3" name="Picture 2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9955A214-FD52-41BD-A5C1-35722AA0455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" r="1522"/>
          <a:stretch/>
        </p:blipFill>
        <p:spPr>
          <a:xfrm>
            <a:off x="6248400" y="3886199"/>
            <a:ext cx="2700869" cy="2743201"/>
          </a:xfrm>
          <a:prstGeom prst="rect">
            <a:avLst/>
          </a:prstGeom>
          <a:noFill/>
        </p:spPr>
      </p:pic>
      <p:sp>
        <p:nvSpPr>
          <p:cNvPr id="5" name="Content Placeholder 2"/>
          <p:cNvSpPr>
            <a:spLocks noGrp="1"/>
          </p:cNvSpPr>
          <p:nvPr>
            <p:ph sz="half" idx="13"/>
          </p:nvPr>
        </p:nvSpPr>
        <p:spPr>
          <a:xfrm>
            <a:off x="194731" y="1371600"/>
            <a:ext cx="8644469" cy="4953000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en-US" b="1" dirty="0"/>
              <a:t>  </a:t>
            </a:r>
          </a:p>
          <a:p>
            <a:pPr algn="just">
              <a:buNone/>
            </a:pPr>
            <a:r>
              <a:rPr lang="en-US" b="1" dirty="0" err="1"/>
              <a:t>Asistiendo</a:t>
            </a:r>
            <a:r>
              <a:rPr lang="en-US" b="1" dirty="0"/>
              <a:t> a las </a:t>
            </a:r>
            <a:r>
              <a:rPr lang="en-US" b="1" dirty="0" err="1"/>
              <a:t>presentaciones</a:t>
            </a:r>
            <a:r>
              <a:rPr lang="en-US" b="1" dirty="0"/>
              <a:t> a los </a:t>
            </a:r>
            <a:r>
              <a:rPr lang="en-US" b="1" dirty="0" err="1"/>
              <a:t>Talleres</a:t>
            </a:r>
            <a:r>
              <a:rPr lang="en-US" b="1" dirty="0"/>
              <a:t> via Zoom de Desarrollo de </a:t>
            </a:r>
            <a:r>
              <a:rPr lang="en-US" b="1" dirty="0" err="1"/>
              <a:t>Membresia</a:t>
            </a:r>
            <a:r>
              <a:rPr lang="en-US" b="1" dirty="0"/>
              <a:t> </a:t>
            </a:r>
            <a:r>
              <a:rPr lang="en-US" b="1" dirty="0" err="1"/>
              <a:t>presentados</a:t>
            </a:r>
            <a:r>
              <a:rPr lang="en-US" b="1" dirty="0"/>
              <a:t> por </a:t>
            </a:r>
            <a:r>
              <a:rPr lang="en-US" b="1" dirty="0" err="1"/>
              <a:t>el</a:t>
            </a:r>
            <a:r>
              <a:rPr lang="en-US" b="1" dirty="0"/>
              <a:t> H:. Chris Burns y </a:t>
            </a:r>
            <a:r>
              <a:rPr lang="en-US" b="1" dirty="0" err="1"/>
              <a:t>su</a:t>
            </a:r>
            <a:r>
              <a:rPr lang="en-US" b="1" dirty="0"/>
              <a:t> </a:t>
            </a:r>
            <a:r>
              <a:rPr lang="en-US" b="1" dirty="0" err="1"/>
              <a:t>Comite</a:t>
            </a:r>
            <a:r>
              <a:rPr lang="en-US" b="1" dirty="0"/>
              <a:t>.</a:t>
            </a:r>
          </a:p>
          <a:p>
            <a:pPr algn="just">
              <a:buNone/>
            </a:pPr>
            <a:r>
              <a:rPr lang="en-US" b="1" dirty="0" err="1"/>
              <a:t>Pueden</a:t>
            </a:r>
            <a:r>
              <a:rPr lang="en-US" b="1" dirty="0"/>
              <a:t> </a:t>
            </a:r>
            <a:r>
              <a:rPr lang="en-US" b="1" dirty="0" err="1"/>
              <a:t>contactar</a:t>
            </a:r>
            <a:r>
              <a:rPr lang="en-US" b="1" dirty="0"/>
              <a:t> al H:. Burns via email :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/>
              <a:t>       chrisg.burns2@gmail.com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/>
              <a:t>									O</a:t>
            </a:r>
          </a:p>
          <a:p>
            <a:pPr>
              <a:buNone/>
            </a:pPr>
            <a:endParaRPr lang="en-US" kern="1200" baseline="0" dirty="0"/>
          </a:p>
        </p:txBody>
      </p:sp>
    </p:spTree>
    <p:extLst>
      <p:ext uri="{BB962C8B-B14F-4D97-AF65-F5344CB8AC3E}">
        <p14:creationId xmlns:p14="http://schemas.microsoft.com/office/powerpoint/2010/main" val="230230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62001" y="1380067"/>
            <a:ext cx="7772399" cy="509693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latin typeface="YAD7QhG2T6o 0"/>
              </a:rPr>
              <a:t> </a:t>
            </a:r>
            <a:endParaRPr lang="en-US" sz="3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270358"/>
            <a:ext cx="8991600" cy="2320441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SCANEE ESTE CODIGO QR EN SU SMART PHONE USANDO SU CAMARA</a:t>
            </a:r>
          </a:p>
        </p:txBody>
      </p:sp>
      <p:pic>
        <p:nvPicPr>
          <p:cNvPr id="3" name="Picture 2" descr="Qr code&#10;&#10;Description automatically generated">
            <a:extLst>
              <a:ext uri="{FF2B5EF4-FFF2-40B4-BE49-F238E27FC236}">
                <a16:creationId xmlns:a16="http://schemas.microsoft.com/office/drawing/2014/main" id="{FA1FF60F-6105-4BF4-BE3A-5BF66574A8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2667000"/>
            <a:ext cx="2857500" cy="3552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41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LT Template2.potx" id="{53E129EA-BDF7-43F1-8DED-4B9D7306FC4B}" vid="{A11571EF-874F-4F96-B7AF-A5BEEFF2BD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MLT Template2</Template>
  <TotalTime>568</TotalTime>
  <Words>463</Words>
  <Application>Microsoft Office PowerPoint</Application>
  <PresentationFormat>On-screen Show (4:3)</PresentationFormat>
  <Paragraphs>52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Book Antiqua</vt:lpstr>
      <vt:lpstr>Calibri</vt:lpstr>
      <vt:lpstr>Lucida Sans</vt:lpstr>
      <vt:lpstr>YAD7QhG2T6o 0</vt:lpstr>
      <vt:lpstr>YAD7Qybjw1I 0</vt:lpstr>
      <vt:lpstr>Celestial</vt:lpstr>
      <vt:lpstr>Comité de Desarrollo de Membresía</vt:lpstr>
      <vt:lpstr>Que es esto exactamente?</vt:lpstr>
      <vt:lpstr>Como funciona? </vt:lpstr>
      <vt:lpstr>EJEMPLO DE UN ANUNCIO </vt:lpstr>
      <vt:lpstr>CONTACTOS GENERADOS</vt:lpstr>
      <vt:lpstr>La Preparación es la Clave</vt:lpstr>
      <vt:lpstr>Recursos Provistos por el Equipo de Desarrollo de Membresia</vt:lpstr>
      <vt:lpstr>Como Empezar? </vt:lpstr>
      <vt:lpstr>SCANEE ESTE CODIGO QR EN SU SMART PHONE USANDO SU CAMARA</vt:lpstr>
      <vt:lpstr>Preguntas?  Por favor contactese con el H:.  Burns </vt:lpstr>
      <vt:lpstr>Cierre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Masonic Leadership Training</dc:title>
  <dc:creator>Jay Cebollero</dc:creator>
  <cp:lastModifiedBy>Luis Rivera</cp:lastModifiedBy>
  <cp:revision>22</cp:revision>
  <dcterms:created xsi:type="dcterms:W3CDTF">2020-06-03T12:59:30Z</dcterms:created>
  <dcterms:modified xsi:type="dcterms:W3CDTF">2021-07-26T22:47:19Z</dcterms:modified>
</cp:coreProperties>
</file>