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6"/>
  </p:notesMasterIdLst>
  <p:sldIdLst>
    <p:sldId id="361" r:id="rId2"/>
    <p:sldId id="257" r:id="rId3"/>
    <p:sldId id="362" r:id="rId4"/>
    <p:sldId id="363" r:id="rId5"/>
    <p:sldId id="364" r:id="rId6"/>
    <p:sldId id="365" r:id="rId7"/>
    <p:sldId id="366" r:id="rId8"/>
    <p:sldId id="367" r:id="rId9"/>
    <p:sldId id="368" r:id="rId10"/>
    <p:sldId id="260" r:id="rId11"/>
    <p:sldId id="369" r:id="rId12"/>
    <p:sldId id="370" r:id="rId13"/>
    <p:sldId id="356" r:id="rId14"/>
    <p:sldId id="44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81" autoAdjust="0"/>
    <p:restoredTop sz="94529" autoAdjust="0"/>
  </p:normalViewPr>
  <p:slideViewPr>
    <p:cSldViewPr>
      <p:cViewPr varScale="1">
        <p:scale>
          <a:sx n="108" d="100"/>
          <a:sy n="108" d="100"/>
        </p:scale>
        <p:origin x="1302" y="11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10/1/2021</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3" name="Google Shape;11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9" name="Google Shape;8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8368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2637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10/1/2021</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dirty="0"/>
              <a:t>Click to edit Master title style</a:t>
            </a:r>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10/1/2021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10/1/2021</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10/1/2021</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10/1/2021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10/1/2021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10/1/2021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10/1/2021</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idx="4294967295"/>
          </p:nvPr>
        </p:nvSpPr>
        <p:spPr>
          <a:xfrm>
            <a:off x="457200" y="2286000"/>
            <a:ext cx="8229600" cy="1905000"/>
          </a:xfrm>
          <a:prstGeom prst="rect">
            <a:avLst/>
          </a:prstGeom>
          <a:noFill/>
          <a:ln>
            <a:noFill/>
          </a:ln>
        </p:spPr>
        <p:txBody>
          <a:bodyPr spcFirstLastPara="1" wrap="square" lIns="45700" tIns="0" rIns="45700" bIns="0" anchor="b" anchorCtr="0">
            <a:noAutofit/>
          </a:bodyPr>
          <a:lstStyle/>
          <a:p>
            <a:pPr lvl="0">
              <a:spcBef>
                <a:spcPts val="0"/>
              </a:spcBef>
              <a:buClr>
                <a:srgbClr val="FFBB76"/>
              </a:buClr>
              <a:buSzPts val="4800"/>
            </a:pPr>
            <a:r>
              <a:rPr lang="es-ES" sz="4400" dirty="0"/>
              <a:t>Entrenamiento de Liderazgo Masónico </a:t>
            </a:r>
            <a:endParaRPr lang="en-US" sz="4400" cap="none" dirty="0"/>
          </a:p>
        </p:txBody>
      </p:sp>
      <p:sp>
        <p:nvSpPr>
          <p:cNvPr id="85" name="Google Shape;85;p13"/>
          <p:cNvSpPr txBox="1">
            <a:spLocks noGrp="1"/>
          </p:cNvSpPr>
          <p:nvPr>
            <p:ph type="subTitle" idx="1"/>
          </p:nvPr>
        </p:nvSpPr>
        <p:spPr>
          <a:xfrm>
            <a:off x="76200" y="3962400"/>
            <a:ext cx="8991600" cy="1295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2340"/>
              <a:buNone/>
            </a:pPr>
            <a:endParaRPr sz="3600" b="0" i="0" u="none" dirty="0">
              <a:solidFill>
                <a:schemeClr val="lt1"/>
              </a:solidFill>
              <a:latin typeface="Book Antiqua"/>
              <a:ea typeface="Book Antiqua"/>
              <a:cs typeface="Book Antiqua"/>
              <a:sym typeface="Book Antiqua"/>
            </a:endParaRPr>
          </a:p>
          <a:p>
            <a:pPr>
              <a:spcBef>
                <a:spcPts val="720"/>
              </a:spcBef>
              <a:spcAft>
                <a:spcPts val="0"/>
              </a:spcAft>
              <a:buSzPts val="2340"/>
            </a:pPr>
            <a:r>
              <a:rPr lang="en-US" sz="3600" b="0" i="0" u="none" cap="none" dirty="0">
                <a:solidFill>
                  <a:schemeClr val="lt1"/>
                </a:solidFill>
                <a:latin typeface="Book Antiqua"/>
                <a:ea typeface="Book Antiqua"/>
                <a:cs typeface="Book Antiqua"/>
                <a:sym typeface="Book Antiqua"/>
              </a:rPr>
              <a:t>5. </a:t>
            </a:r>
            <a:r>
              <a:rPr lang="es-ES" sz="3600" dirty="0"/>
              <a:t>Manejando su Logia </a:t>
            </a:r>
            <a:endParaRPr lang="es-ES_tradnl" sz="3600" dirty="0"/>
          </a:p>
          <a:p>
            <a:pPr marL="0" lvl="0" indent="0" algn="ctr" rtl="0">
              <a:lnSpc>
                <a:spcPct val="100000"/>
              </a:lnSpc>
              <a:spcBef>
                <a:spcPts val="720"/>
              </a:spcBef>
              <a:spcAft>
                <a:spcPts val="0"/>
              </a:spcAft>
              <a:buSzPts val="2340"/>
              <a:buNone/>
            </a:pPr>
            <a:endParaRPr lang="en-US" cap="none" dirty="0"/>
          </a:p>
        </p:txBody>
      </p:sp>
      <p:pic>
        <p:nvPicPr>
          <p:cNvPr id="86" name="Google Shape;86;p13"/>
          <p:cNvPicPr preferRelativeResize="0"/>
          <p:nvPr/>
        </p:nvPicPr>
        <p:blipFill rotWithShape="1">
          <a:blip r:embed="rId3">
            <a:alphaModFix/>
          </a:blip>
          <a:srcRect/>
          <a:stretch/>
        </p:blipFill>
        <p:spPr>
          <a:xfrm>
            <a:off x="3505200" y="228600"/>
            <a:ext cx="1831975" cy="1905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idx="4294967295"/>
          </p:nvPr>
        </p:nvSpPr>
        <p:spPr>
          <a:xfrm>
            <a:off x="329938" y="304800"/>
            <a:ext cx="8229600" cy="509049"/>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s-ES_tradnl" sz="4400" cap="none"/>
              <a:t>Avance</a:t>
            </a:r>
          </a:p>
        </p:txBody>
      </p:sp>
      <p:sp>
        <p:nvSpPr>
          <p:cNvPr id="110" name="Google Shape;110;p17"/>
          <p:cNvSpPr txBox="1">
            <a:spLocks noGrp="1"/>
          </p:cNvSpPr>
          <p:nvPr>
            <p:ph type="body" idx="1"/>
          </p:nvPr>
        </p:nvSpPr>
        <p:spPr>
          <a:xfrm>
            <a:off x="207390" y="849986"/>
            <a:ext cx="8352148" cy="6008014"/>
          </a:xfrm>
          <a:prstGeom prst="rect">
            <a:avLst/>
          </a:prstGeom>
          <a:noFill/>
          <a:ln>
            <a:noFill/>
          </a:ln>
        </p:spPr>
        <p:txBody>
          <a:bodyPr spcFirstLastPara="1" wrap="square" lIns="91425" tIns="45700" rIns="91425" bIns="45700" anchor="t" anchorCtr="0">
            <a:noAutofit/>
          </a:bodyPr>
          <a:lstStyle/>
          <a:p>
            <a:pPr marL="868362" lvl="1" indent="-282574">
              <a:spcBef>
                <a:spcPts val="480"/>
              </a:spcBef>
              <a:spcAft>
                <a:spcPts val="0"/>
              </a:spcAft>
              <a:buClr>
                <a:schemeClr val="lt1"/>
              </a:buClr>
              <a:buSzPts val="1920"/>
            </a:pPr>
            <a:r>
              <a:rPr lang="es-ES_tradnl" sz="2400" dirty="0"/>
              <a:t>Cada hermano elegible para votar puede ocupar un cargo. </a:t>
            </a:r>
            <a:r>
              <a:rPr lang="es-ES_tradnl" sz="2400" i="1" dirty="0"/>
              <a:t>(Excepción: el Guarda Templo no tiene que ser miembro de dicha Logia. Sin embargo, debe ser miembro de alguna Logia)</a:t>
            </a:r>
            <a:endParaRPr lang="es-ES_tradnl" sz="1200" i="1" dirty="0"/>
          </a:p>
          <a:p>
            <a:pPr marL="868362" lvl="1" indent="-282574">
              <a:spcBef>
                <a:spcPts val="480"/>
              </a:spcBef>
              <a:spcAft>
                <a:spcPts val="0"/>
              </a:spcAft>
              <a:buClr>
                <a:schemeClr val="lt1"/>
              </a:buClr>
              <a:buSzPts val="1920"/>
            </a:pPr>
            <a:r>
              <a:rPr lang="es-ES_tradnl" sz="2400" dirty="0"/>
              <a:t>Una línea normal de progresión asegura que los Hermanos tengan la máxima experiencia necesaria para cumplir con los deberes de su Oficina y cada Oficial tiene el potencial de servir a su Logia como Maestro Venerable si están capacitados.</a:t>
            </a:r>
          </a:p>
          <a:p>
            <a:pPr marL="868362" lvl="1" indent="-282574">
              <a:spcBef>
                <a:spcPts val="480"/>
              </a:spcBef>
              <a:spcAft>
                <a:spcPts val="0"/>
              </a:spcAft>
              <a:buClr>
                <a:schemeClr val="lt1"/>
              </a:buClr>
              <a:buSzPts val="1920"/>
            </a:pPr>
            <a:endParaRPr lang="es-ES_tradnl" sz="1400" b="0" i="0" u="none" strike="noStrike" cap="none" dirty="0">
              <a:solidFill>
                <a:schemeClr val="lt1"/>
              </a:solidFill>
              <a:latin typeface="Book Antiqua"/>
              <a:ea typeface="Book Antiqua"/>
              <a:cs typeface="Book Antiqua"/>
              <a:sym typeface="Book Antiqua"/>
            </a:endParaRPr>
          </a:p>
          <a:p>
            <a:pPr marL="868362" lvl="1" indent="-282574"/>
            <a:r>
              <a:rPr lang="es-ES_tradnl" sz="2400" dirty="0"/>
              <a:t>Los Oficiales de la Logia deben ser entrenados en el Ritual para el próximo ascenso mucho antes de la instalación. Esto se puede lograr con prácticas regulares de Logia, estudiar en Libros Abiertos de Zona o organizar una Logia o Escuela de Instrucción en el Distrito con la asistencia del ID.</a:t>
            </a:r>
            <a:endParaRPr lang="es-ES_tradnl" sz="2400" b="0" i="0" u="none" strike="noStrike" cap="none" dirty="0">
              <a:solidFill>
                <a:schemeClr val="lt1"/>
              </a:solidFill>
              <a:latin typeface="Book Antiqua"/>
              <a:ea typeface="Book Antiqua"/>
              <a:cs typeface="Book Antiqua"/>
              <a:sym typeface="Book Antiqu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idx="4294967295"/>
          </p:nvPr>
        </p:nvSpPr>
        <p:spPr>
          <a:xfrm>
            <a:off x="457200" y="0"/>
            <a:ext cx="8229600" cy="609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s-ES_tradnl" sz="4400" i="0" u="none" strike="noStrike" cap="none" dirty="0">
                <a:latin typeface="Lucida Sans"/>
                <a:ea typeface="Lucida Sans"/>
                <a:cs typeface="Lucida Sans"/>
                <a:sym typeface="Lucida Sans"/>
              </a:rPr>
              <a:t>Boletín</a:t>
            </a:r>
            <a:endParaRPr lang="es-ES_tradnl" dirty="0"/>
          </a:p>
        </p:txBody>
      </p:sp>
      <p:sp>
        <p:nvSpPr>
          <p:cNvPr id="116" name="Google Shape;116;p18"/>
          <p:cNvSpPr txBox="1">
            <a:spLocks noGrp="1"/>
          </p:cNvSpPr>
          <p:nvPr>
            <p:ph type="body" idx="1"/>
          </p:nvPr>
        </p:nvSpPr>
        <p:spPr>
          <a:xfrm>
            <a:off x="457200" y="838201"/>
            <a:ext cx="8229600" cy="6019800"/>
          </a:xfrm>
          <a:prstGeom prst="rect">
            <a:avLst/>
          </a:prstGeom>
          <a:noFill/>
          <a:ln>
            <a:noFill/>
          </a:ln>
        </p:spPr>
        <p:txBody>
          <a:bodyPr spcFirstLastPara="1" wrap="square" lIns="91425" tIns="45700" rIns="91425" bIns="45700" anchor="t" anchorCtr="0">
            <a:noAutofit/>
          </a:bodyPr>
          <a:lstStyle/>
          <a:p>
            <a:pPr marL="547687" lvl="0" indent="-380682">
              <a:lnSpc>
                <a:spcPct val="90000"/>
              </a:lnSpc>
              <a:spcAft>
                <a:spcPts val="0"/>
              </a:spcAft>
              <a:buSzPts val="2400"/>
              <a:buFont typeface="Arial" panose="020B0604020202020204" pitchFamily="34" charset="0"/>
              <a:buChar char="•"/>
            </a:pPr>
            <a:r>
              <a:rPr lang="es-ES" sz="2400" dirty="0"/>
              <a:t>Las comunicaciones son vitales para una Logia exitosa. Puede ser el único contacto que los Hermanos tienen con las Logias.</a:t>
            </a:r>
            <a:endParaRPr sz="1500" dirty="0"/>
          </a:p>
          <a:p>
            <a:pPr marL="547687" lvl="0" indent="-380682">
              <a:lnSpc>
                <a:spcPct val="90000"/>
              </a:lnSpc>
              <a:spcBef>
                <a:spcPts val="640"/>
              </a:spcBef>
              <a:spcAft>
                <a:spcPts val="0"/>
              </a:spcAft>
              <a:buSzPts val="2400"/>
              <a:buFont typeface="Arial" panose="020B0604020202020204" pitchFamily="34" charset="0"/>
              <a:buChar char="•"/>
            </a:pPr>
            <a:r>
              <a:rPr lang="es-ES" sz="2400" dirty="0"/>
              <a:t>El Boletín proyecta la imagen de la Logia a todos los miembros y no miembros por igual. </a:t>
            </a:r>
            <a:endParaRPr sz="1400" dirty="0"/>
          </a:p>
          <a:p>
            <a:pPr marL="547687" lvl="0" indent="-380682">
              <a:lnSpc>
                <a:spcPct val="90000"/>
              </a:lnSpc>
              <a:spcBef>
                <a:spcPts val="640"/>
              </a:spcBef>
              <a:spcAft>
                <a:spcPts val="0"/>
              </a:spcAft>
              <a:buSzPts val="2400"/>
              <a:buFont typeface="Arial" panose="020B0604020202020204" pitchFamily="34" charset="0"/>
              <a:buChar char="•"/>
            </a:pPr>
            <a:r>
              <a:rPr lang="es-ES" sz="2400" dirty="0"/>
              <a:t>Ahora es tu Boletín para el año</a:t>
            </a:r>
          </a:p>
          <a:p>
            <a:pPr marL="167005" lvl="0" indent="0">
              <a:lnSpc>
                <a:spcPct val="90000"/>
              </a:lnSpc>
              <a:spcBef>
                <a:spcPts val="640"/>
              </a:spcBef>
              <a:spcAft>
                <a:spcPts val="0"/>
              </a:spcAft>
              <a:buSzPts val="2400"/>
              <a:buNone/>
            </a:pPr>
            <a:r>
              <a:rPr lang="es-ES" sz="2400" dirty="0"/>
              <a:t>		 -Se ve y dice lo que quieres </a:t>
            </a:r>
          </a:p>
          <a:p>
            <a:pPr marL="167005" lvl="0" indent="0">
              <a:lnSpc>
                <a:spcPct val="90000"/>
              </a:lnSpc>
              <a:spcBef>
                <a:spcPts val="640"/>
              </a:spcBef>
              <a:spcAft>
                <a:spcPts val="0"/>
              </a:spcAft>
              <a:buSzPts val="2400"/>
              <a:buNone/>
            </a:pPr>
            <a:r>
              <a:rPr lang="es-ES" sz="2400" dirty="0"/>
              <a:t>		 -Es legible y está bien distribuido (fotos, artículos, 			etc.) </a:t>
            </a:r>
          </a:p>
          <a:p>
            <a:pPr marL="167005" lvl="0" indent="0">
              <a:lnSpc>
                <a:spcPct val="90000"/>
              </a:lnSpc>
              <a:spcBef>
                <a:spcPts val="640"/>
              </a:spcBef>
              <a:spcAft>
                <a:spcPts val="0"/>
              </a:spcAft>
              <a:buSzPts val="2400"/>
              <a:buNone/>
            </a:pPr>
            <a:r>
              <a:rPr lang="es-ES" sz="2400" dirty="0"/>
              <a:t>		-Recordatorio: El Venerable Maestro debe escribir sus 		propias palabras.</a:t>
            </a:r>
          </a:p>
          <a:p>
            <a:pPr marL="547687" lvl="0" indent="-380682">
              <a:lnSpc>
                <a:spcPct val="90000"/>
              </a:lnSpc>
              <a:spcBef>
                <a:spcPts val="640"/>
              </a:spcBef>
              <a:spcAft>
                <a:spcPts val="0"/>
              </a:spcAft>
              <a:buSzPts val="2400"/>
              <a:buFont typeface="Arial" panose="020B0604020202020204" pitchFamily="34" charset="0"/>
              <a:buChar char="•"/>
            </a:pPr>
            <a:endParaRPr sz="1500" dirty="0"/>
          </a:p>
          <a:p>
            <a:pPr marL="548640" lvl="0" indent="-381000">
              <a:spcAft>
                <a:spcPts val="0"/>
              </a:spcAft>
              <a:buSzPts val="2400"/>
              <a:buFont typeface="Arial" panose="020B0604020202020204" pitchFamily="34" charset="0"/>
              <a:buChar char="•"/>
            </a:pPr>
            <a:r>
              <a:rPr lang="es-ES" sz="2400" dirty="0"/>
              <a:t>Planifique y programe sus artículos con anticipación para notificar debidamente a su membresía sobre los próximos eventos en toda su comunidad y otras actividades Masónicas.</a:t>
            </a:r>
            <a:endParaRPr sz="2100" dirty="0"/>
          </a:p>
          <a:p>
            <a:pPr marL="0" marR="0" lvl="0" indent="0" algn="l" rtl="0">
              <a:lnSpc>
                <a:spcPct val="90000"/>
              </a:lnSpc>
              <a:spcBef>
                <a:spcPts val="480"/>
              </a:spcBef>
              <a:spcAft>
                <a:spcPts val="0"/>
              </a:spcAft>
              <a:buNone/>
            </a:pPr>
            <a:endParaRPr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idx="4294967295"/>
          </p:nvPr>
        </p:nvSpPr>
        <p:spPr>
          <a:xfrm>
            <a:off x="457200" y="1"/>
            <a:ext cx="8229600" cy="609599"/>
          </a:xfrm>
          <a:prstGeom prst="rect">
            <a:avLst/>
          </a:prstGeom>
          <a:noFill/>
          <a:ln>
            <a:noFill/>
          </a:ln>
        </p:spPr>
        <p:txBody>
          <a:bodyPr spcFirstLastPara="1" wrap="square" lIns="91425" tIns="45700" rIns="91425" bIns="45700" anchor="ctr" anchorCtr="0">
            <a:noAutofit/>
          </a:bodyPr>
          <a:lstStyle/>
          <a:p>
            <a:pPr lvl="0">
              <a:spcBef>
                <a:spcPts val="0"/>
              </a:spcBef>
              <a:buClr>
                <a:srgbClr val="FFBB76"/>
              </a:buClr>
              <a:buSzPts val="4400"/>
            </a:pPr>
            <a:r>
              <a:rPr lang="en-US" sz="4400" cap="none" dirty="0"/>
              <a:t>Ideas para el </a:t>
            </a:r>
            <a:r>
              <a:rPr lang="es-ES_tradnl" sz="4400" cap="none" dirty="0">
                <a:latin typeface="Lucida Sans"/>
                <a:ea typeface="Lucida Sans"/>
                <a:cs typeface="Lucida Sans"/>
                <a:sym typeface="Lucida Sans"/>
              </a:rPr>
              <a:t>Boletín</a:t>
            </a:r>
            <a:endParaRPr lang="en-US" sz="4400" i="0" u="none" strike="noStrike" cap="none" dirty="0">
              <a:latin typeface="Lucida Sans"/>
              <a:ea typeface="Lucida Sans"/>
              <a:cs typeface="Lucida Sans"/>
              <a:sym typeface="Lucida Sans"/>
            </a:endParaRPr>
          </a:p>
        </p:txBody>
      </p:sp>
      <p:sp>
        <p:nvSpPr>
          <p:cNvPr id="122" name="Google Shape;122;p19"/>
          <p:cNvSpPr txBox="1">
            <a:spLocks noGrp="1"/>
          </p:cNvSpPr>
          <p:nvPr>
            <p:ph type="body" idx="1"/>
          </p:nvPr>
        </p:nvSpPr>
        <p:spPr>
          <a:xfrm>
            <a:off x="0" y="609600"/>
            <a:ext cx="9144000" cy="6019800"/>
          </a:xfrm>
          <a:prstGeom prst="rect">
            <a:avLst/>
          </a:prstGeom>
          <a:noFill/>
          <a:ln>
            <a:noFill/>
          </a:ln>
        </p:spPr>
        <p:txBody>
          <a:bodyPr spcFirstLastPara="1" wrap="square" lIns="91425" tIns="45700" rIns="91425" bIns="45700" anchor="t" anchorCtr="0">
            <a:noAutofit/>
          </a:bodyPr>
          <a:lstStyle/>
          <a:p>
            <a:pPr marL="547687" lvl="0" indent="-367982">
              <a:spcBef>
                <a:spcPts val="640"/>
              </a:spcBef>
              <a:spcAft>
                <a:spcPts val="0"/>
              </a:spcAft>
              <a:buSzPts val="2200"/>
            </a:pPr>
            <a:r>
              <a:rPr lang="es-ES" sz="2400" dirty="0"/>
              <a:t>Plan anual para el año en el primer artículo</a:t>
            </a:r>
          </a:p>
          <a:p>
            <a:pPr marL="547687" lvl="0" indent="-367982">
              <a:spcBef>
                <a:spcPts val="640"/>
              </a:spcBef>
              <a:spcAft>
                <a:spcPts val="0"/>
              </a:spcAft>
              <a:buSzPts val="2200"/>
            </a:pPr>
            <a:r>
              <a:rPr lang="es-ES" sz="2400" dirty="0"/>
              <a:t>Futuros eventos importantes, para dar tiempo a los Hermanos para planificar</a:t>
            </a:r>
          </a:p>
          <a:p>
            <a:pPr marL="547687" lvl="0" indent="-367982">
              <a:spcBef>
                <a:spcPts val="640"/>
              </a:spcBef>
              <a:spcAft>
                <a:spcPts val="0"/>
              </a:spcAft>
              <a:buSzPts val="2200"/>
            </a:pPr>
            <a:r>
              <a:rPr lang="es-ES" sz="2400" dirty="0"/>
              <a:t>Reconocimientos de Masones y Jóvenes Masónicos</a:t>
            </a:r>
          </a:p>
          <a:p>
            <a:pPr marL="547687" lvl="0" indent="-367982">
              <a:spcBef>
                <a:spcPts val="640"/>
              </a:spcBef>
              <a:spcAft>
                <a:spcPts val="0"/>
              </a:spcAft>
              <a:buSzPts val="2200"/>
            </a:pPr>
            <a:r>
              <a:rPr lang="es-ES" sz="2400" dirty="0"/>
              <a:t>Educación Masónica y talleres de instrucción</a:t>
            </a:r>
          </a:p>
          <a:p>
            <a:pPr marL="547687" lvl="0" indent="-367982">
              <a:spcBef>
                <a:spcPts val="640"/>
              </a:spcBef>
              <a:spcAft>
                <a:spcPts val="0"/>
              </a:spcAft>
              <a:buSzPts val="2200"/>
            </a:pPr>
            <a:r>
              <a:rPr lang="es-ES" sz="2400" dirty="0"/>
              <a:t>Eventos basados ​​en el tiempo (Día de Independencia, día de votación, etc.)</a:t>
            </a:r>
          </a:p>
          <a:p>
            <a:pPr marL="547687" lvl="0" indent="-367982">
              <a:spcBef>
                <a:spcPts val="640"/>
              </a:spcBef>
              <a:spcAft>
                <a:spcPts val="0"/>
              </a:spcAft>
              <a:buSzPts val="2200"/>
            </a:pPr>
            <a:r>
              <a:rPr lang="es-ES" sz="2400" dirty="0"/>
              <a:t>Eventos comunitarios </a:t>
            </a:r>
          </a:p>
          <a:p>
            <a:pPr marL="547687" lvl="0" indent="-367982">
              <a:spcBef>
                <a:spcPts val="640"/>
              </a:spcBef>
              <a:spcAft>
                <a:spcPts val="0"/>
              </a:spcAft>
              <a:buSzPts val="2200"/>
            </a:pPr>
            <a:r>
              <a:rPr lang="es-ES" sz="2400" dirty="0"/>
              <a:t>Eventos Cuerpos </a:t>
            </a:r>
            <a:r>
              <a:rPr lang="es-ES_tradnl" sz="2200" dirty="0"/>
              <a:t>Aliados y Adjuntos</a:t>
            </a:r>
          </a:p>
          <a:p>
            <a:pPr marL="547687" lvl="0" indent="-367982">
              <a:spcBef>
                <a:spcPts val="640"/>
              </a:spcBef>
              <a:spcAft>
                <a:spcPts val="0"/>
              </a:spcAft>
              <a:buSzPts val="2200"/>
            </a:pPr>
            <a:r>
              <a:rPr lang="es-ES" sz="2400" dirty="0"/>
              <a:t>Artículos adicionales (Vigilantes y Comités)</a:t>
            </a:r>
          </a:p>
          <a:p>
            <a:pPr marL="547687" lvl="0" indent="-367982">
              <a:spcBef>
                <a:spcPts val="640"/>
              </a:spcBef>
              <a:spcAft>
                <a:spcPts val="0"/>
              </a:spcAft>
              <a:buSzPts val="2200"/>
            </a:pPr>
            <a:r>
              <a:rPr lang="es-ES" sz="2400" dirty="0"/>
              <a:t>Recuerde, hay muchas maneras de hacer correr la voz a los Hermanos, usar lo que funcione mejor para su Logia y evaluar anualmente </a:t>
            </a:r>
            <a:r>
              <a:rPr lang="en-US" sz="2300" dirty="0"/>
              <a:t>(Facebook, Twitter, Email, Webpages, etc.)</a:t>
            </a:r>
            <a:endParaRPr sz="2300" dirty="0"/>
          </a:p>
          <a:p>
            <a:pPr marL="0" marR="0" lvl="0" indent="0" algn="l" rtl="0">
              <a:lnSpc>
                <a:spcPct val="100000"/>
              </a:lnSpc>
              <a:spcBef>
                <a:spcPts val="480"/>
              </a:spcBef>
              <a:spcAft>
                <a:spcPts val="0"/>
              </a:spcAft>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a:t>¿</a:t>
            </a:r>
            <a:r>
              <a:rPr lang="es-ES_tradnl" cap="none" dirty="0"/>
              <a:t>Peguntas y Sugerencias?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cap="none"/>
              <a:t>Cierre</a:t>
            </a:r>
          </a:p>
        </p:txBody>
      </p:sp>
      <p:sp>
        <p:nvSpPr>
          <p:cNvPr id="3" name="Content Placeholder 2"/>
          <p:cNvSpPr>
            <a:spLocks noGrp="1"/>
          </p:cNvSpPr>
          <p:nvPr>
            <p:ph idx="1"/>
          </p:nvPr>
        </p:nvSpPr>
        <p:spPr>
          <a:xfrm>
            <a:off x="1066800" y="1371600"/>
            <a:ext cx="6934200" cy="3428999"/>
          </a:xfrm>
        </p:spPr>
        <p:txBody>
          <a:bodyPr>
            <a:normAutofit/>
          </a:bodyPr>
          <a:lstStyle/>
          <a:p>
            <a:pPr algn="ctr" fontAlgn="auto">
              <a:spcAft>
                <a:spcPts val="0"/>
              </a:spcAft>
              <a:defRPr/>
            </a:pPr>
            <a:r>
              <a:rPr lang="es-ES_tradnl" dirty="0"/>
              <a:t>Asegúrese de obtener su registro de finalización firmado y fechado</a:t>
            </a:r>
          </a:p>
          <a:p>
            <a:pPr algn="ctr" fontAlgn="auto">
              <a:spcAft>
                <a:spcPts val="0"/>
              </a:spcAft>
              <a:defRPr/>
            </a:pPr>
            <a:endParaRPr lang="es-ES_tradnl" dirty="0"/>
          </a:p>
          <a:p>
            <a:pPr algn="ctr" fontAlgn="auto">
              <a:spcAft>
                <a:spcPts val="0"/>
              </a:spcAft>
              <a:defRPr/>
            </a:pPr>
            <a:r>
              <a:rPr lang="es-ES_tradnl"/>
              <a:t> ¡Gracias por asistir!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idx="4294967295"/>
          </p:nvPr>
        </p:nvSpPr>
        <p:spPr>
          <a:xfrm>
            <a:off x="457200" y="76200"/>
            <a:ext cx="8229600" cy="1020762"/>
          </a:xfrm>
          <a:prstGeom prst="rect">
            <a:avLst/>
          </a:prstGeom>
          <a:noFill/>
          <a:ln>
            <a:noFill/>
          </a:ln>
        </p:spPr>
        <p:txBody>
          <a:bodyPr spcFirstLastPara="1" wrap="square" lIns="91425" tIns="45700" rIns="91425" bIns="45700" anchor="ctr" anchorCtr="0">
            <a:noAutofit/>
          </a:bodyPr>
          <a:lstStyle/>
          <a:p>
            <a:pPr lvl="0">
              <a:spcBef>
                <a:spcPts val="0"/>
              </a:spcBef>
              <a:buClr>
                <a:srgbClr val="FFBB76"/>
              </a:buClr>
              <a:buSzPts val="4400"/>
            </a:pPr>
            <a:r>
              <a:rPr lang="es-ES" sz="4400" dirty="0"/>
              <a:t>Planificación</a:t>
            </a:r>
            <a:endParaRPr lang="en-US" sz="4400" cap="none" dirty="0"/>
          </a:p>
        </p:txBody>
      </p:sp>
      <p:sp>
        <p:nvSpPr>
          <p:cNvPr id="92" name="Google Shape;92;p14"/>
          <p:cNvSpPr txBox="1">
            <a:spLocks noGrp="1"/>
          </p:cNvSpPr>
          <p:nvPr>
            <p:ph type="body" idx="1"/>
          </p:nvPr>
        </p:nvSpPr>
        <p:spPr>
          <a:xfrm>
            <a:off x="311085" y="1600200"/>
            <a:ext cx="8375715" cy="4708525"/>
          </a:xfrm>
          <a:prstGeom prst="rect">
            <a:avLst/>
          </a:prstGeom>
          <a:noFill/>
          <a:ln>
            <a:noFill/>
          </a:ln>
        </p:spPr>
        <p:txBody>
          <a:bodyPr spcFirstLastPara="1" wrap="square" lIns="91425" tIns="45700" rIns="91425" bIns="45700" anchor="t" anchorCtr="0">
            <a:noAutofit/>
          </a:bodyPr>
          <a:lstStyle/>
          <a:p>
            <a:pPr marL="547687" lvl="0" indent="-411162">
              <a:spcAft>
                <a:spcPts val="0"/>
              </a:spcAft>
              <a:buClr>
                <a:srgbClr val="0D171F"/>
              </a:buClr>
              <a:buSzPts val="2880"/>
            </a:pPr>
            <a:r>
              <a:rPr lang="es-ES" dirty="0"/>
              <a:t>No hay mejor manera de prepararse para su año que planificando su año. Tómese el tiempo para organizarse y estar listo para tomar el timón y gobernar la Logia con éxito. Seleccionar sus oficiales, sus comités y hacer ese plan debe ser lo primero y más importante en el proceso.</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idx="4294967295"/>
          </p:nvPr>
        </p:nvSpPr>
        <p:spPr>
          <a:xfrm>
            <a:off x="457200" y="274638"/>
            <a:ext cx="8229600" cy="734030"/>
          </a:xfrm>
          <a:prstGeom prst="rect">
            <a:avLst/>
          </a:prstGeom>
          <a:noFill/>
          <a:ln>
            <a:noFill/>
          </a:ln>
        </p:spPr>
        <p:txBody>
          <a:bodyPr spcFirstLastPara="1" wrap="square" lIns="91425" tIns="45700" rIns="91425" bIns="45700" anchor="ctr" anchorCtr="0">
            <a:noAutofit/>
          </a:bodyPr>
          <a:lstStyle/>
          <a:p>
            <a:pPr lvl="0">
              <a:spcBef>
                <a:spcPts val="0"/>
              </a:spcBef>
              <a:buClr>
                <a:srgbClr val="FFBB76"/>
              </a:buClr>
              <a:buSzPts val="4400"/>
            </a:pPr>
            <a:r>
              <a:rPr lang="es-ES_tradnl" sz="4400" i="0" u="none" strike="noStrike" cap="none" dirty="0">
                <a:latin typeface="Lucida Sans"/>
                <a:ea typeface="Lucida Sans"/>
                <a:cs typeface="Lucida Sans"/>
                <a:sym typeface="Lucida Sans"/>
              </a:rPr>
              <a:t>Organizando</a:t>
            </a:r>
            <a:r>
              <a:rPr lang="es-ES_tradnl" sz="4400" cap="none" dirty="0">
                <a:latin typeface="Lucida Sans"/>
                <a:ea typeface="Lucida Sans"/>
                <a:cs typeface="Lucida Sans"/>
                <a:sym typeface="Lucida Sans"/>
              </a:rPr>
              <a:t> su </a:t>
            </a:r>
            <a:r>
              <a:rPr lang="es-ES_tradnl" sz="4400" i="0" u="none" strike="noStrike" cap="none" dirty="0">
                <a:latin typeface="Lucida Sans"/>
                <a:ea typeface="Lucida Sans"/>
                <a:cs typeface="Lucida Sans"/>
                <a:sym typeface="Lucida Sans"/>
              </a:rPr>
              <a:t>equipo</a:t>
            </a:r>
            <a:endParaRPr lang="es-ES_tradnl" sz="4400" dirty="0"/>
          </a:p>
        </p:txBody>
      </p:sp>
      <p:sp>
        <p:nvSpPr>
          <p:cNvPr id="92" name="Google Shape;92;p14"/>
          <p:cNvSpPr txBox="1">
            <a:spLocks noGrp="1"/>
          </p:cNvSpPr>
          <p:nvPr>
            <p:ph type="body" idx="1"/>
          </p:nvPr>
        </p:nvSpPr>
        <p:spPr>
          <a:xfrm>
            <a:off x="457200" y="1263192"/>
            <a:ext cx="8229600" cy="5165888"/>
          </a:xfrm>
          <a:prstGeom prst="rect">
            <a:avLst/>
          </a:prstGeom>
          <a:noFill/>
          <a:ln>
            <a:noFill/>
          </a:ln>
        </p:spPr>
        <p:txBody>
          <a:bodyPr spcFirstLastPara="1" wrap="square" lIns="91425" tIns="45700" rIns="91425" bIns="45700" anchor="t" anchorCtr="0">
            <a:noAutofit/>
          </a:bodyPr>
          <a:lstStyle/>
          <a:p>
            <a:r>
              <a:rPr lang="es-ES" sz="3600" dirty="0"/>
              <a:t>Comparta su visión para el año entrante</a:t>
            </a:r>
          </a:p>
          <a:p>
            <a:r>
              <a:rPr lang="es-ES" sz="3600" dirty="0"/>
              <a:t>Pida ayuda</a:t>
            </a:r>
          </a:p>
          <a:p>
            <a:r>
              <a:rPr lang="es-ES" sz="3600" dirty="0"/>
              <a:t>Sé motivado </a:t>
            </a:r>
          </a:p>
          <a:p>
            <a:r>
              <a:rPr lang="es-ES" sz="3600" dirty="0"/>
              <a:t>Actitud mental positiva</a:t>
            </a:r>
          </a:p>
          <a:p>
            <a:r>
              <a:rPr lang="es-ES" sz="3600" dirty="0"/>
              <a:t>Comunique sus expectativas </a:t>
            </a:r>
          </a:p>
          <a:p>
            <a:r>
              <a:rPr lang="es-ES" sz="3600" dirty="0"/>
              <a:t>Apoye/respalde a sus Oficiales</a:t>
            </a:r>
            <a:endParaRPr lang="es-ES_tradnl" sz="3600" dirty="0"/>
          </a:p>
        </p:txBody>
      </p:sp>
    </p:spTree>
    <p:extLst>
      <p:ext uri="{BB962C8B-B14F-4D97-AF65-F5344CB8AC3E}">
        <p14:creationId xmlns:p14="http://schemas.microsoft.com/office/powerpoint/2010/main" val="1650029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idx="4294967295"/>
          </p:nvPr>
        </p:nvSpPr>
        <p:spPr>
          <a:xfrm>
            <a:off x="457200" y="76200"/>
            <a:ext cx="8229600" cy="7921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s-ES_tradnl" sz="4400" i="0" u="none" strike="noStrike" cap="none">
                <a:latin typeface="Lucida Sans"/>
                <a:ea typeface="Lucida Sans"/>
                <a:cs typeface="Lucida Sans"/>
                <a:sym typeface="Lucida Sans"/>
              </a:rPr>
              <a:t>Comités</a:t>
            </a:r>
            <a:endParaRPr lang="es-ES_tradnl"/>
          </a:p>
        </p:txBody>
      </p:sp>
      <p:sp>
        <p:nvSpPr>
          <p:cNvPr id="98" name="Google Shape;98;p15"/>
          <p:cNvSpPr txBox="1">
            <a:spLocks noGrp="1"/>
          </p:cNvSpPr>
          <p:nvPr>
            <p:ph type="body" idx="1"/>
          </p:nvPr>
        </p:nvSpPr>
        <p:spPr>
          <a:xfrm>
            <a:off x="487017" y="884583"/>
            <a:ext cx="8229600" cy="5615608"/>
          </a:xfrm>
          <a:prstGeom prst="rect">
            <a:avLst/>
          </a:prstGeom>
          <a:noFill/>
          <a:ln>
            <a:noFill/>
          </a:ln>
        </p:spPr>
        <p:txBody>
          <a:bodyPr spcFirstLastPara="1" wrap="square" lIns="91425" tIns="45700" rIns="91425" bIns="45700" anchor="t" anchorCtr="0">
            <a:noAutofit/>
          </a:bodyPr>
          <a:lstStyle/>
          <a:p>
            <a:pPr marL="510540" indent="-342900">
              <a:spcBef>
                <a:spcPts val="640"/>
              </a:spcBef>
              <a:spcAft>
                <a:spcPts val="0"/>
              </a:spcAft>
              <a:buSzPts val="2400"/>
            </a:pPr>
            <a:r>
              <a:rPr lang="es-ES_tradnl" sz="2400" dirty="0"/>
              <a:t>El Venerable Maestro es responsable de nombrar a los miembros de los Comités cuando esos miembros no están especificados por el Código de la Ley Masónica.</a:t>
            </a:r>
            <a:endParaRPr lang="es-ES_tradnl" sz="2200" dirty="0"/>
          </a:p>
          <a:p>
            <a:r>
              <a:rPr lang="es-ES_tradnl" sz="2400" dirty="0"/>
              <a:t> Siete son requeridos por el Código Masónico  (Capítulo          24.05, Sección 10.00) Finanzas, Vigilancia, Solicitudes, Educación Masónica, Auxilio Masónico, Caridad y Propiedades de la Logia  </a:t>
            </a:r>
            <a:endParaRPr lang="es-ES_tradnl" sz="2200" dirty="0"/>
          </a:p>
          <a:p>
            <a:pPr marL="547687" marR="0" lvl="0" indent="-380682" algn="l" rtl="0">
              <a:lnSpc>
                <a:spcPct val="100000"/>
              </a:lnSpc>
              <a:spcBef>
                <a:spcPts val="0"/>
              </a:spcBef>
              <a:spcAft>
                <a:spcPts val="0"/>
              </a:spcAft>
              <a:buSzPts val="2400"/>
              <a:buFont typeface="Arial" panose="020B0604020202020204" pitchFamily="34" charset="0"/>
              <a:buChar char="•"/>
            </a:pPr>
            <a:r>
              <a:rPr lang="es-ES_tradnl" sz="2200" b="0" i="0" u="none" strike="noStrike" cap="none" dirty="0">
                <a:solidFill>
                  <a:schemeClr val="lt1"/>
                </a:solidFill>
                <a:latin typeface="Book Antiqua"/>
                <a:ea typeface="Book Antiqua"/>
                <a:cs typeface="Book Antiqua"/>
                <a:sym typeface="Book Antiqua"/>
              </a:rPr>
              <a:t>Las Logias pueden nombrar comités específicos de acuerdo con sus necesidades en adición a las siete</a:t>
            </a:r>
            <a:r>
              <a:rPr lang="es-ES_tradnl" sz="2200" dirty="0">
                <a:solidFill>
                  <a:schemeClr val="lt1"/>
                </a:solidFill>
                <a:latin typeface="Book Antiqua"/>
                <a:ea typeface="Book Antiqua"/>
                <a:cs typeface="Book Antiqua"/>
                <a:sym typeface="Book Antiqua"/>
              </a:rPr>
              <a:t>, algunos ejemplos</a:t>
            </a:r>
            <a:endParaRPr lang="es-ES_tradnl" sz="2200" dirty="0"/>
          </a:p>
          <a:p>
            <a:pPr marL="547687" marR="0" lvl="0" indent="-380682" algn="l" rtl="0">
              <a:lnSpc>
                <a:spcPct val="100000"/>
              </a:lnSpc>
              <a:spcBef>
                <a:spcPts val="0"/>
              </a:spcBef>
              <a:spcAft>
                <a:spcPts val="0"/>
              </a:spcAft>
              <a:buSzPts val="2400"/>
              <a:buFont typeface="Arial" panose="020B0604020202020204" pitchFamily="34" charset="0"/>
              <a:buChar char="•"/>
            </a:pPr>
            <a:endParaRPr lang="es-ES_tradnl" sz="2200" dirty="0"/>
          </a:p>
          <a:p>
            <a:pPr marL="547687" lvl="0" indent="-380682">
              <a:spcAft>
                <a:spcPts val="0"/>
              </a:spcAft>
              <a:buSzPts val="2400"/>
              <a:buFont typeface="Arial" panose="020B0604020202020204" pitchFamily="34" charset="0"/>
              <a:buChar char="•"/>
            </a:pPr>
            <a:r>
              <a:rPr lang="es-ES_tradnl" sz="2200" dirty="0"/>
              <a:t> Comité de letreros</a:t>
            </a:r>
            <a:r>
              <a:rPr lang="es-ES_tradnl" sz="2200" b="0" i="0" u="none" strike="noStrike" cap="none" dirty="0">
                <a:solidFill>
                  <a:schemeClr val="lt1"/>
                </a:solidFill>
                <a:latin typeface="Book Antiqua"/>
                <a:ea typeface="Book Antiqua"/>
                <a:cs typeface="Book Antiqua"/>
                <a:sym typeface="Book Antiqua"/>
              </a:rPr>
              <a:t>, Desarrollo de Membresía Comité de desayuno,</a:t>
            </a:r>
            <a:r>
              <a:rPr lang="es-ES_tradnl" sz="2200" dirty="0"/>
              <a:t>, Comité de Alquilar, Comité de Identificación de niños.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2"/>
          <p:cNvSpPr txBox="1">
            <a:spLocks noGrp="1"/>
          </p:cNvSpPr>
          <p:nvPr>
            <p:ph type="title" idx="4294967295"/>
          </p:nvPr>
        </p:nvSpPr>
        <p:spPr>
          <a:xfrm>
            <a:off x="457200" y="152400"/>
            <a:ext cx="8229600" cy="6858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s-ES_tradnl" sz="4000" cap="none"/>
              <a:t>Tenidas Sujerencia de la Agenda</a:t>
            </a:r>
            <a:endParaRPr lang="es-ES_tradnl" sz="4000" i="0" u="none" strike="noStrike" cap="none">
              <a:latin typeface="Lucida Sans"/>
              <a:ea typeface="Lucida Sans"/>
              <a:cs typeface="Lucida Sans"/>
              <a:sym typeface="Lucida Sans"/>
            </a:endParaRPr>
          </a:p>
        </p:txBody>
      </p:sp>
      <p:sp>
        <p:nvSpPr>
          <p:cNvPr id="140" name="Google Shape;140;p22"/>
          <p:cNvSpPr txBox="1">
            <a:spLocks noGrp="1"/>
          </p:cNvSpPr>
          <p:nvPr>
            <p:ph type="body" idx="1"/>
          </p:nvPr>
        </p:nvSpPr>
        <p:spPr>
          <a:xfrm>
            <a:off x="914400" y="871491"/>
            <a:ext cx="8077200" cy="5715001"/>
          </a:xfrm>
          <a:prstGeom prst="rect">
            <a:avLst/>
          </a:prstGeom>
          <a:noFill/>
          <a:ln>
            <a:noFill/>
          </a:ln>
        </p:spPr>
        <p:txBody>
          <a:bodyPr spcFirstLastPara="1" wrap="square" lIns="91425" tIns="45700" rIns="91425" bIns="45700" anchor="t" anchorCtr="0">
            <a:noAutofit/>
          </a:bodyPr>
          <a:lstStyle/>
          <a:p>
            <a:pPr marL="548640" lvl="0" indent="0" algn="ctr">
              <a:lnSpc>
                <a:spcPct val="90000"/>
              </a:lnSpc>
              <a:spcAft>
                <a:spcPts val="0"/>
              </a:spcAft>
              <a:buNone/>
            </a:pPr>
            <a:r>
              <a:rPr lang="es-ES_tradnl" sz="2400" dirty="0"/>
              <a:t>Encontrará este orden de asuntos sugerido en el Monitor azul en la página 19</a:t>
            </a:r>
          </a:p>
          <a:p>
            <a:r>
              <a:rPr lang="es-ES_tradnl" sz="2200" dirty="0"/>
              <a:t>Ceremonia de la bandera (antes de la apertura de la Logia)</a:t>
            </a:r>
          </a:p>
          <a:p>
            <a:r>
              <a:rPr lang="es-ES_tradnl" sz="2200" dirty="0"/>
              <a:t>Leer las actas para información y adopción final</a:t>
            </a:r>
          </a:p>
          <a:p>
            <a:r>
              <a:rPr lang="es-ES_tradnl" sz="2200" dirty="0"/>
              <a:t>Informe del VM de los asuntos antes la Logia</a:t>
            </a:r>
          </a:p>
          <a:p>
            <a:r>
              <a:rPr lang="es-ES_tradnl" sz="2200" dirty="0"/>
              <a:t>Informes de enfermedad y afligidos</a:t>
            </a:r>
          </a:p>
          <a:p>
            <a:r>
              <a:rPr lang="es-ES_tradnl" sz="2200" dirty="0"/>
              <a:t>Informes de solicitudes presentadas al Secretario</a:t>
            </a:r>
          </a:p>
          <a:p>
            <a:r>
              <a:rPr lang="es-ES_tradnl" sz="2200" dirty="0"/>
              <a:t>Los informes de los Comités de Solicitud</a:t>
            </a:r>
          </a:p>
          <a:p>
            <a:r>
              <a:rPr lang="es-ES_tradnl" sz="2200" dirty="0"/>
              <a:t> Balotaje</a:t>
            </a:r>
          </a:p>
          <a:p>
            <a:r>
              <a:rPr lang="es-ES_tradnl" sz="2200" dirty="0"/>
              <a:t>Informes de Comités Especiales</a:t>
            </a:r>
          </a:p>
          <a:p>
            <a:r>
              <a:rPr lang="es-ES_tradnl" sz="2200" dirty="0"/>
              <a:t>Asuntos pendientes</a:t>
            </a:r>
          </a:p>
          <a:p>
            <a:r>
              <a:rPr lang="es-ES_tradnl" sz="2200" b="0" i="0" u="none" strike="noStrike" cap="none" dirty="0">
                <a:solidFill>
                  <a:schemeClr val="lt1"/>
                </a:solidFill>
                <a:latin typeface="Book Antiqua"/>
                <a:ea typeface="Book Antiqua"/>
                <a:cs typeface="Book Antiqua"/>
                <a:sym typeface="Book Antiqua"/>
              </a:rPr>
              <a:t>Asuntos Generales y trabajo</a:t>
            </a:r>
          </a:p>
          <a:p>
            <a:r>
              <a:rPr lang="es-ES_tradnl" sz="2200" dirty="0"/>
              <a:t>Lectura del acta antes de cerrar</a:t>
            </a:r>
            <a:endParaRPr lang="es-ES_tradnl" sz="2200" b="0" i="0" u="none" strike="noStrike" cap="none" dirty="0">
              <a:solidFill>
                <a:schemeClr val="lt1"/>
              </a:solidFill>
              <a:latin typeface="Book Antiqua"/>
              <a:ea typeface="Book Antiqua"/>
              <a:cs typeface="Book Antiqua"/>
              <a:sym typeface="Book Antiqu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1"/>
          <p:cNvSpPr txBox="1">
            <a:spLocks noGrp="1"/>
          </p:cNvSpPr>
          <p:nvPr>
            <p:ph type="title" idx="4294967295"/>
          </p:nvPr>
        </p:nvSpPr>
        <p:spPr>
          <a:xfrm>
            <a:off x="457200" y="192275"/>
            <a:ext cx="8229600" cy="4173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s-ES_tradnl" sz="4400" i="0" u="none" strike="noStrike" cap="none">
                <a:latin typeface="Lucida Sans"/>
                <a:ea typeface="Lucida Sans"/>
                <a:cs typeface="Lucida Sans"/>
                <a:sym typeface="Lucida Sans"/>
              </a:rPr>
              <a:t>Tenidas de Logia</a:t>
            </a:r>
          </a:p>
        </p:txBody>
      </p:sp>
      <p:sp>
        <p:nvSpPr>
          <p:cNvPr id="134" name="Google Shape;134;p21"/>
          <p:cNvSpPr txBox="1">
            <a:spLocks noGrp="1"/>
          </p:cNvSpPr>
          <p:nvPr>
            <p:ph type="body" idx="1"/>
          </p:nvPr>
        </p:nvSpPr>
        <p:spPr>
          <a:xfrm>
            <a:off x="116099" y="944252"/>
            <a:ext cx="8782803" cy="5532748"/>
          </a:xfrm>
          <a:prstGeom prst="rect">
            <a:avLst/>
          </a:prstGeom>
          <a:noFill/>
          <a:ln>
            <a:noFill/>
          </a:ln>
        </p:spPr>
        <p:txBody>
          <a:bodyPr spcFirstLastPara="1" wrap="square" lIns="91425" tIns="45700" rIns="91425" bIns="45700" anchor="t" anchorCtr="0">
            <a:noAutofit/>
          </a:bodyPr>
          <a:lstStyle/>
          <a:p>
            <a:pPr marL="548640" lvl="0" indent="0" algn="ctr">
              <a:spcAft>
                <a:spcPts val="0"/>
              </a:spcAft>
              <a:buNone/>
            </a:pPr>
            <a:br>
              <a:rPr lang="es-ES_tradnl" sz="1800" u="sng" dirty="0"/>
            </a:br>
            <a:r>
              <a:rPr lang="es-ES_tradnl" sz="2400" u="sng" dirty="0"/>
              <a:t>La puntualidad es importante, comience a tiempo. Planifique y cumpla con la agenda de las reuniones que le da al </a:t>
            </a:r>
            <a:r>
              <a:rPr lang="es-ES_tradnl" sz="2400" u="sng" dirty="0" err="1"/>
              <a:t>Craft</a:t>
            </a:r>
            <a:r>
              <a:rPr lang="es-ES_tradnl" sz="2400" u="sng" dirty="0"/>
              <a:t> una expectativa de consistencia.</a:t>
            </a:r>
          </a:p>
          <a:p>
            <a:pPr marL="548640" lvl="0" indent="0" algn="ctr">
              <a:spcAft>
                <a:spcPts val="0"/>
              </a:spcAft>
              <a:buNone/>
            </a:pPr>
            <a:endParaRPr lang="es-ES_tradnl" sz="1800" u="sng" dirty="0"/>
          </a:p>
          <a:p>
            <a:pPr marL="896938" lvl="1" indent="-342900">
              <a:spcBef>
                <a:spcPts val="480"/>
              </a:spcBef>
              <a:spcAft>
                <a:spcPts val="0"/>
              </a:spcAft>
              <a:buSzPts val="2420"/>
              <a:buFont typeface="Arial" panose="020B0604020202020204" pitchFamily="34" charset="0"/>
              <a:buChar char="•"/>
            </a:pPr>
            <a:r>
              <a:rPr lang="es-ES_tradnl" sz="2400" dirty="0"/>
              <a:t>La regla general para Tenidas de la Logia </a:t>
            </a:r>
          </a:p>
          <a:p>
            <a:pPr marL="1239838" lvl="2" indent="-342900">
              <a:spcBef>
                <a:spcPts val="480"/>
              </a:spcBef>
              <a:spcAft>
                <a:spcPts val="0"/>
              </a:spcAft>
              <a:buSzPts val="2420"/>
            </a:pPr>
            <a:r>
              <a:rPr lang="es-ES_tradnl" sz="2400" dirty="0"/>
              <a:t>Un tercio de tiempo para los Asuntos de la Logia</a:t>
            </a:r>
          </a:p>
          <a:p>
            <a:pPr marL="1239838" lvl="2" indent="-342900">
              <a:spcBef>
                <a:spcPts val="480"/>
              </a:spcBef>
              <a:spcAft>
                <a:spcPts val="0"/>
              </a:spcAft>
              <a:buSzPts val="2420"/>
            </a:pPr>
            <a:r>
              <a:rPr lang="es-ES_tradnl" sz="2400" dirty="0"/>
              <a:t>Un tercio de tiempo </a:t>
            </a:r>
            <a:r>
              <a:rPr lang="es-ES_tradnl" sz="2400" b="0" i="0" u="none" strike="noStrike" cap="none" dirty="0">
                <a:solidFill>
                  <a:schemeClr val="lt1"/>
                </a:solidFill>
                <a:latin typeface="Book Antiqua"/>
                <a:ea typeface="Book Antiqua"/>
                <a:cs typeface="Book Antiqua"/>
                <a:sym typeface="Book Antiqua"/>
              </a:rPr>
              <a:t>para </a:t>
            </a:r>
            <a:r>
              <a:rPr lang="es-ES_tradnl" sz="2400" dirty="0"/>
              <a:t>compañerismo y merienda </a:t>
            </a:r>
          </a:p>
          <a:p>
            <a:pPr marL="1239838" lvl="2" indent="-342900">
              <a:spcBef>
                <a:spcPts val="480"/>
              </a:spcBef>
              <a:spcAft>
                <a:spcPts val="0"/>
              </a:spcAft>
              <a:buSzPts val="2420"/>
            </a:pPr>
            <a:r>
              <a:rPr lang="es-ES_tradnl" sz="2400" dirty="0"/>
              <a:t>Un tercio de tiempo </a:t>
            </a:r>
            <a:r>
              <a:rPr lang="es-ES_tradnl" sz="2400" b="0" i="0" u="none" strike="noStrike" cap="none" dirty="0">
                <a:solidFill>
                  <a:schemeClr val="lt1"/>
                </a:solidFill>
                <a:latin typeface="Book Antiqua"/>
                <a:ea typeface="Book Antiqua"/>
                <a:cs typeface="Book Antiqua"/>
                <a:sym typeface="Book Antiqua"/>
              </a:rPr>
              <a:t>para un programa</a:t>
            </a:r>
            <a:r>
              <a:rPr lang="es-ES_tradnl" sz="2400" dirty="0">
                <a:solidFill>
                  <a:schemeClr val="lt1"/>
                </a:solidFill>
                <a:latin typeface="Book Antiqua"/>
                <a:ea typeface="Book Antiqua"/>
                <a:cs typeface="Book Antiqua"/>
                <a:sym typeface="Book Antiqua"/>
              </a:rPr>
              <a:t> (Educación Masónica, </a:t>
            </a:r>
            <a:r>
              <a:rPr lang="es-ES_tradnl" sz="2400" b="0" i="0" u="none" strike="noStrike" cap="none" dirty="0">
                <a:solidFill>
                  <a:schemeClr val="lt1"/>
                </a:solidFill>
                <a:latin typeface="Book Antiqua"/>
                <a:ea typeface="Book Antiqua"/>
                <a:cs typeface="Book Antiqua"/>
                <a:sym typeface="Book Antiqua"/>
              </a:rPr>
              <a:t>orador, etc.)</a:t>
            </a:r>
          </a:p>
          <a:p>
            <a:pPr marL="1239838" lvl="2" indent="-342900">
              <a:spcBef>
                <a:spcPts val="480"/>
              </a:spcBef>
              <a:spcAft>
                <a:spcPts val="0"/>
              </a:spcAft>
              <a:buSzPts val="2420"/>
            </a:pPr>
            <a:r>
              <a:rPr lang="es-ES_tradnl" sz="2400" dirty="0"/>
              <a:t>Algunas Logias planean Grados, reconocimientos y eventos especiales en una noche y asuntos generales la otra (excepto aquellos elementos que deben realizarse en cada reunión)</a:t>
            </a:r>
            <a:endParaRPr lang="es-ES_tradnl" sz="2400" b="0" i="0" u="none" strike="noStrike" cap="none" dirty="0">
              <a:solidFill>
                <a:schemeClr val="lt1"/>
              </a:solidFill>
              <a:latin typeface="Book Antiqua"/>
              <a:ea typeface="Book Antiqua"/>
              <a:cs typeface="Book Antiqua"/>
              <a:sym typeface="Book Antiqu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2"/>
          <p:cNvSpPr txBox="1">
            <a:spLocks noGrp="1"/>
          </p:cNvSpPr>
          <p:nvPr>
            <p:ph type="title" idx="4294967295"/>
          </p:nvPr>
        </p:nvSpPr>
        <p:spPr>
          <a:xfrm>
            <a:off x="457200" y="26339"/>
            <a:ext cx="8229600" cy="492136"/>
          </a:xfrm>
          <a:prstGeom prst="rect">
            <a:avLst/>
          </a:prstGeom>
          <a:noFill/>
          <a:ln>
            <a:noFill/>
          </a:ln>
        </p:spPr>
        <p:txBody>
          <a:bodyPr spcFirstLastPara="1" wrap="square" lIns="91425" tIns="45700" rIns="91425" bIns="45700" anchor="ctr" anchorCtr="0">
            <a:noAutofit/>
          </a:bodyPr>
          <a:lstStyle/>
          <a:p>
            <a:pPr lvl="0">
              <a:spcBef>
                <a:spcPts val="0"/>
              </a:spcBef>
              <a:buClr>
                <a:srgbClr val="FFBB76"/>
              </a:buClr>
              <a:buSzPts val="4400"/>
            </a:pPr>
            <a:r>
              <a:rPr lang="es-ES_tradnl" sz="4400" cap="none" dirty="0">
                <a:latin typeface="Lucida Sans"/>
                <a:ea typeface="Lucida Sans"/>
                <a:cs typeface="Lucida Sans"/>
                <a:sym typeface="Lucida Sans"/>
              </a:rPr>
              <a:t>Tenidas de Logia</a:t>
            </a:r>
            <a:endParaRPr lang="es-ES_tradnl" sz="4400" i="0" u="none" strike="noStrike" cap="none" dirty="0">
              <a:latin typeface="Lucida Sans"/>
              <a:ea typeface="Lucida Sans"/>
              <a:cs typeface="Lucida Sans"/>
              <a:sym typeface="Lucida Sans"/>
            </a:endParaRPr>
          </a:p>
        </p:txBody>
      </p:sp>
      <p:sp>
        <p:nvSpPr>
          <p:cNvPr id="140" name="Google Shape;140;p22"/>
          <p:cNvSpPr txBox="1">
            <a:spLocks noGrp="1"/>
          </p:cNvSpPr>
          <p:nvPr>
            <p:ph type="body" idx="1"/>
          </p:nvPr>
        </p:nvSpPr>
        <p:spPr>
          <a:xfrm>
            <a:off x="228600" y="966795"/>
            <a:ext cx="8670303" cy="5510205"/>
          </a:xfrm>
          <a:prstGeom prst="rect">
            <a:avLst/>
          </a:prstGeom>
          <a:noFill/>
          <a:ln>
            <a:noFill/>
          </a:ln>
        </p:spPr>
        <p:txBody>
          <a:bodyPr spcFirstLastPara="1" wrap="square" lIns="91425" tIns="45700" rIns="91425" bIns="45700" anchor="t" anchorCtr="0">
            <a:noAutofit/>
          </a:bodyPr>
          <a:lstStyle/>
          <a:p>
            <a:pPr marL="548640" lvl="0" indent="0" algn="ctr">
              <a:lnSpc>
                <a:spcPct val="90000"/>
              </a:lnSpc>
              <a:spcAft>
                <a:spcPts val="0"/>
              </a:spcAft>
              <a:buNone/>
            </a:pPr>
            <a:r>
              <a:rPr lang="es-ES_tradnl" sz="2000" u="sng" dirty="0"/>
              <a:t>Información Adicional: </a:t>
            </a:r>
          </a:p>
          <a:p>
            <a:pPr marL="548640" lvl="0" indent="0" algn="just">
              <a:lnSpc>
                <a:spcPct val="90000"/>
              </a:lnSpc>
              <a:spcAft>
                <a:spcPts val="0"/>
              </a:spcAft>
              <a:buNone/>
            </a:pPr>
            <a:r>
              <a:rPr lang="es-ES_tradnl" sz="2000" dirty="0"/>
              <a:t>Durante la Ceremonia de la Bandera, la Promesa, y la Oración , es un buen momento para que el público, los candidatos y los Masones no Maestros vean cómo nos comportamos en nuestras Logias, para participar en una ”Presentación en la Logia ", la presentación pública de 25, 40, y 50 años (excluyendo Grandes Honores) y oradores invitados por la Voluntad y Placer del Venerable Maestro. </a:t>
            </a:r>
          </a:p>
          <a:p>
            <a:pPr marL="548640" lvl="0" indent="0" algn="just">
              <a:lnSpc>
                <a:spcPct val="90000"/>
              </a:lnSpc>
              <a:spcAft>
                <a:spcPts val="0"/>
              </a:spcAft>
              <a:buNone/>
            </a:pPr>
            <a:endParaRPr lang="es-ES_tradnl" sz="2000" dirty="0"/>
          </a:p>
          <a:p>
            <a:pPr marL="548640" lvl="0" indent="0" algn="ctr">
              <a:lnSpc>
                <a:spcPct val="90000"/>
              </a:lnSpc>
              <a:spcAft>
                <a:spcPts val="0"/>
              </a:spcAft>
              <a:buNone/>
            </a:pPr>
            <a:r>
              <a:rPr lang="es-ES_tradnl" sz="2000" u="sng" dirty="0"/>
              <a:t>Durante la reunión, otros asuntos que generalmente se llevan a cabo a discreción del Venerable Maestro (opcional</a:t>
            </a:r>
            <a:r>
              <a:rPr lang="es-ES_tradnl" sz="2000" dirty="0"/>
              <a:t>)</a:t>
            </a:r>
          </a:p>
          <a:p>
            <a:pPr indent="-381000">
              <a:lnSpc>
                <a:spcPct val="90000"/>
              </a:lnSpc>
              <a:spcBef>
                <a:spcPts val="480"/>
              </a:spcBef>
              <a:buSzPts val="2400"/>
            </a:pPr>
            <a:r>
              <a:rPr lang="es-ES_tradnl" sz="2000" dirty="0"/>
              <a:t>Nuevos  and Asuntos de la Logia y Para el  Bien de la </a:t>
            </a:r>
            <a:r>
              <a:rPr lang="es-ES_tradnl" sz="2000" dirty="0" err="1"/>
              <a:t>Ordén</a:t>
            </a:r>
            <a:endParaRPr lang="es-ES_tradnl" sz="100" dirty="0">
              <a:highlight>
                <a:srgbClr val="FF9900"/>
              </a:highlight>
            </a:endParaRPr>
          </a:p>
          <a:p>
            <a:pPr marL="76200" lvl="0" indent="0" algn="ctr">
              <a:lnSpc>
                <a:spcPct val="90000"/>
              </a:lnSpc>
              <a:buSzPts val="2400"/>
              <a:buNone/>
            </a:pPr>
            <a:br>
              <a:rPr lang="es-ES_tradnl" sz="2000" dirty="0"/>
            </a:br>
            <a:r>
              <a:rPr lang="es-ES_tradnl" sz="2400" dirty="0"/>
              <a:t>Asuntos obligatorio de cada Tenida Regular y debe registrarse en el acta:</a:t>
            </a:r>
          </a:p>
          <a:p>
            <a:pPr marL="457200" lvl="0" indent="-381000">
              <a:lnSpc>
                <a:spcPct val="90000"/>
              </a:lnSpc>
              <a:spcAft>
                <a:spcPts val="0"/>
              </a:spcAft>
              <a:buSzPts val="2400"/>
            </a:pPr>
            <a:r>
              <a:rPr lang="es-ES_tradnl" sz="2000" u="sng" dirty="0"/>
              <a:t>Toda</a:t>
            </a:r>
            <a:r>
              <a:rPr lang="es-ES_tradnl" sz="2000" dirty="0"/>
              <a:t> correspondencia de Gran Logia </a:t>
            </a:r>
          </a:p>
          <a:p>
            <a:pPr marL="457200" lvl="0" indent="-381000">
              <a:lnSpc>
                <a:spcPct val="90000"/>
              </a:lnSpc>
              <a:spcAft>
                <a:spcPts val="0"/>
              </a:spcAft>
              <a:buSzPts val="2400"/>
            </a:pPr>
            <a:r>
              <a:rPr lang="es-ES_tradnl" sz="2000" dirty="0"/>
              <a:t>Algún tipo de Educación Masónica (historia, ritual,  código)</a:t>
            </a:r>
          </a:p>
          <a:p>
            <a:pPr marL="457200" lvl="0" indent="-381000">
              <a:lnSpc>
                <a:spcPct val="90000"/>
              </a:lnSpc>
              <a:spcAft>
                <a:spcPts val="0"/>
              </a:spcAft>
              <a:buSzPts val="2400"/>
            </a:pPr>
            <a:r>
              <a:rPr lang="es-ES_tradnl" sz="2000" dirty="0"/>
              <a:t>Algún tipo de Caridad (Donaciones de Logias, Recibos de Donaciones, Obras de Caridad corrientes o proyectos futuros)</a:t>
            </a:r>
          </a:p>
        </p:txBody>
      </p:sp>
    </p:spTree>
    <p:extLst>
      <p:ext uri="{BB962C8B-B14F-4D97-AF65-F5344CB8AC3E}">
        <p14:creationId xmlns:p14="http://schemas.microsoft.com/office/powerpoint/2010/main" val="3802147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title" idx="4294967295"/>
          </p:nvPr>
        </p:nvSpPr>
        <p:spPr>
          <a:xfrm>
            <a:off x="457200" y="0"/>
            <a:ext cx="8229600" cy="64102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s-ES_tradnl" sz="4400" cap="none"/>
              <a:t>Reunión de Oficiales</a:t>
            </a:r>
            <a:endParaRPr lang="es-ES_tradnl" cap="none"/>
          </a:p>
        </p:txBody>
      </p:sp>
      <p:sp>
        <p:nvSpPr>
          <p:cNvPr id="128" name="Google Shape;128;p20"/>
          <p:cNvSpPr txBox="1">
            <a:spLocks noGrp="1"/>
          </p:cNvSpPr>
          <p:nvPr>
            <p:ph type="body" idx="1"/>
          </p:nvPr>
        </p:nvSpPr>
        <p:spPr>
          <a:xfrm>
            <a:off x="122548" y="801278"/>
            <a:ext cx="8729221" cy="5931072"/>
          </a:xfrm>
          <a:prstGeom prst="rect">
            <a:avLst/>
          </a:prstGeom>
          <a:noFill/>
          <a:ln>
            <a:noFill/>
          </a:ln>
        </p:spPr>
        <p:txBody>
          <a:bodyPr spcFirstLastPara="1" wrap="square" lIns="91425" tIns="45700" rIns="91425" bIns="45700" anchor="t" anchorCtr="0">
            <a:noAutofit/>
          </a:bodyPr>
          <a:lstStyle/>
          <a:p>
            <a:pPr marL="548640" lvl="0" indent="0">
              <a:spcAft>
                <a:spcPts val="0"/>
              </a:spcAft>
              <a:buNone/>
            </a:pPr>
            <a:r>
              <a:rPr lang="es-ES_tradnl" sz="2200"/>
              <a:t>Realizar sesiones de planificación con los Oficiales (reuniones de Oficiales)</a:t>
            </a:r>
          </a:p>
          <a:p>
            <a:pPr marL="904622" lvl="2" indent="0">
              <a:spcBef>
                <a:spcPts val="480"/>
              </a:spcBef>
              <a:spcAft>
                <a:spcPts val="0"/>
              </a:spcAft>
              <a:buClr>
                <a:srgbClr val="000000"/>
              </a:buClr>
              <a:buSzPts val="2100"/>
              <a:buNone/>
            </a:pPr>
            <a:r>
              <a:rPr lang="es-ES_tradnl" sz="2200"/>
              <a:t>Estas reuniones de Oficiales deben celebrarse trimestralmente, sin embargo, se sabe que hay Logias que las celebran mensualmente, incluso semanalmente. Esto debe hacerse para identificar eventos futuros tales como:</a:t>
            </a:r>
          </a:p>
          <a:p>
            <a:pPr marL="904622" lvl="2" indent="0">
              <a:spcBef>
                <a:spcPts val="480"/>
              </a:spcBef>
              <a:spcAft>
                <a:spcPts val="0"/>
              </a:spcAft>
              <a:buClr>
                <a:srgbClr val="000000"/>
              </a:buClr>
              <a:buSzPts val="2100"/>
              <a:buNone/>
            </a:pPr>
            <a:r>
              <a:rPr lang="es-ES_tradnl" sz="2200"/>
              <a:t>   Eventos comunitarios</a:t>
            </a:r>
          </a:p>
          <a:p>
            <a:pPr marL="904622" lvl="2" indent="0">
              <a:spcBef>
                <a:spcPts val="480"/>
              </a:spcBef>
              <a:spcAft>
                <a:spcPts val="0"/>
              </a:spcAft>
              <a:buClr>
                <a:srgbClr val="000000"/>
              </a:buClr>
              <a:buSzPts val="2100"/>
              <a:buNone/>
            </a:pPr>
            <a:r>
              <a:rPr lang="es-ES_tradnl" sz="2200">
                <a:solidFill>
                  <a:schemeClr val="lt1"/>
                </a:solidFill>
                <a:latin typeface="Book Antiqua"/>
                <a:ea typeface="Book Antiqua"/>
                <a:cs typeface="Book Antiqua"/>
                <a:sym typeface="Book Antiqua"/>
              </a:rPr>
              <a:t>   </a:t>
            </a:r>
            <a:r>
              <a:rPr lang="es-ES_tradnl" sz="2200" b="0" i="0" u="none" strike="noStrike" cap="none">
                <a:solidFill>
                  <a:schemeClr val="lt1"/>
                </a:solidFill>
                <a:latin typeface="Book Antiqua"/>
                <a:ea typeface="Book Antiqua"/>
                <a:cs typeface="Book Antiqua"/>
                <a:sym typeface="Book Antiqua"/>
              </a:rPr>
              <a:t>Cenas especiales</a:t>
            </a:r>
            <a:endParaRPr lang="es-ES_tradnl" sz="2200"/>
          </a:p>
          <a:p>
            <a:pPr marL="1133856" lvl="0" indent="0">
              <a:spcBef>
                <a:spcPts val="440"/>
              </a:spcBef>
              <a:spcAft>
                <a:spcPts val="0"/>
              </a:spcAft>
              <a:buNone/>
            </a:pPr>
            <a:r>
              <a:rPr lang="es-ES_tradnl" sz="2200"/>
              <a:t>Eventos/entrenamiento de Logia / Distrito / Zona/ Gran Logia</a:t>
            </a:r>
          </a:p>
          <a:p>
            <a:pPr marL="1133856" lvl="0" indent="0">
              <a:spcBef>
                <a:spcPts val="440"/>
              </a:spcBef>
              <a:spcAft>
                <a:spcPts val="0"/>
              </a:spcAft>
              <a:buNone/>
            </a:pPr>
            <a:r>
              <a:rPr lang="es-ES_tradnl" sz="2200"/>
              <a:t>Mantenimiento de la Logia</a:t>
            </a:r>
          </a:p>
          <a:p>
            <a:pPr marL="1133856" lvl="0" indent="0">
              <a:spcBef>
                <a:spcPts val="440"/>
              </a:spcBef>
              <a:spcAft>
                <a:spcPts val="0"/>
              </a:spcAft>
              <a:buNone/>
            </a:pPr>
            <a:r>
              <a:rPr lang="es-ES_tradnl" sz="2200"/>
              <a:t>Juventud masónica</a:t>
            </a:r>
          </a:p>
          <a:p>
            <a:pPr marL="1133856" lvl="0" indent="0">
              <a:spcBef>
                <a:spcPts val="440"/>
              </a:spcBef>
              <a:spcAft>
                <a:spcPts val="0"/>
              </a:spcAft>
              <a:buNone/>
            </a:pPr>
            <a:r>
              <a:rPr lang="es-ES_tradnl" sz="2200"/>
              <a:t>Cualquier elemento que pueda requerir coordinación y beneficio para sus Oficiales, para que puedan comenzar a trabajar con el Taller y tener información valiosa para informar a la Logia por medio de Informes de los Comité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idx="4294967295"/>
          </p:nvPr>
        </p:nvSpPr>
        <p:spPr>
          <a:xfrm>
            <a:off x="159025" y="0"/>
            <a:ext cx="8796131" cy="609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Ritual de Grado</a:t>
            </a:r>
          </a:p>
        </p:txBody>
      </p:sp>
      <p:sp>
        <p:nvSpPr>
          <p:cNvPr id="104" name="Google Shape;104;p16"/>
          <p:cNvSpPr txBox="1">
            <a:spLocks noGrp="1"/>
          </p:cNvSpPr>
          <p:nvPr>
            <p:ph type="body" idx="1"/>
          </p:nvPr>
        </p:nvSpPr>
        <p:spPr>
          <a:xfrm>
            <a:off x="159025" y="609600"/>
            <a:ext cx="8796131" cy="6096000"/>
          </a:xfrm>
          <a:prstGeom prst="rect">
            <a:avLst/>
          </a:prstGeom>
          <a:noFill/>
          <a:ln>
            <a:noFill/>
          </a:ln>
        </p:spPr>
        <p:txBody>
          <a:bodyPr spcFirstLastPara="1" wrap="square" lIns="91425" tIns="45700" rIns="91425" bIns="45700" anchor="t" anchorCtr="0">
            <a:noAutofit/>
          </a:bodyPr>
          <a:lstStyle/>
          <a:p>
            <a:pPr marL="136525" lvl="0" indent="0" algn="ctr">
              <a:lnSpc>
                <a:spcPct val="90000"/>
              </a:lnSpc>
              <a:spcBef>
                <a:spcPts val="640"/>
              </a:spcBef>
              <a:spcAft>
                <a:spcPts val="0"/>
              </a:spcAft>
              <a:buClr>
                <a:srgbClr val="0D171F"/>
              </a:buClr>
              <a:buSzPts val="2880"/>
              <a:buNone/>
            </a:pPr>
            <a:r>
              <a:rPr lang="es-ES_tradnl" sz="2400" u="sng" dirty="0"/>
              <a:t>Deberes del V M durante un Grado</a:t>
            </a:r>
          </a:p>
          <a:p>
            <a:pPr marL="136525" lvl="0" indent="0" algn="ctr">
              <a:lnSpc>
                <a:spcPct val="90000"/>
              </a:lnSpc>
              <a:spcBef>
                <a:spcPts val="640"/>
              </a:spcBef>
              <a:spcAft>
                <a:spcPts val="0"/>
              </a:spcAft>
              <a:buClr>
                <a:srgbClr val="0D171F"/>
              </a:buClr>
              <a:buSzPts val="2880"/>
              <a:buNone/>
            </a:pPr>
            <a:endParaRPr lang="en-US" sz="1000" u="sng" dirty="0"/>
          </a:p>
          <a:p>
            <a:pPr marL="136525" indent="0" algn="just">
              <a:lnSpc>
                <a:spcPct val="90000"/>
              </a:lnSpc>
              <a:spcBef>
                <a:spcPts val="640"/>
              </a:spcBef>
              <a:spcAft>
                <a:spcPts val="0"/>
              </a:spcAft>
              <a:buClr>
                <a:srgbClr val="0D171F"/>
              </a:buClr>
              <a:buSzPts val="2880"/>
              <a:buNone/>
            </a:pPr>
            <a:r>
              <a:rPr lang="es-ES" sz="2400" dirty="0"/>
              <a:t>El VM, cuando está presente en la Logia, puede actuar a través de cualquier Hermano cuya asistencia o habilidades pueda desear, haciendo que esos actos sean sus actos. El Venerable Maestro es responsable de todo el trabajo, sin embargo, el Hermano sentado en el Oriente está a cargo durante el Grado.</a:t>
            </a:r>
            <a:r>
              <a:rPr lang="en-US" sz="2400" dirty="0"/>
              <a:t> </a:t>
            </a:r>
          </a:p>
          <a:p>
            <a:pPr marL="136525" indent="0" algn="just">
              <a:lnSpc>
                <a:spcPct val="90000"/>
              </a:lnSpc>
              <a:spcBef>
                <a:spcPts val="640"/>
              </a:spcBef>
              <a:spcAft>
                <a:spcPts val="0"/>
              </a:spcAft>
              <a:buClr>
                <a:srgbClr val="0D171F"/>
              </a:buClr>
              <a:buSzPts val="2880"/>
              <a:buNone/>
            </a:pPr>
            <a:r>
              <a:rPr lang="es-ES" sz="2400" dirty="0"/>
              <a:t>Si es posible, llene previamente las estaciones para que los Hermanos tengan tiempo de revisar sus partes. Si un Hermano visitante va a participar en el Grado, asegúrese de que sea competente para esa parte </a:t>
            </a:r>
            <a:endParaRPr lang="en-US" sz="2400" b="0" i="0" u="none" strike="noStrike" cap="none" dirty="0">
              <a:solidFill>
                <a:schemeClr val="lt1"/>
              </a:solidFill>
              <a:latin typeface="Book Antiqua"/>
              <a:ea typeface="Book Antiqua"/>
              <a:cs typeface="Book Antiqua"/>
              <a:sym typeface="Book Antiqua"/>
            </a:endParaRPr>
          </a:p>
          <a:p>
            <a:pPr marL="136525" indent="0" algn="just">
              <a:lnSpc>
                <a:spcPct val="90000"/>
              </a:lnSpc>
              <a:buNone/>
            </a:pPr>
            <a:r>
              <a:rPr lang="es-ES" sz="2400" dirty="0"/>
              <a:t>Las indicaciones durante un Grado nunca deben hacerse sin solicitarlo y cualquiera que esté en el este debe elegir su apuntador antes del grado</a:t>
            </a:r>
          </a:p>
          <a:p>
            <a:pPr marL="136525" indent="0" algn="just">
              <a:lnSpc>
                <a:spcPct val="90000"/>
              </a:lnSpc>
              <a:buNone/>
            </a:pPr>
            <a:r>
              <a:rPr lang="es-ES" sz="2400" dirty="0"/>
              <a:t>Instructor de distrito, si está presente, se le debe preguntar</a:t>
            </a:r>
            <a:endParaRP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73D63EF2-E565-4F15-9081-A54C06B172EB}" vid="{B43CF9EF-7E5B-4C90-AE9D-0467E0A49FB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970</TotalTime>
  <Words>1174</Words>
  <Application>Microsoft Office PowerPoint</Application>
  <PresentationFormat>On-screen Show (4:3)</PresentationFormat>
  <Paragraphs>94</Paragraphs>
  <Slides>14</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Book Antiqua</vt:lpstr>
      <vt:lpstr>Calibri</vt:lpstr>
      <vt:lpstr>Lucida Sans</vt:lpstr>
      <vt:lpstr>Celestial</vt:lpstr>
      <vt:lpstr>Entrenamiento de Liderazgo Masónico </vt:lpstr>
      <vt:lpstr>Planificación</vt:lpstr>
      <vt:lpstr>Organizando su equipo</vt:lpstr>
      <vt:lpstr>Comités</vt:lpstr>
      <vt:lpstr>Tenidas Sujerencia de la Agenda</vt:lpstr>
      <vt:lpstr>Tenidas de Logia</vt:lpstr>
      <vt:lpstr>Tenidas de Logia</vt:lpstr>
      <vt:lpstr>Reunión de Oficiales</vt:lpstr>
      <vt:lpstr>Ritual de Grado</vt:lpstr>
      <vt:lpstr>Avance</vt:lpstr>
      <vt:lpstr>Boletín</vt:lpstr>
      <vt:lpstr>Ideas para el Boletín</vt:lpstr>
      <vt:lpstr>¿Peguntas y Sugerencias?</vt:lpstr>
      <vt:lpstr>Cierre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Doc</dc:creator>
  <cp:lastModifiedBy>Luis Rivera</cp:lastModifiedBy>
  <cp:revision>119</cp:revision>
  <dcterms:created xsi:type="dcterms:W3CDTF">2010-08-18T20:46:56Z</dcterms:created>
  <dcterms:modified xsi:type="dcterms:W3CDTF">2021-10-01T20:22:48Z</dcterms:modified>
</cp:coreProperties>
</file>