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1"/>
  </p:notesMasterIdLst>
  <p:sldIdLst>
    <p:sldId id="372" r:id="rId2"/>
    <p:sldId id="273" r:id="rId3"/>
    <p:sldId id="289" r:id="rId4"/>
    <p:sldId id="275" r:id="rId5"/>
    <p:sldId id="276" r:id="rId6"/>
    <p:sldId id="277" r:id="rId7"/>
    <p:sldId id="278" r:id="rId8"/>
    <p:sldId id="279" r:id="rId9"/>
    <p:sldId id="280" r:id="rId10"/>
    <p:sldId id="281" r:id="rId11"/>
    <p:sldId id="282" r:id="rId12"/>
    <p:sldId id="283" r:id="rId13"/>
    <p:sldId id="290" r:id="rId14"/>
    <p:sldId id="291" r:id="rId15"/>
    <p:sldId id="284" r:id="rId16"/>
    <p:sldId id="285" r:id="rId17"/>
    <p:sldId id="292" r:id="rId18"/>
    <p:sldId id="356" r:id="rId19"/>
    <p:sldId id="44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34" autoAdjust="0"/>
    <p:restoredTop sz="94597" autoAdjust="0"/>
  </p:normalViewPr>
  <p:slideViewPr>
    <p:cSldViewPr>
      <p:cViewPr varScale="1">
        <p:scale>
          <a:sx n="108" d="100"/>
          <a:sy n="108" d="100"/>
        </p:scale>
        <p:origin x="1476"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10/1/2021</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F30003-0E1B-40E8-8FDA-AB2E7D92CBF5}" type="slidenum">
              <a:rPr lang="en-US" smtClean="0"/>
              <a:pPr/>
              <a:t>11</a:t>
            </a:fld>
            <a:endParaRPr lang="en-US"/>
          </a:p>
        </p:txBody>
      </p:sp>
    </p:spTree>
    <p:extLst>
      <p:ext uri="{BB962C8B-B14F-4D97-AF65-F5344CB8AC3E}">
        <p14:creationId xmlns:p14="http://schemas.microsoft.com/office/powerpoint/2010/main" val="2339668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10/1/2021</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dirty="0"/>
              <a:t>Click to edit Master title style</a:t>
            </a:r>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10/1/2021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10/1/2021</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10/1/2021</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10/1/2021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10/1/2021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10/1/2021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10/1/2021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10/1/2021</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9A928-C582-4B30-B049-F5FC62074813}"/>
              </a:ext>
            </a:extLst>
          </p:cNvPr>
          <p:cNvSpPr>
            <a:spLocks noGrp="1"/>
          </p:cNvSpPr>
          <p:nvPr>
            <p:ph type="ctrTitle"/>
          </p:nvPr>
        </p:nvSpPr>
        <p:spPr>
          <a:xfrm>
            <a:off x="0" y="2438400"/>
            <a:ext cx="9144000" cy="1752600"/>
          </a:xfrm>
        </p:spPr>
        <p:txBody>
          <a:bodyPr/>
          <a:lstStyle/>
          <a:p>
            <a:pPr>
              <a:defRPr/>
            </a:pPr>
            <a:r>
              <a:rPr lang="es-ES" dirty="0"/>
              <a:t>Entrenamiento de Liderazgo Masónico </a:t>
            </a:r>
            <a:endParaRPr lang="en-US" dirty="0"/>
          </a:p>
        </p:txBody>
      </p:sp>
      <p:sp>
        <p:nvSpPr>
          <p:cNvPr id="3" name="Subtitle 2">
            <a:extLst>
              <a:ext uri="{FF2B5EF4-FFF2-40B4-BE49-F238E27FC236}">
                <a16:creationId xmlns:a16="http://schemas.microsoft.com/office/drawing/2014/main" id="{D8F9A34A-5AD0-4628-A077-80B99962FDCC}"/>
              </a:ext>
            </a:extLst>
          </p:cNvPr>
          <p:cNvSpPr>
            <a:spLocks noGrp="1"/>
          </p:cNvSpPr>
          <p:nvPr>
            <p:ph type="subTitle" idx="1"/>
          </p:nvPr>
        </p:nvSpPr>
        <p:spPr>
          <a:xfrm>
            <a:off x="114300" y="4724400"/>
            <a:ext cx="8915400" cy="914400"/>
          </a:xfrm>
        </p:spPr>
        <p:txBody>
          <a:bodyPr>
            <a:noAutofit/>
          </a:bodyPr>
          <a:lstStyle/>
          <a:p>
            <a:pPr>
              <a:spcAft>
                <a:spcPts val="0"/>
              </a:spcAft>
              <a:buClr>
                <a:schemeClr val="tx1">
                  <a:shade val="95000"/>
                </a:schemeClr>
              </a:buClr>
              <a:defRPr/>
            </a:pPr>
            <a:r>
              <a:rPr lang="es-ES" sz="4000" dirty="0"/>
              <a:t>8. COMUNICACIONES</a:t>
            </a:r>
            <a:endParaRPr lang="en-US" sz="4000" dirty="0"/>
          </a:p>
        </p:txBody>
      </p:sp>
      <p:pic>
        <p:nvPicPr>
          <p:cNvPr id="4100" name="Picture 2">
            <a:extLst>
              <a:ext uri="{FF2B5EF4-FFF2-40B4-BE49-F238E27FC236}">
                <a16:creationId xmlns:a16="http://schemas.microsoft.com/office/drawing/2014/main" id="{68CC4B27-D0E9-4974-A7AF-BF8243BF1A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B539-747F-429D-AB0E-FA01EE90C3D2}"/>
              </a:ext>
            </a:extLst>
          </p:cNvPr>
          <p:cNvSpPr>
            <a:spLocks noGrp="1"/>
          </p:cNvSpPr>
          <p:nvPr>
            <p:ph type="title"/>
          </p:nvPr>
        </p:nvSpPr>
        <p:spPr>
          <a:xfrm>
            <a:off x="457200" y="76200"/>
            <a:ext cx="8229600" cy="838200"/>
          </a:xfrm>
        </p:spPr>
        <p:txBody>
          <a:bodyPr>
            <a:normAutofit/>
          </a:bodyPr>
          <a:lstStyle/>
          <a:p>
            <a:pPr>
              <a:defRPr/>
            </a:pPr>
            <a:r>
              <a:rPr lang="es-ES"/>
              <a:t>Externas (Formas)</a:t>
            </a:r>
            <a:endParaRPr lang="en-US"/>
          </a:p>
        </p:txBody>
      </p:sp>
      <p:sp>
        <p:nvSpPr>
          <p:cNvPr id="3" name="Content Placeholder 2">
            <a:extLst>
              <a:ext uri="{FF2B5EF4-FFF2-40B4-BE49-F238E27FC236}">
                <a16:creationId xmlns:a16="http://schemas.microsoft.com/office/drawing/2014/main" id="{37B26BE0-469C-4BF4-87EC-9A6A0FBCADD2}"/>
              </a:ext>
            </a:extLst>
          </p:cNvPr>
          <p:cNvSpPr>
            <a:spLocks noGrp="1"/>
          </p:cNvSpPr>
          <p:nvPr>
            <p:ph idx="1"/>
          </p:nvPr>
        </p:nvSpPr>
        <p:spPr>
          <a:xfrm>
            <a:off x="533400" y="914400"/>
            <a:ext cx="8458200" cy="5562600"/>
          </a:xfrm>
        </p:spPr>
        <p:txBody>
          <a:bodyPr>
            <a:normAutofit/>
          </a:bodyPr>
          <a:lstStyle/>
          <a:p>
            <a:r>
              <a:rPr lang="es-ES" sz="3000" dirty="0"/>
              <a:t>En el manual de MLT (Entrenamiento de Liderazgo Masónico) hay formas que Ud. puede utilizar una plantilla utilizando prácticas periodísticas aceptadas y que le ayude con ideas, por ejemplo:</a:t>
            </a:r>
            <a:endParaRPr lang="es-ES_tradnl" sz="3000" dirty="0"/>
          </a:p>
          <a:p>
            <a:r>
              <a:rPr lang="es-ES" sz="3000" dirty="0"/>
              <a:t>Instalación de los  Nuevos Oficiales y una lista de nombres</a:t>
            </a:r>
            <a:endParaRPr lang="es-ES_tradnl" sz="3000" dirty="0"/>
          </a:p>
          <a:p>
            <a:r>
              <a:rPr lang="es-ES" sz="3000" dirty="0"/>
              <a:t>Becas Masónicas ofrecidas</a:t>
            </a:r>
            <a:endParaRPr lang="es-ES_tradnl" sz="3000" dirty="0"/>
          </a:p>
          <a:p>
            <a:r>
              <a:rPr lang="es-ES" sz="3000" dirty="0"/>
              <a:t>Presentación de 25/40/50 años y más Premios de Servicio a la Fraternidad </a:t>
            </a:r>
            <a:endParaRPr lang="es-ES_tradnl" sz="3000" dirty="0"/>
          </a:p>
          <a:p>
            <a:r>
              <a:rPr lang="es-ES" sz="3000" dirty="0"/>
              <a:t>Incluya una fotografía</a:t>
            </a:r>
            <a:endParaRPr lang="es-ES_tradnl" sz="3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7289-B7C7-4C58-A7BE-6A64098B75A8}"/>
              </a:ext>
            </a:extLst>
          </p:cNvPr>
          <p:cNvSpPr>
            <a:spLocks noGrp="1"/>
          </p:cNvSpPr>
          <p:nvPr>
            <p:ph type="title"/>
          </p:nvPr>
        </p:nvSpPr>
        <p:spPr>
          <a:xfrm>
            <a:off x="457200" y="274638"/>
            <a:ext cx="8229600" cy="944562"/>
          </a:xfrm>
        </p:spPr>
        <p:txBody>
          <a:bodyPr/>
          <a:lstStyle/>
          <a:p>
            <a:pPr>
              <a:defRPr/>
            </a:pPr>
            <a:r>
              <a:rPr lang="es-ES"/>
              <a:t>Comunicaciones Internas </a:t>
            </a:r>
            <a:endParaRPr lang="en-US"/>
          </a:p>
        </p:txBody>
      </p:sp>
      <p:sp>
        <p:nvSpPr>
          <p:cNvPr id="3" name="Content Placeholder 2">
            <a:extLst>
              <a:ext uri="{FF2B5EF4-FFF2-40B4-BE49-F238E27FC236}">
                <a16:creationId xmlns:a16="http://schemas.microsoft.com/office/drawing/2014/main" id="{13950855-971B-4E0D-9776-2D8AA49BCF9B}"/>
              </a:ext>
            </a:extLst>
          </p:cNvPr>
          <p:cNvSpPr>
            <a:spLocks noGrp="1"/>
          </p:cNvSpPr>
          <p:nvPr>
            <p:ph idx="1"/>
          </p:nvPr>
        </p:nvSpPr>
        <p:spPr>
          <a:xfrm>
            <a:off x="304800" y="1143000"/>
            <a:ext cx="8610600" cy="5440362"/>
          </a:xfrm>
        </p:spPr>
        <p:txBody>
          <a:bodyPr/>
          <a:lstStyle/>
          <a:p>
            <a:pPr>
              <a:defRPr/>
            </a:pPr>
            <a:endParaRPr lang="en-US" sz="2400" dirty="0"/>
          </a:p>
          <a:p>
            <a:r>
              <a:rPr lang="es-ES" sz="2400" dirty="0"/>
              <a:t>La comunicación interna crea una Membresía informada y anima a sus Miembros a participar en las Tenidas y actividades de la Logia</a:t>
            </a:r>
            <a:endParaRPr lang="es-ES_tradnl" sz="2400" dirty="0"/>
          </a:p>
          <a:p>
            <a:endParaRPr lang="en-US" sz="2400" dirty="0"/>
          </a:p>
          <a:p>
            <a:r>
              <a:rPr lang="es-ES" sz="2400" dirty="0"/>
              <a:t>Aproveche cada situación para informar o recordar a los Miembros  sobre las próximas actividades. Revise periódicamente el anuario de la Logia en las Tenidas y Grados, pero no se olvide de las prácticas ritualistas, incluso cuando se encuentren fuera de la Logia. Reparta el anuario de la Logia en la Instalación de Oficiales, cuando usted puede tener la mayor asistencia del año.</a:t>
            </a:r>
            <a:endParaRPr lang="es-ES_tradnl" sz="2400" dirty="0"/>
          </a:p>
          <a:p>
            <a:pPr>
              <a:defRPr/>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9A5D7-933B-4BA5-AB68-87E7AFDA9EDA}"/>
              </a:ext>
            </a:extLst>
          </p:cNvPr>
          <p:cNvSpPr>
            <a:spLocks noGrp="1"/>
          </p:cNvSpPr>
          <p:nvPr>
            <p:ph type="title"/>
          </p:nvPr>
        </p:nvSpPr>
        <p:spPr>
          <a:xfrm>
            <a:off x="457200" y="152400"/>
            <a:ext cx="8229600" cy="792162"/>
          </a:xfrm>
        </p:spPr>
        <p:txBody>
          <a:bodyPr/>
          <a:lstStyle/>
          <a:p>
            <a:pPr>
              <a:defRPr/>
            </a:pPr>
            <a:r>
              <a:rPr lang="es-ES"/>
              <a:t>Vehículos de comunicación</a:t>
            </a:r>
            <a:endParaRPr lang="en-US"/>
          </a:p>
        </p:txBody>
      </p:sp>
      <p:sp>
        <p:nvSpPr>
          <p:cNvPr id="3" name="Content Placeholder 2">
            <a:extLst>
              <a:ext uri="{FF2B5EF4-FFF2-40B4-BE49-F238E27FC236}">
                <a16:creationId xmlns:a16="http://schemas.microsoft.com/office/drawing/2014/main" id="{DFAC397F-1A31-46F4-88DA-0F53C0931443}"/>
              </a:ext>
            </a:extLst>
          </p:cNvPr>
          <p:cNvSpPr>
            <a:spLocks noGrp="1"/>
          </p:cNvSpPr>
          <p:nvPr>
            <p:ph idx="1"/>
          </p:nvPr>
        </p:nvSpPr>
        <p:spPr>
          <a:xfrm>
            <a:off x="533400" y="914400"/>
            <a:ext cx="8001000" cy="5029200"/>
          </a:xfrm>
        </p:spPr>
        <p:txBody>
          <a:bodyPr>
            <a:normAutofit/>
          </a:bodyPr>
          <a:lstStyle/>
          <a:p>
            <a:r>
              <a:rPr lang="es-ES" sz="2800" dirty="0"/>
              <a:t>La siguiente es una lista de los vehículos de comunicación que pueden ayudar a comunicarse con sus miembros:</a:t>
            </a:r>
            <a:endParaRPr lang="es-ES_tradnl" sz="2800" dirty="0"/>
          </a:p>
          <a:p>
            <a:pPr lvl="1"/>
            <a:r>
              <a:rPr lang="es-ES" sz="2800" b="1" dirty="0"/>
              <a:t>Boletín de la Logia</a:t>
            </a:r>
            <a:r>
              <a:rPr lang="es-ES" sz="2800" dirty="0"/>
              <a:t>. Los Boletines ofrecen la mejor oportunidad de poner detalles acerca de las actividades en frente de sus Miembros. Pero, asegúrese que sus artículos sean cortos </a:t>
            </a:r>
            <a:r>
              <a:rPr lang="es-ES" sz="2800" dirty="0">
                <a:solidFill>
                  <a:srgbClr val="00B050"/>
                </a:solidFill>
              </a:rPr>
              <a:t>e</a:t>
            </a:r>
            <a:r>
              <a:rPr lang="es-ES" sz="2800" dirty="0"/>
              <a:t> incluy</a:t>
            </a:r>
            <a:r>
              <a:rPr lang="es-ES" sz="2800" dirty="0">
                <a:solidFill>
                  <a:srgbClr val="00B050"/>
                </a:solidFill>
              </a:rPr>
              <a:t>a</a:t>
            </a:r>
            <a:r>
              <a:rPr lang="es-ES" sz="2800" dirty="0"/>
              <a:t>n gráficos para captar su atención.</a:t>
            </a:r>
            <a:r>
              <a:rPr lang="es-ES_tradnl" sz="2800" dirty="0"/>
              <a:t>Estos puede ser enviados por correo o correo electrónico.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9018-C744-443F-834C-211FD91088BD}"/>
              </a:ext>
            </a:extLst>
          </p:cNvPr>
          <p:cNvSpPr>
            <a:spLocks noGrp="1"/>
          </p:cNvSpPr>
          <p:nvPr>
            <p:ph type="title"/>
          </p:nvPr>
        </p:nvSpPr>
        <p:spPr>
          <a:xfrm>
            <a:off x="457200" y="274638"/>
            <a:ext cx="8229600" cy="792162"/>
          </a:xfrm>
        </p:spPr>
        <p:txBody>
          <a:bodyPr/>
          <a:lstStyle/>
          <a:p>
            <a:pPr>
              <a:defRPr/>
            </a:pPr>
            <a:r>
              <a:rPr lang="es-ES" dirty="0"/>
              <a:t>Vehículos Cont.</a:t>
            </a:r>
            <a:endParaRPr lang="en-US" dirty="0"/>
          </a:p>
        </p:txBody>
      </p:sp>
      <p:sp>
        <p:nvSpPr>
          <p:cNvPr id="3" name="Content Placeholder 2">
            <a:extLst>
              <a:ext uri="{FF2B5EF4-FFF2-40B4-BE49-F238E27FC236}">
                <a16:creationId xmlns:a16="http://schemas.microsoft.com/office/drawing/2014/main" id="{DB2160AD-D15E-4A49-B4E4-67533F5BDC46}"/>
              </a:ext>
            </a:extLst>
          </p:cNvPr>
          <p:cNvSpPr>
            <a:spLocks noGrp="1"/>
          </p:cNvSpPr>
          <p:nvPr>
            <p:ph idx="1"/>
          </p:nvPr>
        </p:nvSpPr>
        <p:spPr>
          <a:xfrm>
            <a:off x="457200" y="1066800"/>
            <a:ext cx="8382000" cy="5257800"/>
          </a:xfrm>
        </p:spPr>
        <p:txBody>
          <a:bodyPr/>
          <a:lstStyle/>
          <a:p>
            <a:pPr lvl="1"/>
            <a:r>
              <a:rPr lang="es-ES" sz="3200" b="1" dirty="0"/>
              <a:t>E-mails. </a:t>
            </a:r>
            <a:r>
              <a:rPr lang="es-ES" sz="3200" dirty="0"/>
              <a:t>Esta es una de las maneras más rápidas para informar a los Miembros acerca de los últimos acontecimientos o próximas actividades. </a:t>
            </a:r>
            <a:endParaRPr lang="en-US" sz="3200" dirty="0"/>
          </a:p>
          <a:p>
            <a:pPr lvl="1"/>
            <a:r>
              <a:rPr lang="es-ES" sz="3200" dirty="0"/>
              <a:t>Comité de Llamadas o Sistema de Llamadas computarizadas (basado en la red) Llamando </a:t>
            </a:r>
            <a:r>
              <a:rPr lang="es-ES" sz="3200" dirty="0" err="1"/>
              <a:t>Call</a:t>
            </a:r>
            <a:r>
              <a:rPr lang="es-ES" sz="3200" dirty="0"/>
              <a:t> </a:t>
            </a:r>
            <a:r>
              <a:rPr lang="es-ES" sz="3200" dirty="0" err="1"/>
              <a:t>Fire</a:t>
            </a:r>
            <a:endParaRPr lang="es-ES_tradnl" sz="3200" dirty="0"/>
          </a:p>
          <a:p>
            <a:pPr marL="137160" indent="0">
              <a:buFont typeface="Arial" pitchFamily="34" charset="0"/>
              <a:buNone/>
              <a:defRPr/>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3B4E-FFC5-4E36-BA6A-615A91FB9708}"/>
              </a:ext>
            </a:extLst>
          </p:cNvPr>
          <p:cNvSpPr>
            <a:spLocks noGrp="1"/>
          </p:cNvSpPr>
          <p:nvPr>
            <p:ph type="title"/>
          </p:nvPr>
        </p:nvSpPr>
        <p:spPr>
          <a:xfrm>
            <a:off x="457200" y="76200"/>
            <a:ext cx="8229600" cy="914400"/>
          </a:xfrm>
        </p:spPr>
        <p:txBody>
          <a:bodyPr>
            <a:normAutofit/>
          </a:bodyPr>
          <a:lstStyle/>
          <a:p>
            <a:pPr>
              <a:defRPr/>
            </a:pPr>
            <a:r>
              <a:rPr lang="en-US" dirty="0"/>
              <a:t>“Call fire”</a:t>
            </a:r>
          </a:p>
        </p:txBody>
      </p:sp>
      <p:sp>
        <p:nvSpPr>
          <p:cNvPr id="3" name="Content Placeholder 2">
            <a:extLst>
              <a:ext uri="{FF2B5EF4-FFF2-40B4-BE49-F238E27FC236}">
                <a16:creationId xmlns:a16="http://schemas.microsoft.com/office/drawing/2014/main" id="{AB015E41-7AFD-4387-9BC0-43ABEFEBC1AF}"/>
              </a:ext>
            </a:extLst>
          </p:cNvPr>
          <p:cNvSpPr>
            <a:spLocks noGrp="1"/>
          </p:cNvSpPr>
          <p:nvPr>
            <p:ph idx="1"/>
          </p:nvPr>
        </p:nvSpPr>
        <p:spPr>
          <a:xfrm>
            <a:off x="685800" y="838200"/>
            <a:ext cx="8229600" cy="5516562"/>
          </a:xfrm>
        </p:spPr>
        <p:txBody>
          <a:bodyPr>
            <a:normAutofit fontScale="92500"/>
          </a:bodyPr>
          <a:lstStyle/>
          <a:p>
            <a:pPr>
              <a:defRPr/>
            </a:pPr>
            <a:r>
              <a:rPr lang="es-ES" sz="2400" dirty="0" err="1"/>
              <a:t>Callfire.com</a:t>
            </a:r>
            <a:r>
              <a:rPr lang="es-ES" sz="2400" dirty="0"/>
              <a:t> es un sistema utilizado por muchas Logias. Es una empresa basada en computadora </a:t>
            </a:r>
            <a:r>
              <a:rPr lang="es-ES" sz="2400" dirty="0">
                <a:solidFill>
                  <a:srgbClr val="00B050"/>
                </a:solidFill>
              </a:rPr>
              <a:t>tipo</a:t>
            </a:r>
            <a:r>
              <a:rPr lang="es-ES" sz="2400" dirty="0"/>
              <a:t> "</a:t>
            </a:r>
            <a:r>
              <a:rPr lang="es-ES" sz="2400" dirty="0" err="1"/>
              <a:t>robocall</a:t>
            </a:r>
            <a:r>
              <a:rPr lang="es-ES" sz="2400" dirty="0"/>
              <a:t>". Es simple de usar</a:t>
            </a:r>
          </a:p>
          <a:p>
            <a:pPr>
              <a:defRPr/>
            </a:pPr>
            <a:r>
              <a:rPr lang="es-ES" sz="2400" dirty="0"/>
              <a:t>Básicamente, llama a un número dedicado para grabar un mensaje, luego carga el mensaje en la transmisión a través del sitio web, luego selecciona la lista de números para llamar y la envía. Se puede hacer desde un celular. </a:t>
            </a:r>
          </a:p>
          <a:p>
            <a:pPr>
              <a:defRPr/>
            </a:pPr>
            <a:r>
              <a:rPr lang="es-ES" sz="2400" dirty="0"/>
              <a:t>Aproximadamente .05 centavos por número por minuto el costo es muy efectivo. Reproducirá el mensaje con una respuesta en vivo, puede dejarlo en un contestador automático. Irá a cualquier número y llamará hasta 1000, sí, mil números en solo unos minutos. También desactivará la opción de darse de baja y sigue la trayectoria de cada llamada, ya sea en vivo o en máquina, y a dónde fue geográficamente. </a:t>
            </a:r>
          </a:p>
          <a:p>
            <a:pPr>
              <a:defRPr/>
            </a:pPr>
            <a:r>
              <a:rPr lang="es-ES" sz="2400" dirty="0"/>
              <a:t>Es tan simple que un hombre primitivo puede hacerlo.</a:t>
            </a:r>
            <a:r>
              <a:rPr lang="en-US" sz="2400" b="1" dirty="0"/>
              <a:t> </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9D2B2-4B6B-4C1E-AB61-FC6479F080F0}"/>
              </a:ext>
            </a:extLst>
          </p:cNvPr>
          <p:cNvSpPr>
            <a:spLocks noGrp="1"/>
          </p:cNvSpPr>
          <p:nvPr>
            <p:ph type="title"/>
          </p:nvPr>
        </p:nvSpPr>
        <p:spPr>
          <a:xfrm>
            <a:off x="457200" y="76200"/>
            <a:ext cx="8229600" cy="792162"/>
          </a:xfrm>
        </p:spPr>
        <p:txBody>
          <a:bodyPr>
            <a:noAutofit/>
          </a:bodyPr>
          <a:lstStyle/>
          <a:p>
            <a:pPr>
              <a:defRPr/>
            </a:pPr>
            <a:r>
              <a:rPr lang="es-ES" dirty="0"/>
              <a:t>Vehículos Cont.</a:t>
            </a:r>
            <a:endParaRPr lang="en-US" dirty="0"/>
          </a:p>
        </p:txBody>
      </p:sp>
      <p:sp>
        <p:nvSpPr>
          <p:cNvPr id="3" name="Content Placeholder 2">
            <a:extLst>
              <a:ext uri="{FF2B5EF4-FFF2-40B4-BE49-F238E27FC236}">
                <a16:creationId xmlns:a16="http://schemas.microsoft.com/office/drawing/2014/main" id="{5D70966C-D963-4002-824F-CC2D248B58A3}"/>
              </a:ext>
            </a:extLst>
          </p:cNvPr>
          <p:cNvSpPr>
            <a:spLocks noGrp="1"/>
          </p:cNvSpPr>
          <p:nvPr>
            <p:ph idx="1"/>
          </p:nvPr>
        </p:nvSpPr>
        <p:spPr>
          <a:xfrm>
            <a:off x="533400" y="762000"/>
            <a:ext cx="8305800" cy="5715000"/>
          </a:xfrm>
        </p:spPr>
        <p:txBody>
          <a:bodyPr>
            <a:normAutofit/>
          </a:bodyPr>
          <a:lstStyle/>
          <a:p>
            <a:pPr marL="480060" indent="-342900"/>
            <a:r>
              <a:rPr lang="es-ES" sz="2400" dirty="0"/>
              <a:t>Pizarras de anuncios. Un tablón de anuncios siempre cambiante atraerá la atención de los Miembros </a:t>
            </a:r>
            <a:endParaRPr lang="en-US" sz="2400" dirty="0"/>
          </a:p>
          <a:p>
            <a:pPr marL="480060" lvl="1" indent="-342900">
              <a:buClr>
                <a:schemeClr val="tx1">
                  <a:shade val="95000"/>
                </a:schemeClr>
              </a:buClr>
              <a:buSzPct val="65000"/>
            </a:pPr>
            <a:r>
              <a:rPr lang="es-ES" sz="2400" dirty="0"/>
              <a:t>Anuncios Comunitarios. La mayoría de las estaciones de radio y televisión ofrecen anuncios comunitarios. Ellos aceptan anuncios sobre las reuniones y actividades de las organizaciones locales.</a:t>
            </a:r>
            <a:endParaRPr lang="en-US" sz="2400" dirty="0"/>
          </a:p>
          <a:p>
            <a:pPr marL="480060" lvl="1" indent="-342900">
              <a:buClr>
                <a:schemeClr val="tx1">
                  <a:shade val="95000"/>
                </a:schemeClr>
              </a:buClr>
              <a:buSzPct val="65000"/>
            </a:pPr>
            <a:r>
              <a:rPr lang="es-ES" sz="2400" dirty="0"/>
              <a:t>Debemos comunicarnos con nuestros miembros  en una forma más profesional, más a menudo y con mayor interés.</a:t>
            </a:r>
            <a:endParaRPr lang="en-US" sz="2400" dirty="0"/>
          </a:p>
          <a:p>
            <a:pPr marL="480060" indent="-342900"/>
            <a:r>
              <a:rPr lang="es-ES" sz="2400" dirty="0"/>
              <a:t>Sitios Web. Un sitio web de la Logia ofrece información acerca de su Logia y sus actividades las 24 horas del día, siete días a la semana. Su mayor reto es mantenerlo al día y corriente</a:t>
            </a:r>
            <a:endParaRPr lang="es-ES_tradnl"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1E776-7370-46ED-AFDA-6A7E9ACF1C33}"/>
              </a:ext>
            </a:extLst>
          </p:cNvPr>
          <p:cNvSpPr>
            <a:spLocks noGrp="1"/>
          </p:cNvSpPr>
          <p:nvPr>
            <p:ph type="title"/>
          </p:nvPr>
        </p:nvSpPr>
        <p:spPr>
          <a:xfrm>
            <a:off x="457200" y="152400"/>
            <a:ext cx="8229600" cy="792162"/>
          </a:xfrm>
        </p:spPr>
        <p:txBody>
          <a:bodyPr/>
          <a:lstStyle/>
          <a:p>
            <a:pPr>
              <a:defRPr/>
            </a:pPr>
            <a:r>
              <a:rPr lang="es-ES" dirty="0">
                <a:solidFill>
                  <a:schemeClr val="tx1"/>
                </a:solidFill>
              </a:rPr>
              <a:t>Sitios WEB </a:t>
            </a:r>
            <a:endParaRPr lang="en-US" dirty="0">
              <a:solidFill>
                <a:schemeClr val="tx1"/>
              </a:solidFill>
            </a:endParaRPr>
          </a:p>
        </p:txBody>
      </p:sp>
      <p:sp>
        <p:nvSpPr>
          <p:cNvPr id="3" name="Content Placeholder 2">
            <a:extLst>
              <a:ext uri="{FF2B5EF4-FFF2-40B4-BE49-F238E27FC236}">
                <a16:creationId xmlns:a16="http://schemas.microsoft.com/office/drawing/2014/main" id="{77B2BA14-05DE-4B52-AF01-D32E4185FBC9}"/>
              </a:ext>
            </a:extLst>
          </p:cNvPr>
          <p:cNvSpPr>
            <a:spLocks noGrp="1"/>
          </p:cNvSpPr>
          <p:nvPr>
            <p:ph idx="1"/>
          </p:nvPr>
        </p:nvSpPr>
        <p:spPr>
          <a:xfrm>
            <a:off x="533400" y="1066800"/>
            <a:ext cx="8305800" cy="5181600"/>
          </a:xfrm>
        </p:spPr>
        <p:txBody>
          <a:bodyPr>
            <a:normAutofit/>
          </a:bodyPr>
          <a:lstStyle/>
          <a:p>
            <a:r>
              <a:rPr lang="es-ES" sz="2400" dirty="0"/>
              <a:t>SISTEMA DE AYUDA DE SITIO WEB </a:t>
            </a:r>
            <a:endParaRPr lang="es-ES_tradnl" sz="2400" dirty="0"/>
          </a:p>
          <a:p>
            <a:r>
              <a:rPr lang="es-ES" sz="2400" dirty="0"/>
              <a:t>Un método de comunicación externa cada vez más popular es la red. Aunque es posible que la intención del sitio web de la Logia  sea para información solamente para sus miembros, el hecho es que la red lo pone a disposición de cualquier persona en cualquier momento, por lo tanto, La Gran Logia ha establecido para la creación de un sitio web  para las Logias de la Florida. Ya que los sitios </a:t>
            </a:r>
            <a:r>
              <a:rPr lang="es-ES" sz="2400" dirty="0">
                <a:solidFill>
                  <a:srgbClr val="00B050"/>
                </a:solidFill>
              </a:rPr>
              <a:t>web</a:t>
            </a:r>
            <a:r>
              <a:rPr lang="es-ES" sz="2400" dirty="0"/>
              <a:t> las Logias son actividades de la Logia, por tanto, están bajo la jurisdicción de la Gran Logia.</a:t>
            </a:r>
            <a:endParaRPr lang="es-ES_tradnl" sz="2400" dirty="0"/>
          </a:p>
          <a:p>
            <a:r>
              <a:rPr lang="es-ES" sz="2400" dirty="0"/>
              <a:t>Las Reglas del sitio web se enumeran en el Manual de MLT en Comunicaciones.</a:t>
            </a:r>
            <a:endParaRPr lang="es-ES_tradnl"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4F30-A0ED-477B-9EA9-D94F375B8EA4}"/>
              </a:ext>
            </a:extLst>
          </p:cNvPr>
          <p:cNvSpPr>
            <a:spLocks noGrp="1"/>
          </p:cNvSpPr>
          <p:nvPr>
            <p:ph type="title"/>
          </p:nvPr>
        </p:nvSpPr>
        <p:spPr>
          <a:xfrm>
            <a:off x="457200" y="0"/>
            <a:ext cx="8229600" cy="990600"/>
          </a:xfrm>
        </p:spPr>
        <p:txBody>
          <a:bodyPr>
            <a:normAutofit/>
          </a:bodyPr>
          <a:lstStyle/>
          <a:p>
            <a:pPr>
              <a:defRPr/>
            </a:pPr>
            <a:r>
              <a:rPr lang="en-US"/>
              <a:t>Social Media</a:t>
            </a:r>
          </a:p>
        </p:txBody>
      </p:sp>
      <p:sp>
        <p:nvSpPr>
          <p:cNvPr id="3" name="Content Placeholder 2">
            <a:extLst>
              <a:ext uri="{FF2B5EF4-FFF2-40B4-BE49-F238E27FC236}">
                <a16:creationId xmlns:a16="http://schemas.microsoft.com/office/drawing/2014/main" id="{28F32AC3-9796-44D2-964F-BD265C4DBE70}"/>
              </a:ext>
            </a:extLst>
          </p:cNvPr>
          <p:cNvSpPr>
            <a:spLocks noGrp="1"/>
          </p:cNvSpPr>
          <p:nvPr>
            <p:ph idx="1"/>
          </p:nvPr>
        </p:nvSpPr>
        <p:spPr>
          <a:xfrm>
            <a:off x="457200" y="1265238"/>
            <a:ext cx="8305800" cy="5029200"/>
          </a:xfrm>
        </p:spPr>
        <p:txBody>
          <a:bodyPr>
            <a:normAutofit fontScale="92500" lnSpcReduction="10000"/>
          </a:bodyPr>
          <a:lstStyle/>
          <a:p>
            <a:pPr>
              <a:defRPr/>
            </a:pPr>
            <a:r>
              <a:rPr lang="en-US" dirty="0"/>
              <a:t>Hay </a:t>
            </a:r>
            <a:r>
              <a:rPr lang="en-US" dirty="0" err="1"/>
              <a:t>muchas</a:t>
            </a:r>
            <a:r>
              <a:rPr lang="en-US" dirty="0"/>
              <a:t> </a:t>
            </a:r>
            <a:r>
              <a:rPr lang="en-US" dirty="0" err="1"/>
              <a:t>otras</a:t>
            </a:r>
            <a:r>
              <a:rPr lang="en-US" dirty="0"/>
              <a:t> </a:t>
            </a:r>
            <a:r>
              <a:rPr lang="en-US" dirty="0" err="1"/>
              <a:t>plataformas</a:t>
            </a:r>
            <a:r>
              <a:rPr lang="en-US" dirty="0"/>
              <a:t> de la Media que </a:t>
            </a:r>
            <a:r>
              <a:rPr lang="en-US" dirty="0" err="1"/>
              <a:t>pueden</a:t>
            </a:r>
            <a:r>
              <a:rPr lang="en-US" dirty="0"/>
              <a:t> ser </a:t>
            </a:r>
            <a:r>
              <a:rPr lang="en-US" dirty="0" err="1"/>
              <a:t>utilizados</a:t>
            </a:r>
            <a:r>
              <a:rPr lang="en-US" dirty="0"/>
              <a:t> hoy.</a:t>
            </a:r>
          </a:p>
          <a:p>
            <a:pPr>
              <a:defRPr/>
            </a:pPr>
            <a:r>
              <a:rPr lang="en-US" dirty="0"/>
              <a:t>Facebook-  De la Logia, los Hermanos, </a:t>
            </a:r>
            <a:r>
              <a:rPr lang="en-US" dirty="0" err="1"/>
              <a:t>Funciones</a:t>
            </a:r>
            <a:r>
              <a:rPr lang="en-US" dirty="0"/>
              <a:t> y </a:t>
            </a:r>
            <a:r>
              <a:rPr lang="en-US" dirty="0" err="1"/>
              <a:t>Eventos</a:t>
            </a:r>
            <a:r>
              <a:rPr lang="en-US" dirty="0"/>
              <a:t>, </a:t>
            </a:r>
            <a:r>
              <a:rPr lang="en-US" dirty="0" err="1"/>
              <a:t>Grupos</a:t>
            </a:r>
            <a:r>
              <a:rPr lang="en-US" dirty="0"/>
              <a:t>  </a:t>
            </a:r>
          </a:p>
          <a:p>
            <a:pPr>
              <a:defRPr/>
            </a:pPr>
            <a:r>
              <a:rPr lang="en-US" dirty="0"/>
              <a:t>Twitter- Persona a Persona </a:t>
            </a:r>
          </a:p>
          <a:p>
            <a:pPr>
              <a:defRPr/>
            </a:pPr>
            <a:r>
              <a:rPr lang="en-US" dirty="0"/>
              <a:t>Instagram-Persona a Persona y </a:t>
            </a:r>
            <a:r>
              <a:rPr lang="en-US" dirty="0" err="1"/>
              <a:t>Fotos</a:t>
            </a:r>
            <a:endParaRPr lang="en-US" dirty="0"/>
          </a:p>
          <a:p>
            <a:pPr>
              <a:buFont typeface="Arial" pitchFamily="34" charset="0"/>
              <a:buNone/>
              <a:defRPr/>
            </a:pPr>
            <a:r>
              <a:rPr lang="en-US" i="1" dirty="0"/>
              <a:t> </a:t>
            </a:r>
          </a:p>
          <a:p>
            <a:pPr>
              <a:buFont typeface="Arial" pitchFamily="34" charset="0"/>
              <a:buNone/>
              <a:defRPr/>
            </a:pPr>
            <a:r>
              <a:rPr lang="en-US" i="1" dirty="0" err="1"/>
              <a:t>Recuerde</a:t>
            </a:r>
            <a:r>
              <a:rPr lang="en-US" i="1" dirty="0"/>
              <a:t> que las </a:t>
            </a:r>
            <a:r>
              <a:rPr lang="en-US" i="1" dirty="0" err="1"/>
              <a:t>obligaciones</a:t>
            </a:r>
            <a:r>
              <a:rPr lang="en-US" i="1" dirty="0"/>
              <a:t>, </a:t>
            </a:r>
            <a:r>
              <a:rPr lang="en-US" i="1" dirty="0" err="1"/>
              <a:t>reglas</a:t>
            </a:r>
            <a:r>
              <a:rPr lang="en-US" i="1" dirty="0"/>
              <a:t>, </a:t>
            </a:r>
            <a:r>
              <a:rPr lang="en-US" i="1" dirty="0" err="1"/>
              <a:t>regulaciones</a:t>
            </a:r>
            <a:r>
              <a:rPr lang="en-US" i="1" dirty="0"/>
              <a:t> y </a:t>
            </a:r>
            <a:r>
              <a:rPr lang="en-US" i="1" dirty="0" err="1"/>
              <a:t>conducta</a:t>
            </a:r>
            <a:r>
              <a:rPr lang="en-US" i="1" dirty="0"/>
              <a:t> </a:t>
            </a:r>
            <a:r>
              <a:rPr lang="en-US" i="1" dirty="0" err="1"/>
              <a:t>Masónica</a:t>
            </a:r>
            <a:r>
              <a:rPr lang="en-US" i="1" dirty="0"/>
              <a:t> son </a:t>
            </a:r>
            <a:r>
              <a:rPr lang="en-US" i="1" dirty="0" err="1"/>
              <a:t>aplicables</a:t>
            </a:r>
            <a:r>
              <a:rPr lang="en-US" i="1" dirty="0"/>
              <a:t> al las Comunicaciones por Internet y los </a:t>
            </a:r>
            <a:r>
              <a:rPr lang="en-US" i="1" dirty="0" err="1"/>
              <a:t>Medios</a:t>
            </a:r>
            <a:r>
              <a:rPr lang="en-US" i="1" dirty="0"/>
              <a:t> </a:t>
            </a:r>
            <a:r>
              <a:rPr lang="en-US" i="1" dirty="0" err="1"/>
              <a:t>Sociales</a:t>
            </a:r>
            <a:r>
              <a:rPr lang="en-US" i="1" dirty="0"/>
              <a:t>. </a:t>
            </a:r>
            <a:endParaRPr lang="en-US" dirty="0"/>
          </a:p>
          <a:p>
            <a:pPr>
              <a:buFont typeface="Arial" pitchFamily="34" charset="0"/>
              <a:buNone/>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Preguntas</a:t>
            </a:r>
            <a:r>
              <a:rPr lang="en-US" dirty="0"/>
              <a:t> </a:t>
            </a:r>
            <a:r>
              <a:rPr lang="en-US" cap="none" dirty="0"/>
              <a:t> o  </a:t>
            </a:r>
            <a:r>
              <a:rPr lang="es-ES_tradnl" cap="none" dirty="0"/>
              <a:t>Sugerencias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s-ES_tradnl" dirty="0"/>
              <a:t>Cierre</a:t>
            </a:r>
            <a:endParaRPr lang="en-US" cap="none" dirty="0"/>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fontAlgn="auto">
              <a:spcAft>
                <a:spcPts val="0"/>
              </a:spcAft>
              <a:defRPr/>
            </a:pPr>
            <a:endParaRPr lang="en-US" dirty="0"/>
          </a:p>
          <a:p>
            <a:pPr algn="ctr" fontAlgn="auto">
              <a:spcAft>
                <a:spcPts val="0"/>
              </a:spcAft>
              <a:defRPr/>
            </a:pPr>
            <a:r>
              <a:rPr lang="es-ES_tradnl" dirty="0"/>
              <a:t>Asegúrese de obtener su Registro de Finalización Firmado y Fechado
Gracias por asistir!!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88B5A-2E53-4624-BD40-0D11E67F62C9}"/>
              </a:ext>
            </a:extLst>
          </p:cNvPr>
          <p:cNvSpPr>
            <a:spLocks noGrp="1"/>
          </p:cNvSpPr>
          <p:nvPr>
            <p:ph type="title"/>
          </p:nvPr>
        </p:nvSpPr>
        <p:spPr>
          <a:xfrm>
            <a:off x="457200" y="274638"/>
            <a:ext cx="8229600" cy="792162"/>
          </a:xfrm>
        </p:spPr>
        <p:txBody>
          <a:bodyPr/>
          <a:lstStyle/>
          <a:p>
            <a:pPr>
              <a:defRPr/>
            </a:pPr>
            <a:r>
              <a:rPr lang="en-US" dirty="0" err="1"/>
              <a:t>Comunicación</a:t>
            </a:r>
            <a:endParaRPr lang="en-US" dirty="0"/>
          </a:p>
        </p:txBody>
      </p:sp>
      <p:sp>
        <p:nvSpPr>
          <p:cNvPr id="3" name="Content Placeholder 2">
            <a:extLst>
              <a:ext uri="{FF2B5EF4-FFF2-40B4-BE49-F238E27FC236}">
                <a16:creationId xmlns:a16="http://schemas.microsoft.com/office/drawing/2014/main" id="{5BDE4D96-E89C-4C89-A639-1A6FC13657F2}"/>
              </a:ext>
            </a:extLst>
          </p:cNvPr>
          <p:cNvSpPr>
            <a:spLocks noGrp="1"/>
          </p:cNvSpPr>
          <p:nvPr>
            <p:ph idx="1"/>
          </p:nvPr>
        </p:nvSpPr>
        <p:spPr>
          <a:xfrm>
            <a:off x="457200" y="1066800"/>
            <a:ext cx="8229600" cy="5562600"/>
          </a:xfrm>
        </p:spPr>
        <p:txBody>
          <a:bodyPr/>
          <a:lstStyle/>
          <a:p>
            <a:r>
              <a:rPr lang="es-ES" dirty="0"/>
              <a:t>Durante el año usted será  el Venerable Maestro de su Logia, usted querrá ver que los Miembros estén activos y asistiendo a las actividades, así como una afluencia de nuevos miembros que proporcionen estabilidad a largo plazo para su Logia. </a:t>
            </a:r>
          </a:p>
          <a:p>
            <a:r>
              <a:rPr lang="es-ES" dirty="0"/>
              <a:t>Cada sección de este manual proporciona una pieza de ese rompecabezas. En esta sección se ofrece una parte muy grande e importante del rompe cabeza. . . la comunicación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63DE7-2A32-4573-AA87-4884018D36D8}"/>
              </a:ext>
            </a:extLst>
          </p:cNvPr>
          <p:cNvSpPr>
            <a:spLocks noGrp="1"/>
          </p:cNvSpPr>
          <p:nvPr>
            <p:ph type="title"/>
          </p:nvPr>
        </p:nvSpPr>
        <p:spPr>
          <a:xfrm>
            <a:off x="304801" y="76200"/>
            <a:ext cx="8534400" cy="999067"/>
          </a:xfrm>
        </p:spPr>
        <p:txBody>
          <a:bodyPr/>
          <a:lstStyle/>
          <a:p>
            <a:pPr>
              <a:defRPr/>
            </a:pPr>
            <a:r>
              <a:rPr lang="es-ES_tradnl"/>
              <a:t>Comunicación</a:t>
            </a:r>
          </a:p>
        </p:txBody>
      </p:sp>
      <p:sp>
        <p:nvSpPr>
          <p:cNvPr id="3" name="Content Placeholder 2">
            <a:extLst>
              <a:ext uri="{FF2B5EF4-FFF2-40B4-BE49-F238E27FC236}">
                <a16:creationId xmlns:a16="http://schemas.microsoft.com/office/drawing/2014/main" id="{4F9A2A7E-DB3B-4F73-A14A-1A7F28367FA5}"/>
              </a:ext>
            </a:extLst>
          </p:cNvPr>
          <p:cNvSpPr>
            <a:spLocks noGrp="1"/>
          </p:cNvSpPr>
          <p:nvPr>
            <p:ph idx="1"/>
          </p:nvPr>
        </p:nvSpPr>
        <p:spPr>
          <a:xfrm>
            <a:off x="457200" y="1143000"/>
            <a:ext cx="8229600" cy="4953000"/>
          </a:xfrm>
        </p:spPr>
        <p:txBody>
          <a:bodyPr>
            <a:normAutofit/>
          </a:bodyPr>
          <a:lstStyle/>
          <a:p>
            <a:r>
              <a:rPr lang="es-ES" dirty="0"/>
              <a:t>Tendrá dos audiencias diferentes que necesita mantener informado: </a:t>
            </a:r>
          </a:p>
          <a:p>
            <a:pPr lvl="1"/>
            <a:r>
              <a:rPr lang="es-ES" sz="2800" dirty="0"/>
              <a:t>Un público interno, </a:t>
            </a:r>
            <a:r>
              <a:rPr lang="es-ES" sz="2800" dirty="0" err="1"/>
              <a:t>ue</a:t>
            </a:r>
            <a:r>
              <a:rPr lang="es-ES" sz="2800" dirty="0"/>
              <a:t> consiste de sus Miembros, y un público 	externo, que no son todos los </a:t>
            </a:r>
            <a:r>
              <a:rPr lang="es-ES" sz="2800" dirty="0" err="1"/>
              <a:t>demas</a:t>
            </a:r>
            <a:r>
              <a:rPr lang="es-ES" sz="2800" dirty="0"/>
              <a:t>. </a:t>
            </a:r>
          </a:p>
          <a:p>
            <a:r>
              <a:rPr lang="es-ES" dirty="0"/>
              <a:t>Las ventajas que presenta la promoción de su Logia y sus actividades son numerosas y beneficiosas.</a:t>
            </a:r>
            <a:endParaRPr lang="es-ES_trad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18C43-5141-4D84-AA91-854B5A790975}"/>
              </a:ext>
            </a:extLst>
          </p:cNvPr>
          <p:cNvSpPr>
            <a:spLocks noGrp="1"/>
          </p:cNvSpPr>
          <p:nvPr>
            <p:ph type="title"/>
          </p:nvPr>
        </p:nvSpPr>
        <p:spPr>
          <a:xfrm>
            <a:off x="457200" y="152400"/>
            <a:ext cx="8229600" cy="838200"/>
          </a:xfrm>
        </p:spPr>
        <p:txBody>
          <a:bodyPr>
            <a:noAutofit/>
          </a:bodyPr>
          <a:lstStyle/>
          <a:p>
            <a:pPr>
              <a:defRPr/>
            </a:pPr>
            <a:r>
              <a:rPr lang="es-ES_tradnl"/>
              <a:t>Internas </a:t>
            </a:r>
          </a:p>
        </p:txBody>
      </p:sp>
      <p:sp>
        <p:nvSpPr>
          <p:cNvPr id="3" name="Content Placeholder 2">
            <a:extLst>
              <a:ext uri="{FF2B5EF4-FFF2-40B4-BE49-F238E27FC236}">
                <a16:creationId xmlns:a16="http://schemas.microsoft.com/office/drawing/2014/main" id="{CA7CF9BB-4AE3-43C4-A679-83DD9D2C8A1E}"/>
              </a:ext>
            </a:extLst>
          </p:cNvPr>
          <p:cNvSpPr>
            <a:spLocks noGrp="1"/>
          </p:cNvSpPr>
          <p:nvPr>
            <p:ph idx="1"/>
          </p:nvPr>
        </p:nvSpPr>
        <p:spPr>
          <a:xfrm>
            <a:off x="457200" y="1066800"/>
            <a:ext cx="8229600" cy="5241925"/>
          </a:xfrm>
        </p:spPr>
        <p:txBody>
          <a:bodyPr>
            <a:normAutofit/>
          </a:bodyPr>
          <a:lstStyle/>
          <a:p>
            <a:pPr lvl="1"/>
            <a:r>
              <a:rPr lang="es-ES" sz="3200" dirty="0"/>
              <a:t>La Comunicación Interna lograra:</a:t>
            </a:r>
          </a:p>
          <a:p>
            <a:pPr lvl="2"/>
            <a:r>
              <a:rPr lang="es-ES" sz="2500" dirty="0"/>
              <a:t>Mantener la Membresía informada de lo que está haciendo y pasando en la Logia</a:t>
            </a:r>
          </a:p>
          <a:p>
            <a:pPr lvl="2"/>
            <a:r>
              <a:rPr lang="es-ES" sz="2500" dirty="0"/>
              <a:t>Alentar a los Miembros a asistir a las actividades porque sabrán cuándo van a ocurrir y lo que va a pasar en ellas.</a:t>
            </a:r>
            <a:endParaRPr lang="es-ES_tradnl" sz="2500" dirty="0"/>
          </a:p>
          <a:p>
            <a:pPr lvl="2"/>
            <a:r>
              <a:rPr lang="es-ES" sz="2500" dirty="0"/>
              <a:t>Darle orgullo a los Miembros de su Logia, por la participación de la Logia en la comunidad </a:t>
            </a:r>
            <a:endParaRPr lang="es-ES_tradnl" sz="2500" dirty="0"/>
          </a:p>
          <a:p>
            <a:pPr lvl="2"/>
            <a:r>
              <a:rPr lang="es-ES" sz="2500" dirty="0"/>
              <a:t>Crear orgullo en los Miembros que son reconocidos en sus comunicaciones.</a:t>
            </a:r>
            <a:endParaRPr lang="en-US" sz="2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CBC94-0607-40FD-9A18-358F57882DF0}"/>
              </a:ext>
            </a:extLst>
          </p:cNvPr>
          <p:cNvSpPr>
            <a:spLocks noGrp="1"/>
          </p:cNvSpPr>
          <p:nvPr>
            <p:ph type="title"/>
          </p:nvPr>
        </p:nvSpPr>
        <p:spPr>
          <a:xfrm>
            <a:off x="457200" y="76200"/>
            <a:ext cx="8229600" cy="1020762"/>
          </a:xfrm>
        </p:spPr>
        <p:txBody>
          <a:bodyPr>
            <a:normAutofit/>
          </a:bodyPr>
          <a:lstStyle/>
          <a:p>
            <a:pPr>
              <a:defRPr/>
            </a:pPr>
            <a:r>
              <a:rPr lang="en-US"/>
              <a:t>Externa </a:t>
            </a:r>
          </a:p>
        </p:txBody>
      </p:sp>
      <p:sp>
        <p:nvSpPr>
          <p:cNvPr id="3" name="Content Placeholder 2">
            <a:extLst>
              <a:ext uri="{FF2B5EF4-FFF2-40B4-BE49-F238E27FC236}">
                <a16:creationId xmlns:a16="http://schemas.microsoft.com/office/drawing/2014/main" id="{F16A0AB9-04DC-4F27-B252-E3C63E7DE70C}"/>
              </a:ext>
            </a:extLst>
          </p:cNvPr>
          <p:cNvSpPr>
            <a:spLocks noGrp="1"/>
          </p:cNvSpPr>
          <p:nvPr>
            <p:ph idx="1"/>
          </p:nvPr>
        </p:nvSpPr>
        <p:spPr>
          <a:xfrm>
            <a:off x="457200" y="1219200"/>
            <a:ext cx="8229600" cy="5334000"/>
          </a:xfrm>
        </p:spPr>
        <p:txBody>
          <a:bodyPr>
            <a:normAutofit/>
          </a:bodyPr>
          <a:lstStyle/>
          <a:p>
            <a:r>
              <a:rPr lang="es-ES" dirty="0"/>
              <a:t>Las Comunicaciones externas harán lo siguiente:</a:t>
            </a:r>
            <a:endParaRPr lang="es-ES_tradnl" dirty="0"/>
          </a:p>
          <a:p>
            <a:pPr lvl="1"/>
            <a:r>
              <a:rPr lang="es-ES" sz="2800" dirty="0"/>
              <a:t>Educar a la población sobre la Masonería, quienes somos y lo que defendemos.</a:t>
            </a:r>
            <a:endParaRPr lang="es-ES_tradnl" sz="2800" dirty="0"/>
          </a:p>
          <a:p>
            <a:pPr lvl="1"/>
            <a:r>
              <a:rPr lang="es-ES" sz="2800" dirty="0"/>
              <a:t>Los hombres  se interesaran  en unirse a la Logia por lo que han aprendido acerca de ella por la promoción que han recibido</a:t>
            </a:r>
            <a:endParaRPr lang="es-ES_tradnl" sz="2800" dirty="0"/>
          </a:p>
          <a:p>
            <a:pPr lvl="1"/>
            <a:r>
              <a:rPr lang="es-ES" sz="2800" dirty="0"/>
              <a:t>Elevara el prestigio de su Logia, sus miembros y nuestra Institución  en la comunidad mientras que su participación y promoción se </a:t>
            </a:r>
          </a:p>
          <a:p>
            <a:pPr marL="342900" lvl="1" indent="0">
              <a:buNone/>
            </a:pPr>
            <a:r>
              <a:rPr lang="es-ES" sz="2800" dirty="0"/>
              <a:t>   incrementan.  </a:t>
            </a:r>
            <a:endParaRPr lang="es-ES_tradnl"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30F72-F211-49B1-BE8F-ABCAA3398624}"/>
              </a:ext>
            </a:extLst>
          </p:cNvPr>
          <p:cNvSpPr>
            <a:spLocks noGrp="1"/>
          </p:cNvSpPr>
          <p:nvPr>
            <p:ph type="title"/>
          </p:nvPr>
        </p:nvSpPr>
        <p:spPr>
          <a:xfrm>
            <a:off x="457200" y="152400"/>
            <a:ext cx="8229600" cy="792162"/>
          </a:xfrm>
        </p:spPr>
        <p:txBody>
          <a:bodyPr/>
          <a:lstStyle/>
          <a:p>
            <a:pPr>
              <a:defRPr/>
            </a:pPr>
            <a:r>
              <a:rPr lang="es-ES"/>
              <a:t>Percepción</a:t>
            </a:r>
            <a:endParaRPr lang="en-US"/>
          </a:p>
        </p:txBody>
      </p:sp>
      <p:sp>
        <p:nvSpPr>
          <p:cNvPr id="3" name="Content Placeholder 2">
            <a:extLst>
              <a:ext uri="{FF2B5EF4-FFF2-40B4-BE49-F238E27FC236}">
                <a16:creationId xmlns:a16="http://schemas.microsoft.com/office/drawing/2014/main" id="{30597F43-329D-4310-B3B8-1FBB491D7FEE}"/>
              </a:ext>
            </a:extLst>
          </p:cNvPr>
          <p:cNvSpPr>
            <a:spLocks noGrp="1"/>
          </p:cNvSpPr>
          <p:nvPr>
            <p:ph idx="1"/>
          </p:nvPr>
        </p:nvSpPr>
        <p:spPr>
          <a:xfrm>
            <a:off x="152400" y="1066800"/>
            <a:ext cx="8763000" cy="5516563"/>
          </a:xfrm>
        </p:spPr>
        <p:txBody>
          <a:bodyPr>
            <a:noAutofit/>
          </a:bodyPr>
          <a:lstStyle/>
          <a:p>
            <a:r>
              <a:rPr lang="es-ES" sz="2800" dirty="0"/>
              <a:t>¿De qué manera el público percibe su Logia y a los Masones en su comunidad? ¿Cómo sus propios Miembros perciben a su Logia?</a:t>
            </a:r>
          </a:p>
          <a:p>
            <a:pPr lvl="1"/>
            <a:r>
              <a:rPr lang="es-ES" sz="2300" dirty="0"/>
              <a:t>La triste realidad es que pocas Logias participan en cualquier tipo de comunicación, ya sea externa o interna, lo que contribuye a la falta de comprensión acerca de la Masonería y el descenso en Membresía. </a:t>
            </a:r>
          </a:p>
          <a:p>
            <a:pPr lvl="1"/>
            <a:r>
              <a:rPr lang="es-ES" sz="2300" dirty="0"/>
              <a:t>El resultado es la falta de cualquier percepción o al menos una positiva sobre la Masonería, y poca o ninguna comunicación de su Logia deja a sus Hermanos preguntando por qué pagan sus cuotas.</a:t>
            </a:r>
            <a:endParaRPr lang="es-ES_tradnl" sz="2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01385-517D-46AC-9B7A-FCC15904F6AE}"/>
              </a:ext>
            </a:extLst>
          </p:cNvPr>
          <p:cNvSpPr>
            <a:spLocks noGrp="1"/>
          </p:cNvSpPr>
          <p:nvPr>
            <p:ph type="title"/>
          </p:nvPr>
        </p:nvSpPr>
        <p:spPr>
          <a:xfrm>
            <a:off x="457200" y="152400"/>
            <a:ext cx="8229600" cy="792162"/>
          </a:xfrm>
        </p:spPr>
        <p:txBody>
          <a:bodyPr>
            <a:noAutofit/>
          </a:bodyPr>
          <a:lstStyle/>
          <a:p>
            <a:pPr>
              <a:defRPr/>
            </a:pPr>
            <a:r>
              <a:rPr lang="es-ES"/>
              <a:t>Percepción, Cont.</a:t>
            </a:r>
            <a:endParaRPr lang="en-US"/>
          </a:p>
        </p:txBody>
      </p:sp>
      <p:sp>
        <p:nvSpPr>
          <p:cNvPr id="3" name="Content Placeholder 2">
            <a:extLst>
              <a:ext uri="{FF2B5EF4-FFF2-40B4-BE49-F238E27FC236}">
                <a16:creationId xmlns:a16="http://schemas.microsoft.com/office/drawing/2014/main" id="{43445ED4-9B8F-4AD3-82FF-53F9FF22FE54}"/>
              </a:ext>
            </a:extLst>
          </p:cNvPr>
          <p:cNvSpPr>
            <a:spLocks noGrp="1"/>
          </p:cNvSpPr>
          <p:nvPr>
            <p:ph idx="1"/>
          </p:nvPr>
        </p:nvSpPr>
        <p:spPr>
          <a:xfrm>
            <a:off x="609600" y="1066800"/>
            <a:ext cx="8229600" cy="5638800"/>
          </a:xfrm>
        </p:spPr>
        <p:txBody>
          <a:bodyPr>
            <a:normAutofit/>
          </a:bodyPr>
          <a:lstStyle/>
          <a:p>
            <a:pPr marL="0" indent="0">
              <a:buNone/>
              <a:defRPr/>
            </a:pPr>
            <a:r>
              <a:rPr lang="es-ES" sz="2800" dirty="0"/>
              <a:t>La percepción se convierte en realidad para nuestros Miembros y el público. Ante la falta de comunicación de su Logia, Ellos no saben más de lo que han escuchado de fuentes no oficiales o lo que conjeturan ellos mismos. La falta de comunicación con los Miembros inactivos puede darles la impresión de que a la Logia no les importa,  no es relevante, o es anticuada.   Les hace preguntar por qué el seguir siendo Miembros. Esta brecha de entendimiento sobre quiénes son los Masones y que es lo que su Logia hace es directamente atribuible a la falta de comunicación de su Logia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C16F1-A7D3-4638-A90E-307C9FCD8518}"/>
              </a:ext>
            </a:extLst>
          </p:cNvPr>
          <p:cNvSpPr>
            <a:spLocks noGrp="1"/>
          </p:cNvSpPr>
          <p:nvPr>
            <p:ph type="title"/>
          </p:nvPr>
        </p:nvSpPr>
        <p:spPr>
          <a:xfrm>
            <a:off x="88900" y="1"/>
            <a:ext cx="9055100" cy="1371599"/>
          </a:xfrm>
        </p:spPr>
        <p:txBody>
          <a:bodyPr>
            <a:normAutofit fontScale="90000"/>
          </a:bodyPr>
          <a:lstStyle/>
          <a:p>
            <a:pPr>
              <a:defRPr/>
            </a:pPr>
            <a:r>
              <a:rPr lang="es-ES"/>
              <a:t>¿Comunicación Externa? </a:t>
            </a:r>
            <a:br>
              <a:rPr lang="es-ES"/>
            </a:br>
            <a:r>
              <a:rPr lang="es-ES"/>
              <a:t>(Informal)</a:t>
            </a:r>
            <a:endParaRPr lang="en-US"/>
          </a:p>
        </p:txBody>
      </p:sp>
      <p:sp>
        <p:nvSpPr>
          <p:cNvPr id="3" name="Content Placeholder 2">
            <a:extLst>
              <a:ext uri="{FF2B5EF4-FFF2-40B4-BE49-F238E27FC236}">
                <a16:creationId xmlns:a16="http://schemas.microsoft.com/office/drawing/2014/main" id="{6D3FF911-81C7-4780-A795-8F318898C628}"/>
              </a:ext>
            </a:extLst>
          </p:cNvPr>
          <p:cNvSpPr>
            <a:spLocks noGrp="1"/>
          </p:cNvSpPr>
          <p:nvPr>
            <p:ph idx="1"/>
          </p:nvPr>
        </p:nvSpPr>
        <p:spPr>
          <a:xfrm>
            <a:off x="685800" y="1371600"/>
            <a:ext cx="8229600" cy="5181600"/>
          </a:xfrm>
        </p:spPr>
        <p:txBody>
          <a:bodyPr>
            <a:normAutofit lnSpcReduction="10000"/>
          </a:bodyPr>
          <a:lstStyle/>
          <a:p>
            <a:r>
              <a:rPr lang="es-ES" sz="2600" dirty="0"/>
              <a:t>La comunicación informal incluye métodos ordinarios que son bien conocidos por nosotros sin ningún ceremonial. Por lo general son simples y fáciles de hacer, pero de igual importancia.</a:t>
            </a:r>
            <a:endParaRPr lang="es-ES_tradnl" sz="2600" dirty="0"/>
          </a:p>
          <a:p>
            <a:r>
              <a:rPr lang="es-ES" sz="2600" dirty="0"/>
              <a:t>Letreros en la entrada a la ciudad</a:t>
            </a:r>
            <a:endParaRPr lang="es-ES_tradnl" sz="2600" dirty="0"/>
          </a:p>
          <a:p>
            <a:r>
              <a:rPr lang="es-ES" sz="2600" dirty="0"/>
              <a:t>Pines, yugos o gemelos Masónicos, Anillos, Sombreros, los emblemas en automóviles, placas o chapas. </a:t>
            </a:r>
            <a:endParaRPr lang="es-ES_tradnl" sz="2600" dirty="0"/>
          </a:p>
          <a:p>
            <a:r>
              <a:rPr lang="es-ES" sz="2600" dirty="0"/>
              <a:t>La Comunicación externa informal puede incitar a otros a preguntarle sobre la Masonería, o cuando usted menciona que usted es un Masón. Hable abiertamente sobre nuestra Fraternidad. Los otros no podrán ignorar su pasión hacia nuestra Fraternidad.</a:t>
            </a:r>
            <a:endParaRPr lang="es-ES_tradnl"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BDBD1-F5DE-4F61-9E67-A51E36215A5C}"/>
              </a:ext>
            </a:extLst>
          </p:cNvPr>
          <p:cNvSpPr>
            <a:spLocks noGrp="1"/>
          </p:cNvSpPr>
          <p:nvPr>
            <p:ph type="title"/>
          </p:nvPr>
        </p:nvSpPr>
        <p:spPr>
          <a:xfrm>
            <a:off x="304801" y="1"/>
            <a:ext cx="8534400" cy="914400"/>
          </a:xfrm>
        </p:spPr>
        <p:txBody>
          <a:bodyPr>
            <a:normAutofit/>
          </a:bodyPr>
          <a:lstStyle/>
          <a:p>
            <a:pPr>
              <a:defRPr/>
            </a:pPr>
            <a:r>
              <a:rPr lang="es-ES" sz="4000"/>
              <a:t>¿Comunicación Externa? (Formal)</a:t>
            </a:r>
            <a:endParaRPr lang="en-US" sz="4000"/>
          </a:p>
        </p:txBody>
      </p:sp>
      <p:sp>
        <p:nvSpPr>
          <p:cNvPr id="3" name="Content Placeholder 2">
            <a:extLst>
              <a:ext uri="{FF2B5EF4-FFF2-40B4-BE49-F238E27FC236}">
                <a16:creationId xmlns:a16="http://schemas.microsoft.com/office/drawing/2014/main" id="{085414F2-8A43-4DCA-9C68-9249458937C8}"/>
              </a:ext>
            </a:extLst>
          </p:cNvPr>
          <p:cNvSpPr>
            <a:spLocks noGrp="1"/>
          </p:cNvSpPr>
          <p:nvPr>
            <p:ph idx="1"/>
          </p:nvPr>
        </p:nvSpPr>
        <p:spPr>
          <a:xfrm>
            <a:off x="533400" y="914401"/>
            <a:ext cx="8001000" cy="5714999"/>
          </a:xfrm>
        </p:spPr>
        <p:txBody>
          <a:bodyPr>
            <a:normAutofit lnSpcReduction="10000"/>
          </a:bodyPr>
          <a:lstStyle/>
          <a:p>
            <a:r>
              <a:rPr lang="es-ES" sz="2400" dirty="0"/>
              <a:t>La comunicación formal externa implica una mayor planificación, la participación de los miembros y en ocasiones un compromiso financiero y de tiempo, para utilizar los métodos externos más convencionales de comunicación. Un ejemplo obvio son los medios noticiosos en su comunidad; sus periódicos, estaciones de radio y televisión locales.</a:t>
            </a:r>
            <a:endParaRPr lang="es-ES_tradnl" sz="2400" dirty="0"/>
          </a:p>
          <a:p>
            <a:r>
              <a:rPr lang="es-ES" sz="2400" dirty="0"/>
              <a:t>Además, un comunicado de prensa bien escrito puede proporcionar un vehículo para atraer atención a la Masonería en su ciudad. Por ejemplo, prepare un comunicado de prensa acerca de las actividades de algún servicio comunitario y eventos especiales en la Logia. </a:t>
            </a:r>
          </a:p>
          <a:p>
            <a:r>
              <a:rPr lang="es-ES" sz="2400" dirty="0"/>
              <a:t>Entre menos edición necesite su comunicado de prensa, incrementa la probabilidad de ser utilizado.</a:t>
            </a:r>
            <a:endParaRPr lang="es-ES_tradnl"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1039</TotalTime>
  <Words>1465</Words>
  <Application>Microsoft Office PowerPoint</Application>
  <PresentationFormat>On-screen Show (4:3)</PresentationFormat>
  <Paragraphs>80</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Book Antiqua</vt:lpstr>
      <vt:lpstr>Calibri</vt:lpstr>
      <vt:lpstr>Lucida Sans</vt:lpstr>
      <vt:lpstr>Celestial</vt:lpstr>
      <vt:lpstr>Entrenamiento de Liderazgo Masónico </vt:lpstr>
      <vt:lpstr>Comunicación</vt:lpstr>
      <vt:lpstr>Comunicación</vt:lpstr>
      <vt:lpstr>Internas </vt:lpstr>
      <vt:lpstr>Externa </vt:lpstr>
      <vt:lpstr>Percepción</vt:lpstr>
      <vt:lpstr>Percepción, Cont.</vt:lpstr>
      <vt:lpstr>¿Comunicación Externa?  (Informal)</vt:lpstr>
      <vt:lpstr>¿Comunicación Externa? (Formal)</vt:lpstr>
      <vt:lpstr>Externas (Formas)</vt:lpstr>
      <vt:lpstr>Comunicaciones Internas </vt:lpstr>
      <vt:lpstr>Vehículos de comunicación</vt:lpstr>
      <vt:lpstr>Vehículos Cont.</vt:lpstr>
      <vt:lpstr>“Call fire”</vt:lpstr>
      <vt:lpstr>Vehículos Cont.</vt:lpstr>
      <vt:lpstr>Sitios WEB </vt:lpstr>
      <vt:lpstr>Social Media</vt:lpstr>
      <vt:lpstr>Preguntas  o  Sugerencias</vt:lpstr>
      <vt:lpstr>Cierre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Luis Rivera</cp:lastModifiedBy>
  <cp:revision>118</cp:revision>
  <dcterms:created xsi:type="dcterms:W3CDTF">2010-08-18T20:46:56Z</dcterms:created>
  <dcterms:modified xsi:type="dcterms:W3CDTF">2021-10-01T21:25:16Z</dcterms:modified>
</cp:coreProperties>
</file>