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23"/>
  </p:notesMasterIdLst>
  <p:sldIdLst>
    <p:sldId id="257" r:id="rId2"/>
    <p:sldId id="273" r:id="rId3"/>
    <p:sldId id="314" r:id="rId4"/>
    <p:sldId id="315" r:id="rId5"/>
    <p:sldId id="281" r:id="rId6"/>
    <p:sldId id="298" r:id="rId7"/>
    <p:sldId id="316" r:id="rId8"/>
    <p:sldId id="317" r:id="rId9"/>
    <p:sldId id="318" r:id="rId10"/>
    <p:sldId id="319" r:id="rId11"/>
    <p:sldId id="325" r:id="rId12"/>
    <p:sldId id="320" r:id="rId13"/>
    <p:sldId id="321" r:id="rId14"/>
    <p:sldId id="324" r:id="rId15"/>
    <p:sldId id="323" r:id="rId16"/>
    <p:sldId id="288" r:id="rId17"/>
    <p:sldId id="289" r:id="rId18"/>
    <p:sldId id="446" r:id="rId19"/>
    <p:sldId id="290" r:id="rId20"/>
    <p:sldId id="326" r:id="rId21"/>
    <p:sldId id="44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92" autoAdjust="0"/>
    <p:restoredTop sz="94574" autoAdjust="0"/>
  </p:normalViewPr>
  <p:slideViewPr>
    <p:cSldViewPr>
      <p:cViewPr varScale="1">
        <p:scale>
          <a:sx n="111" d="100"/>
          <a:sy n="111" d="100"/>
        </p:scale>
        <p:origin x="14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Book Antiqua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fld id="{E78C2456-6A9D-4FD9-A24B-E6447D1C2BE6}" type="datetimeFigureOut">
              <a:rPr lang="en-US"/>
              <a:pPr/>
              <a:t>2/1/2022</a:t>
            </a:fld>
            <a:endParaRPr lang="en-US" dirty="0"/>
          </a:p>
        </p:txBody>
      </p:sp>
      <p:sp>
        <p:nvSpPr>
          <p:cNvPr id="1167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Book Antiqua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fld id="{2FF30003-0E1B-40E8-8FDA-AB2E7D92CBF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1" y="1964267"/>
            <a:ext cx="7912894" cy="1813653"/>
          </a:xfrm>
        </p:spPr>
        <p:txBody>
          <a:bodyPr anchor="b">
            <a:normAutofit/>
          </a:bodyPr>
          <a:lstStyle>
            <a:lvl1pPr algn="ctr">
              <a:defRPr sz="4800" cap="none">
                <a:effectLst/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1" y="3886201"/>
            <a:ext cx="7912893" cy="19050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 cap="all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/>
          <a:lstStyle/>
          <a:p>
            <a:pPr>
              <a:defRPr/>
            </a:pPr>
            <a:fld id="{0AF1472B-C81E-43B2-AF36-404F10779DE2}" type="datetimeFigureOut">
              <a:rPr lang="en-US" smtClean="0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1" y="5870576"/>
            <a:ext cx="5727868" cy="3778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/>
          <a:lstStyle/>
          <a:p>
            <a:pPr>
              <a:defRPr/>
            </a:pPr>
            <a:fld id="{47D6FCBF-E12B-40F5-A8EC-D90EEFBC1F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0625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6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5830" y="576262"/>
            <a:ext cx="7598570" cy="566738"/>
          </a:xfrm>
        </p:spPr>
        <p:txBody>
          <a:bodyPr anchor="b">
            <a:normAutofit/>
          </a:bodyPr>
          <a:lstStyle>
            <a:lvl1pPr algn="ctr">
              <a:defRPr sz="2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66800" y="1851258"/>
            <a:ext cx="7229490" cy="3482742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5830" y="1219200"/>
            <a:ext cx="7598570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8FBF24-0207-4BC0-BFA6-1072D0CA7C3C}" type="datetimeFigureOut">
              <a:rPr lang="en-US" smtClean="0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2B31E-5714-4F1D-95C8-83B9822ED6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14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3124199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8FBF24-0207-4BC0-BFA6-1072D0CA7C3C}" type="datetimeFigureOut">
              <a:rPr lang="en-US" smtClean="0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2B31E-5714-4F1D-95C8-83B9822ED6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33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81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1" y="220133"/>
            <a:ext cx="8534400" cy="1456267"/>
          </a:xfrm>
        </p:spPr>
        <p:txBody>
          <a:bodyPr>
            <a:normAutofit/>
          </a:bodyPr>
          <a:lstStyle>
            <a:lvl1pPr algn="ctr">
              <a:defRPr sz="4400" cap="none">
                <a:solidFill>
                  <a:srgbClr val="FFC000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828800"/>
            <a:ext cx="8608217" cy="3649133"/>
          </a:xfrm>
        </p:spPr>
        <p:txBody>
          <a:bodyPr anchor="ctr">
            <a:normAutofit/>
          </a:bodyPr>
          <a:lstStyle>
            <a:lvl1pPr>
              <a:defRPr sz="3200">
                <a:latin typeface="Book Antiqua" panose="02040602050305030304" pitchFamily="18" charset="0"/>
              </a:defRPr>
            </a:lvl1pPr>
            <a:lvl2pPr>
              <a:defRPr sz="2000">
                <a:latin typeface="Book Antiqua" panose="02040602050305030304" pitchFamily="18" charset="0"/>
              </a:defRPr>
            </a:lvl2pPr>
            <a:lvl3pPr>
              <a:defRPr sz="2000">
                <a:latin typeface="Book Antiqua" panose="02040602050305030304" pitchFamily="18" charset="0"/>
              </a:defRPr>
            </a:lvl3pPr>
            <a:lvl4pPr>
              <a:defRPr sz="2000">
                <a:latin typeface="Book Antiqua" panose="02040602050305030304" pitchFamily="18" charset="0"/>
              </a:defRPr>
            </a:lvl4pPr>
            <a:lvl5pPr>
              <a:defRPr sz="2000"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E91820-14E3-4503-B790-A03E06B077EE}" type="datetimeFigureOut">
              <a:rPr lang="en-US" smtClean="0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Masonic Leadership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A2491E-CB9A-423E-968B-F1B848817E0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942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4350" y="1371600"/>
            <a:ext cx="8172449" cy="1468800"/>
          </a:xfrm>
        </p:spPr>
        <p:txBody>
          <a:bodyPr anchor="b">
            <a:noAutofit/>
          </a:bodyPr>
          <a:lstStyle>
            <a:lvl1pPr algn="ctr">
              <a:defRPr sz="4800" b="0" cap="none">
                <a:solidFill>
                  <a:srgbClr val="FFC000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523" y="2826325"/>
            <a:ext cx="7598571" cy="2436438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 cap="all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63581" y="6339663"/>
            <a:ext cx="1200150" cy="377825"/>
          </a:xfrm>
        </p:spPr>
        <p:txBody>
          <a:bodyPr/>
          <a:lstStyle/>
          <a:p>
            <a:pPr>
              <a:defRPr/>
            </a:pPr>
            <a:fld id="{BD9086A4-36BD-4495-8112-481AD8581E9B}" type="datetimeFigureOut">
              <a:rPr lang="en-US" smtClean="0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296" y="6248401"/>
            <a:ext cx="5629949" cy="469087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85067" y="6339663"/>
            <a:ext cx="413375" cy="377825"/>
          </a:xfrm>
        </p:spPr>
        <p:txBody>
          <a:bodyPr/>
          <a:lstStyle/>
          <a:p>
            <a:pPr>
              <a:defRPr/>
            </a:pPr>
            <a:fld id="{E390771D-A63E-4BE7-BC9B-12660E1CCA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16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sz="4000" cap="none">
                <a:solidFill>
                  <a:srgbClr val="FFC000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828799"/>
            <a:ext cx="4051301" cy="4114799"/>
          </a:xfrm>
        </p:spPr>
        <p:txBody>
          <a:bodyPr>
            <a:normAutofit/>
          </a:bodyPr>
          <a:lstStyle>
            <a:lvl1pPr>
              <a:defRPr sz="2600">
                <a:latin typeface="Book Antiqua" panose="02040602050305030304" pitchFamily="18" charset="0"/>
              </a:defRPr>
            </a:lvl1pPr>
            <a:lvl2pPr>
              <a:defRPr sz="2400">
                <a:latin typeface="Book Antiqua" panose="02040602050305030304" pitchFamily="18" charset="0"/>
              </a:defRPr>
            </a:lvl2pPr>
            <a:lvl3pPr>
              <a:defRPr sz="2000">
                <a:latin typeface="Book Antiqua" panose="02040602050305030304" pitchFamily="18" charset="0"/>
              </a:defRPr>
            </a:lvl3pPr>
            <a:lvl4pPr>
              <a:defRPr sz="1600">
                <a:latin typeface="Book Antiqua" panose="02040602050305030304" pitchFamily="18" charset="0"/>
              </a:defRPr>
            </a:lvl4pPr>
            <a:lvl5pPr>
              <a:defRPr sz="1600"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D62D4B-A6E5-4B5E-AF63-D57C6BED30C5}" type="datetimeFigureOut">
              <a:rPr lang="en-US" smtClean="0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E0086-F162-4D40-85A6-EB00098B616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BABF2CA-663D-4097-B3E0-21334714BC6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406899" y="1828800"/>
            <a:ext cx="4508501" cy="4114800"/>
          </a:xfrm>
        </p:spPr>
        <p:txBody>
          <a:bodyPr>
            <a:normAutofit/>
          </a:bodyPr>
          <a:lstStyle>
            <a:lvl1pPr>
              <a:defRPr sz="2600">
                <a:latin typeface="Book Antiqua" panose="02040602050305030304" pitchFamily="18" charset="0"/>
              </a:defRPr>
            </a:lvl1pPr>
            <a:lvl2pPr>
              <a:defRPr sz="2400">
                <a:latin typeface="Book Antiqua" panose="02040602050305030304" pitchFamily="18" charset="0"/>
              </a:defRPr>
            </a:lvl2pPr>
            <a:lvl3pPr>
              <a:defRPr sz="2000">
                <a:latin typeface="Book Antiqua" panose="02040602050305030304" pitchFamily="18" charset="0"/>
              </a:defRPr>
            </a:lvl3pPr>
            <a:lvl4pPr>
              <a:defRPr sz="1600">
                <a:latin typeface="Book Antiqua" panose="02040602050305030304" pitchFamily="18" charset="0"/>
              </a:defRPr>
            </a:lvl4pPr>
            <a:lvl5pPr>
              <a:defRPr sz="1600"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94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1" y="304800"/>
            <a:ext cx="8610600" cy="1456267"/>
          </a:xfrm>
        </p:spPr>
        <p:txBody>
          <a:bodyPr>
            <a:normAutofit/>
          </a:bodyPr>
          <a:lstStyle>
            <a:lvl1pPr algn="ctr">
              <a:defRPr sz="4100" cap="none">
                <a:solidFill>
                  <a:srgbClr val="FFC000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2" y="1840443"/>
            <a:ext cx="3747692" cy="95408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Book Antiqua" panose="02040602050305030304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870201"/>
            <a:ext cx="3747692" cy="2920998"/>
          </a:xfrm>
        </p:spPr>
        <p:txBody>
          <a:bodyPr anchor="t">
            <a:normAutofit/>
          </a:bodyPr>
          <a:lstStyle>
            <a:lvl1pPr>
              <a:defRPr sz="2000">
                <a:latin typeface="Book Antiqua" panose="02040602050305030304" pitchFamily="18" charset="0"/>
              </a:defRPr>
            </a:lvl1pPr>
            <a:lvl2pPr>
              <a:defRPr sz="2000">
                <a:latin typeface="Book Antiqua" panose="02040602050305030304" pitchFamily="18" charset="0"/>
              </a:defRPr>
            </a:lvl2pPr>
            <a:lvl3pPr>
              <a:defRPr sz="1600">
                <a:latin typeface="Book Antiqua" panose="02040602050305030304" pitchFamily="18" charset="0"/>
              </a:defRPr>
            </a:lvl3pPr>
            <a:lvl4pPr>
              <a:defRPr sz="1200">
                <a:latin typeface="Book Antiqua" panose="02040602050305030304" pitchFamily="18" charset="0"/>
              </a:defRPr>
            </a:lvl4pPr>
            <a:lvl5pPr>
              <a:defRPr sz="1200"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BCCE4E-C0C8-4D34-B184-3B47152F6D26}" type="datetimeFigureOut">
              <a:rPr lang="en-US" smtClean="0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FCE26-B758-43C9-9262-B24A9783ABD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52F97B1C-76FF-4E7B-8767-099F32C80DD4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29508" y="2870202"/>
            <a:ext cx="3747692" cy="2920998"/>
          </a:xfrm>
        </p:spPr>
        <p:txBody>
          <a:bodyPr anchor="t">
            <a:normAutofit/>
          </a:bodyPr>
          <a:lstStyle>
            <a:lvl1pPr>
              <a:defRPr sz="2000">
                <a:latin typeface="Book Antiqua" panose="02040602050305030304" pitchFamily="18" charset="0"/>
              </a:defRPr>
            </a:lvl1pPr>
            <a:lvl2pPr>
              <a:defRPr sz="2000">
                <a:latin typeface="Book Antiqua" panose="02040602050305030304" pitchFamily="18" charset="0"/>
              </a:defRPr>
            </a:lvl2pPr>
            <a:lvl3pPr>
              <a:defRPr sz="1600">
                <a:latin typeface="Book Antiqua" panose="02040602050305030304" pitchFamily="18" charset="0"/>
              </a:defRPr>
            </a:lvl3pPr>
            <a:lvl4pPr>
              <a:defRPr sz="1200">
                <a:latin typeface="Book Antiqua" panose="02040602050305030304" pitchFamily="18" charset="0"/>
              </a:defRPr>
            </a:lvl4pPr>
            <a:lvl5pPr>
              <a:defRPr sz="1200"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0D96EB9F-9AF5-40A3-BBD0-6EA0655B4165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4343400" y="1865314"/>
            <a:ext cx="3747692" cy="95408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Book Antiqua" panose="02040602050305030304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349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73B396-A85B-4686-B357-BFEF9E69BCE1}" type="datetimeFigureOut">
              <a:rPr lang="en-US" smtClean="0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B92EA-2360-449D-A344-C429608F315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2567A85-1027-40E1-BC62-749C5D9F8A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1" y="304800"/>
            <a:ext cx="8610600" cy="1456267"/>
          </a:xfrm>
        </p:spPr>
        <p:txBody>
          <a:bodyPr>
            <a:normAutofit/>
          </a:bodyPr>
          <a:lstStyle>
            <a:lvl1pPr algn="ctr">
              <a:defRPr sz="4100" cap="none">
                <a:solidFill>
                  <a:srgbClr val="FFC000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3526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E49314-C03A-4E7F-AEDB-2CD61B96C8FE}" type="datetimeFigureOut">
              <a:rPr lang="en-US" smtClean="0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52FB2-6661-4DA1-83E6-49273CF992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55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440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4350" y="685800"/>
            <a:ext cx="2760664" cy="13716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609601"/>
            <a:ext cx="4626770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133600"/>
            <a:ext cx="2760664" cy="358140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50525A-4A93-485B-9AB1-AA5A8DEFD871}" type="datetimeFigureOut">
              <a:rPr lang="en-US" smtClean="0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3DE0C-A853-4C4B-8345-33BC52EE50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98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4350" y="1600200"/>
            <a:ext cx="4623490" cy="1371600"/>
          </a:xfrm>
        </p:spPr>
        <p:txBody>
          <a:bodyPr anchor="b">
            <a:normAutofit/>
          </a:bodyPr>
          <a:lstStyle>
            <a:lvl1pPr algn="l">
              <a:defRPr sz="21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914400"/>
            <a:ext cx="2460731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971800"/>
            <a:ext cx="4623490" cy="18288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F26E1C-87E3-4CF0-8B1C-3F64A9744427}" type="datetimeFigureOut">
              <a:rPr lang="en-US" smtClean="0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00481-DCB1-4504-BA34-EFE8376E7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51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" y="228600"/>
            <a:ext cx="896720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9000" y="1776943"/>
            <a:ext cx="8357800" cy="4033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13694" y="6248400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068FBF24-0207-4BC0-BFA6-1072D0CA7C3C}" type="datetimeFigureOut">
              <a:rPr lang="en-US" smtClean="0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48400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0995" y="6248400"/>
            <a:ext cx="41337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04D2B31E-5714-4F1D-95C8-83B9822ED6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82659B82-82B5-CE4D-923A-272C7CDBBEB2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70000"/>
          </a:blip>
          <a:stretch>
            <a:fillRect/>
          </a:stretch>
        </p:blipFill>
        <p:spPr>
          <a:xfrm>
            <a:off x="8401627" y="5810680"/>
            <a:ext cx="679879" cy="906505"/>
          </a:xfrm>
          <a:prstGeom prst="rect">
            <a:avLst/>
          </a:prstGeom>
        </p:spPr>
      </p:pic>
      <p:pic>
        <p:nvPicPr>
          <p:cNvPr id="10" name="Picture 9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id="{AFC794E6-202C-8147-979A-830A3611D87B}"/>
              </a:ext>
            </a:extLst>
          </p:cNvPr>
          <p:cNvPicPr>
            <a:picLocks noChangeAspect="1"/>
          </p:cNvPicPr>
          <p:nvPr/>
        </p:nvPicPr>
        <p:blipFill>
          <a:blip r:embed="rId14">
            <a:alphaModFix amt="70000"/>
          </a:blip>
          <a:stretch>
            <a:fillRect/>
          </a:stretch>
        </p:blipFill>
        <p:spPr>
          <a:xfrm>
            <a:off x="114300" y="5937480"/>
            <a:ext cx="679879" cy="75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4248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800" kern="1200" cap="all">
          <a:ln w="3175" cmpd="sng">
            <a:noFill/>
          </a:ln>
          <a:solidFill>
            <a:srgbClr val="FFC000"/>
          </a:solidFill>
          <a:effectLst/>
          <a:latin typeface="Lucida Sans" panose="020B0602030504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2800" kern="1200" cap="none">
          <a:solidFill>
            <a:schemeClr val="tx1"/>
          </a:solidFill>
          <a:effectLst/>
          <a:latin typeface="Book Antiqua" panose="02040602050305030304" pitchFamily="18" charset="0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2800" kern="1200" cap="none">
          <a:solidFill>
            <a:schemeClr val="tx1"/>
          </a:solidFill>
          <a:effectLst/>
          <a:latin typeface="Book Antiqua" panose="02040602050305030304" pitchFamily="18" charset="0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2000" kern="1200" cap="none">
          <a:solidFill>
            <a:schemeClr val="tx1"/>
          </a:solidFill>
          <a:effectLst/>
          <a:latin typeface="Book Antiqua" panose="02040602050305030304" pitchFamily="18" charset="0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Book Antiqua" panose="02040602050305030304" pitchFamily="18" charset="0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Book Antiqua" panose="02040602050305030304" pitchFamily="18" charset="0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314179"/>
            <a:ext cx="8763000" cy="1554205"/>
          </a:xfrm>
        </p:spPr>
        <p:txBody>
          <a:bodyPr>
            <a:noAutofit/>
          </a:bodyPr>
          <a:lstStyle/>
          <a:p>
            <a:r>
              <a:rPr lang="es-ES" dirty="0"/>
              <a:t>Entrenamiento de Liderazgo Masónico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33315"/>
            <a:ext cx="7772400" cy="731794"/>
          </a:xfrm>
        </p:spPr>
        <p:txBody>
          <a:bodyPr>
            <a:normAutofit lnSpcReduction="10000"/>
          </a:bodyPr>
          <a:lstStyle/>
          <a:p>
            <a:r>
              <a:rPr lang="en-US" sz="3600" cap="none" dirty="0"/>
              <a:t>9. </a:t>
            </a:r>
            <a:r>
              <a:rPr lang="es-ES" sz="3600" dirty="0"/>
              <a:t>PRESUPUESTO</a:t>
            </a:r>
            <a:endParaRPr lang="es-ES_tradnl" sz="3600" dirty="0"/>
          </a:p>
          <a:p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3564490-61AF-4B15-B241-37C294B8D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599"/>
            <a:ext cx="2590800" cy="2694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1143000"/>
          </a:xfrm>
        </p:spPr>
        <p:txBody>
          <a:bodyPr>
            <a:noAutofit/>
          </a:bodyPr>
          <a:lstStyle/>
          <a:p>
            <a:r>
              <a:rPr lang="es-ES_tradnl" sz="4000" dirty="0"/>
              <a:t>Presupuesto – Orientación-Ingresos Cont.</a:t>
            </a:r>
            <a:endParaRPr lang="en-US" sz="40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267200"/>
          </a:xfrm>
        </p:spPr>
        <p:txBody>
          <a:bodyPr>
            <a:normAutofit/>
          </a:bodyPr>
          <a:lstStyle/>
          <a:p>
            <a:r>
              <a:rPr lang="es-ES_tradnl" sz="2400" dirty="0"/>
              <a:t>Cuenta corriente sólo debe tener los fondos necesarios para pagar las obligaciones mensuales</a:t>
            </a:r>
          </a:p>
          <a:p>
            <a:r>
              <a:rPr lang="es-ES_tradnl" sz="2400" dirty="0"/>
              <a:t>Busque una cuenta corriente que le dé el interés más alto en su comunidad </a:t>
            </a:r>
          </a:p>
          <a:p>
            <a:r>
              <a:rPr lang="es-ES_tradnl" sz="2400" dirty="0"/>
              <a:t>Mantenga una cuenta de ahorro líquido para financiar emergencias imprevistas</a:t>
            </a:r>
          </a:p>
          <a:p>
            <a:r>
              <a:rPr lang="es-ES_tradnl" sz="2400" dirty="0"/>
              <a:t>Invierta el resto de los fondos en una cuenta que ofrezca el interés más alto de la manera más segura posible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91600" cy="1143000"/>
          </a:xfrm>
        </p:spPr>
        <p:txBody>
          <a:bodyPr>
            <a:noAutofit/>
          </a:bodyPr>
          <a:lstStyle/>
          <a:p>
            <a:r>
              <a:rPr lang="es-ES_tradnl" sz="4000" dirty="0"/>
              <a:t>Presupuesto – Orientación-Ingresos Cont.</a:t>
            </a:r>
            <a:endParaRPr lang="en-US" sz="40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209800"/>
          </a:xfrm>
        </p:spPr>
        <p:txBody>
          <a:bodyPr>
            <a:normAutofit/>
          </a:bodyPr>
          <a:lstStyle/>
          <a:p>
            <a:r>
              <a:rPr lang="es-ES_tradnl" sz="2800" dirty="0"/>
              <a:t>Opciones para recaudar de fondos</a:t>
            </a:r>
          </a:p>
          <a:p>
            <a:pPr lvl="1"/>
            <a:r>
              <a:rPr lang="es-ES_tradnl" sz="2400" dirty="0"/>
              <a:t>Fuentes miembros (sin restricciones)</a:t>
            </a:r>
          </a:p>
          <a:p>
            <a:pPr lvl="1"/>
            <a:r>
              <a:rPr lang="es-ES_tradnl" sz="2400" dirty="0"/>
              <a:t>Fuentes miembros y público (refiérase a GL220 para su orientación)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27878" y="0"/>
            <a:ext cx="9067800" cy="914400"/>
          </a:xfrm>
        </p:spPr>
        <p:txBody>
          <a:bodyPr>
            <a:noAutofit/>
          </a:bodyPr>
          <a:lstStyle/>
          <a:p>
            <a:r>
              <a:rPr lang="es-ES_tradnl" sz="4000" dirty="0"/>
              <a:t>Presupuesto - Orientación – Cómo </a:t>
            </a:r>
            <a:endParaRPr lang="en-US" sz="40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77500" lnSpcReduction="20000"/>
          </a:bodyPr>
          <a:lstStyle/>
          <a:p>
            <a:r>
              <a:rPr lang="es-ES_tradnl" sz="3100" dirty="0"/>
              <a:t>Si no lo ha hecho hable con su Tesorero y Secretario sobre todos los gastos de la Logia e ingresos de los últimos tres - cinco años para obtener un promedio</a:t>
            </a:r>
          </a:p>
          <a:p>
            <a:r>
              <a:rPr lang="es-ES_tradnl" sz="3100" dirty="0"/>
              <a:t>Utilice este promedio como guía en el establecimiento de los límites de la categoría</a:t>
            </a:r>
          </a:p>
          <a:p>
            <a:r>
              <a:rPr lang="es-ES_tradnl" sz="3100" dirty="0"/>
              <a:t>Use una hoja de cálculo, preferiblemente electrónica</a:t>
            </a:r>
          </a:p>
          <a:p>
            <a:r>
              <a:rPr lang="es-ES_tradnl" sz="3100" dirty="0"/>
              <a:t>Estime su ingreso </a:t>
            </a:r>
          </a:p>
          <a:p>
            <a:pPr lvl="1"/>
            <a:r>
              <a:rPr lang="es-ES_tradnl" sz="2600" dirty="0"/>
              <a:t>Cuotas</a:t>
            </a:r>
          </a:p>
          <a:p>
            <a:pPr lvl="1"/>
            <a:r>
              <a:rPr lang="es-ES_tradnl" sz="2600" dirty="0"/>
              <a:t>Intereses /Dividendos</a:t>
            </a:r>
          </a:p>
          <a:p>
            <a:pPr lvl="1"/>
            <a:r>
              <a:rPr lang="es-ES_tradnl" sz="2600" dirty="0"/>
              <a:t>Venta de acciones</a:t>
            </a:r>
          </a:p>
          <a:p>
            <a:pPr lvl="1"/>
            <a:r>
              <a:rPr lang="es-ES_tradnl" sz="2600" dirty="0"/>
              <a:t>Dividendos</a:t>
            </a:r>
          </a:p>
          <a:p>
            <a:pPr lvl="1"/>
            <a:r>
              <a:rPr lang="es-ES_tradnl" sz="2600" dirty="0"/>
              <a:t>Ingresos de alquiler</a:t>
            </a:r>
          </a:p>
          <a:p>
            <a:pPr lvl="1"/>
            <a:r>
              <a:rPr lang="es-ES_tradnl" sz="2600" dirty="0"/>
              <a:t>Cuotas de Iniciación, de Ascensión, de Exaltación y Afiliación</a:t>
            </a:r>
          </a:p>
          <a:p>
            <a:pPr lvl="1"/>
            <a:r>
              <a:rPr lang="es-ES_tradnl" sz="2600" dirty="0"/>
              <a:t>Donaciones</a:t>
            </a:r>
          </a:p>
          <a:p>
            <a:pPr lvl="1"/>
            <a:r>
              <a:rPr lang="es-ES_tradnl" sz="2600" dirty="0"/>
              <a:t>La recaudación de fondos</a:t>
            </a:r>
            <a:endParaRPr lang="en-US" sz="2600" kern="1200" baseline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38100" y="30480"/>
            <a:ext cx="9220200" cy="1143000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Presupuesto - Orientación – Cómo  cont.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Autofit/>
          </a:bodyPr>
          <a:lstStyle/>
          <a:p>
            <a:r>
              <a:rPr lang="es-ES_tradnl" sz="2000" dirty="0"/>
              <a:t>Estimado de Gastos </a:t>
            </a:r>
          </a:p>
          <a:p>
            <a:r>
              <a:rPr lang="es-ES_tradnl" sz="2000" dirty="0"/>
              <a:t>Alquiler/Mantenimiento</a:t>
            </a:r>
          </a:p>
          <a:p>
            <a:r>
              <a:rPr lang="es-ES_tradnl" sz="2000" dirty="0"/>
              <a:t>Utilidades</a:t>
            </a:r>
          </a:p>
          <a:p>
            <a:r>
              <a:rPr lang="es-ES_tradnl" sz="2000" dirty="0"/>
              <a:t>Honorarios</a:t>
            </a:r>
          </a:p>
          <a:p>
            <a:r>
              <a:rPr lang="es-ES_tradnl" sz="2000" dirty="0"/>
              <a:t>Impresión del Boletín y franqueo </a:t>
            </a:r>
          </a:p>
          <a:p>
            <a:r>
              <a:rPr lang="es-ES_tradnl" sz="2000" dirty="0"/>
              <a:t>Viaje a la Tenida Anual de la Alta Cámara (la Gran Logia)</a:t>
            </a:r>
          </a:p>
          <a:p>
            <a:r>
              <a:rPr lang="es-ES_tradnl" sz="2000" dirty="0"/>
              <a:t>Per-Cápita</a:t>
            </a:r>
          </a:p>
          <a:p>
            <a:r>
              <a:rPr lang="es-ES_tradnl" sz="2000" dirty="0"/>
              <a:t>LYPMGC  (deje que tus centavos tengan sentido)</a:t>
            </a:r>
          </a:p>
          <a:p>
            <a:r>
              <a:rPr lang="es-ES_tradnl" sz="2000" dirty="0"/>
              <a:t>Visita Oficial del Gran Maestro </a:t>
            </a:r>
          </a:p>
          <a:p>
            <a:r>
              <a:rPr lang="es-ES_tradnl" sz="2000" dirty="0"/>
              <a:t>Mandil, Maletín &amp; Joyas (Para el VM si acostumbrado)</a:t>
            </a:r>
          </a:p>
          <a:p>
            <a:r>
              <a:rPr lang="es-ES_tradnl" sz="2000" dirty="0"/>
              <a:t>Misceláneas  (Reglamento Interior de la Logia donaciones para los Hermanos fallecidos, flores, contribuciones en su memoria)</a:t>
            </a:r>
          </a:p>
          <a:p>
            <a:r>
              <a:rPr lang="es-ES_tradnl" sz="2000" dirty="0"/>
              <a:t>Eventos (Honrar a las Viudas: Traer a un amigo, Pasados Maestros, Donación de Sangre</a:t>
            </a:r>
            <a:endParaRPr lang="en-US" sz="2000" kern="1200" baseline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9067800" cy="1143000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Presupuesto - Orientación – Cómo cont.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s-ES_tradnl" sz="2400" dirty="0"/>
              <a:t>Elija los programas que serán más agradables para la mayoría de los Miembros y estén bien atendidos</a:t>
            </a:r>
          </a:p>
          <a:p>
            <a:r>
              <a:rPr lang="es-ES_tradnl" sz="2400" dirty="0"/>
              <a:t>Estime el valor y beneficio para determinar el mejor uso de los fondos</a:t>
            </a:r>
          </a:p>
          <a:p>
            <a:r>
              <a:rPr lang="es-ES_tradnl" sz="2400" dirty="0"/>
              <a:t>Utilice las siguientes preguntas para ayudar a responder a los puntos anteriores:</a:t>
            </a:r>
          </a:p>
          <a:p>
            <a:pPr lvl="1"/>
            <a:r>
              <a:rPr lang="es-ES_tradnl" dirty="0"/>
              <a:t>¿Asistirán la mayoría de los miembros?</a:t>
            </a:r>
          </a:p>
          <a:p>
            <a:pPr lvl="1"/>
            <a:r>
              <a:rPr lang="es-ES_tradnl" dirty="0"/>
              <a:t>¿Habrá algún costo para las personas que asistan?</a:t>
            </a:r>
          </a:p>
          <a:p>
            <a:pPr lvl="1"/>
            <a:r>
              <a:rPr lang="es-ES_tradnl" dirty="0"/>
              <a:t>¿Es la distancia al evento demasiado para la mayoría de los miembros?</a:t>
            </a:r>
          </a:p>
          <a:p>
            <a:pPr lvl="1"/>
            <a:r>
              <a:rPr lang="es-ES_tradnl" dirty="0"/>
              <a:t>¿Es el evento muy tarde en el día?</a:t>
            </a:r>
          </a:p>
          <a:p>
            <a:pPr lvl="1"/>
            <a:r>
              <a:rPr lang="es-ES_tradnl" dirty="0"/>
              <a:t>¿Tiene acceso fácil?</a:t>
            </a:r>
          </a:p>
          <a:p>
            <a:r>
              <a:rPr lang="es-ES_tradnl" sz="2400" dirty="0"/>
              <a:t>Por último, comience a preparar los presupuestos para los diferentes eventos para la aprobación de la Logia</a:t>
            </a:r>
          </a:p>
          <a:p>
            <a:r>
              <a:rPr lang="es-ES_tradnl" sz="2400" dirty="0"/>
              <a:t>Envié el presupuesto aprobado al Comité de Entretenimiento  para su implementación.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Budgeting – Guidance – How to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s-ES_tradnl" sz="2400" dirty="0"/>
              <a:t>Una vez que los recursos de ingresos y los costos fijos se determinan, ahora  la Logia podrá hacer planes para buscar las finanzas necesarias </a:t>
            </a:r>
          </a:p>
          <a:p>
            <a:r>
              <a:rPr lang="es-ES_tradnl" sz="2400" dirty="0"/>
              <a:t>Los fondos que quedan después de los ingresos y los egresos determinan cuánto podemos gastar en programas para el año</a:t>
            </a:r>
          </a:p>
          <a:p>
            <a:r>
              <a:rPr lang="es-ES_tradnl" sz="2400" dirty="0"/>
              <a:t>Gastos no fijos o Presupuestos de eventos</a:t>
            </a:r>
          </a:p>
          <a:p>
            <a:r>
              <a:rPr lang="es-ES_tradnl" sz="2400" dirty="0"/>
              <a:t>Los costos de imprenta</a:t>
            </a:r>
          </a:p>
          <a:p>
            <a:r>
              <a:rPr lang="es-ES_tradnl" sz="2400" dirty="0"/>
              <a:t>Folletos y timbre</a:t>
            </a:r>
          </a:p>
          <a:p>
            <a:r>
              <a:rPr lang="es-ES_tradnl" sz="2400" dirty="0"/>
              <a:t>Entretenimiento</a:t>
            </a:r>
          </a:p>
          <a:p>
            <a:r>
              <a:rPr lang="es-ES_tradnl" sz="2400" dirty="0"/>
              <a:t>Decoraciones</a:t>
            </a:r>
          </a:p>
          <a:p>
            <a:r>
              <a:rPr lang="es-ES_tradnl" sz="2400" dirty="0"/>
              <a:t>Comidas o Meriendas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84238"/>
          </a:xfrm>
        </p:spPr>
        <p:txBody>
          <a:bodyPr>
            <a:normAutofit/>
          </a:bodyPr>
          <a:lstStyle/>
          <a:p>
            <a:r>
              <a:rPr lang="es-ES_tradnl" dirty="0"/>
              <a:t>Ejemplo de Presupuesto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BE032A-1ED8-3F4F-BF5A-A49617E90883}"/>
              </a:ext>
            </a:extLst>
          </p:cNvPr>
          <p:cNvSpPr/>
          <p:nvPr/>
        </p:nvSpPr>
        <p:spPr>
          <a:xfrm>
            <a:off x="342900" y="1447800"/>
            <a:ext cx="8458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PROPUESTO PARA 20__</a:t>
            </a:r>
          </a:p>
          <a:p>
            <a:pPr marL="137160" indent="0">
              <a:buNone/>
            </a:pPr>
            <a:r>
              <a:rPr lang="es-ES_tradnl" dirty="0"/>
              <a:t>Logia ___________________ No._______ </a:t>
            </a:r>
          </a:p>
          <a:p>
            <a:pPr marL="137160" indent="0">
              <a:buNone/>
            </a:pPr>
            <a:r>
              <a:rPr lang="es-ES_tradnl" dirty="0"/>
              <a:t>Efectivo remitidos del 20_____       					$ ____.__</a:t>
            </a:r>
          </a:p>
          <a:p>
            <a:pPr marL="137160" indent="0">
              <a:buNone/>
            </a:pPr>
            <a:r>
              <a:rPr lang="es-ES_tradnl" dirty="0"/>
              <a:t>Ingreso estimado</a:t>
            </a:r>
          </a:p>
          <a:p>
            <a:pPr marL="137160" indent="0">
              <a:buNone/>
            </a:pPr>
            <a:r>
              <a:rPr lang="es-ES_tradnl" dirty="0"/>
              <a:t>Las cuotas, $ ____ X ____No. de Miembros cotizantes 			$ ______</a:t>
            </a:r>
          </a:p>
          <a:p>
            <a:pPr marL="137160" indent="0">
              <a:buNone/>
            </a:pPr>
            <a:r>
              <a:rPr lang="es-ES_tradnl" dirty="0"/>
              <a:t>Honorarios, $ ____ total a pagar por los</a:t>
            </a:r>
          </a:p>
          <a:p>
            <a:pPr marL="137160" indent="0">
              <a:buNone/>
            </a:pPr>
            <a:r>
              <a:rPr lang="es-ES_tradnl" dirty="0"/>
              <a:t>Tres Grados X____ No. de Exaltados  	                            			$ ______</a:t>
            </a:r>
          </a:p>
          <a:p>
            <a:pPr marL="137160" indent="0">
              <a:buNone/>
            </a:pPr>
            <a:r>
              <a:rPr lang="es-ES_tradnl" dirty="0"/>
              <a:t>Alquiler de otras organizaciones por el uso del templo	 		$ ______</a:t>
            </a:r>
          </a:p>
          <a:p>
            <a:pPr marL="137160" indent="0">
              <a:buNone/>
            </a:pPr>
            <a:r>
              <a:rPr lang="es-ES_tradnl" dirty="0"/>
              <a:t>Per Cápita para Gran Logia @ $30.00 X número de Miembros  cotizantes.        $ ______</a:t>
            </a:r>
          </a:p>
          <a:p>
            <a:pPr marL="137160" indent="0">
              <a:buNone/>
            </a:pPr>
            <a:r>
              <a:rPr lang="es-ES_tradnl" dirty="0"/>
              <a:t>Hogar Masónico, $ ____ cada X número de Miembros  cotizantes 		$ ______</a:t>
            </a:r>
          </a:p>
          <a:p>
            <a:pPr marL="137160" indent="0">
              <a:buNone/>
            </a:pPr>
            <a:r>
              <a:rPr lang="es-ES_tradnl" dirty="0"/>
              <a:t>JWMMN @ $5.00 por nuevo miembro iniciado				$ ______</a:t>
            </a:r>
          </a:p>
          <a:p>
            <a:pPr marL="137160" indent="0">
              <a:buNone/>
            </a:pPr>
            <a:r>
              <a:rPr lang="es-ES_tradnl" dirty="0"/>
              <a:t>Cuota p</a:t>
            </a:r>
            <a:r>
              <a:rPr lang="es-ES_tradnl" dirty="0">
                <a:solidFill>
                  <a:srgbClr val="00B050"/>
                </a:solidFill>
              </a:rPr>
              <a:t>o</a:t>
            </a:r>
            <a:r>
              <a:rPr lang="es-ES_tradnl" dirty="0"/>
              <a:t>r Candidato para Gran Logia $30.00 Hnos. Exaltados 		$ ______</a:t>
            </a:r>
          </a:p>
          <a:p>
            <a:pPr marL="137160"/>
            <a:r>
              <a:rPr lang="es-ES_tradnl" dirty="0"/>
              <a:t>Eventos especiales </a:t>
            </a:r>
          </a:p>
          <a:p>
            <a:pPr marL="137160" indent="0">
              <a:buNone/>
            </a:pPr>
            <a:r>
              <a:rPr lang="es-ES_tradnl" dirty="0"/>
              <a:t> Excursiones 							$ ______</a:t>
            </a:r>
          </a:p>
          <a:p>
            <a:pPr marL="137160" indent="0">
              <a:buNone/>
            </a:pPr>
            <a:r>
              <a:rPr lang="es-ES_tradnl" dirty="0"/>
              <a:t> Entradas banquetes.  						$ ______</a:t>
            </a:r>
          </a:p>
          <a:p>
            <a:pPr marL="137160" indent="0">
              <a:buNone/>
            </a:pPr>
            <a:r>
              <a:rPr lang="es-ES_tradnl" dirty="0"/>
              <a:t> Logia de Mesa 							$ ______</a:t>
            </a:r>
          </a:p>
          <a:p>
            <a:pPr marL="137160" indent="0">
              <a:buNone/>
            </a:pPr>
            <a:r>
              <a:rPr lang="es-ES_tradnl" dirty="0"/>
              <a:t> Varios 								$ ______</a:t>
            </a:r>
          </a:p>
          <a:p>
            <a:r>
              <a:rPr lang="es-ES_tradnl" dirty="0"/>
              <a:t>ESTIMADO  TOTAL DE INGRESOS					$ ______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Ejemplo de Presupuesto,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B41B0-9E97-164E-AEE1-9F974D75F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891" y="868362"/>
            <a:ext cx="8608217" cy="5761038"/>
          </a:xfrm>
        </p:spPr>
        <p:txBody>
          <a:bodyPr>
            <a:normAutofit fontScale="25000" lnSpcReduction="20000"/>
          </a:bodyPr>
          <a:lstStyle/>
          <a:p>
            <a:r>
              <a:rPr lang="es-ES_tradnl" sz="8000" dirty="0"/>
              <a:t>Egresos estimados     </a:t>
            </a:r>
          </a:p>
          <a:p>
            <a:pPr marL="137160" indent="0">
              <a:buNone/>
            </a:pPr>
            <a:r>
              <a:rPr lang="es-ES_tradnl" sz="8000" dirty="0"/>
              <a:t>Gran Logia Per Cápita @ $ 30.00/ per miembros cotizantes 								$ _______</a:t>
            </a:r>
          </a:p>
          <a:p>
            <a:pPr marL="137160" indent="0">
              <a:buNone/>
            </a:pPr>
            <a:r>
              <a:rPr lang="es-ES_tradnl" sz="8000" dirty="0"/>
              <a:t>Hogar Masónico </a:t>
            </a:r>
            <a:r>
              <a:rPr lang="es-ES_tradnl" sz="8000" dirty="0" err="1"/>
              <a:t>Eval</a:t>
            </a:r>
            <a:r>
              <a:rPr lang="es-ES_tradnl" sz="8000" dirty="0"/>
              <a:t>. @ $ 7.30 /per miembros cotizantes 		$ _______</a:t>
            </a:r>
          </a:p>
          <a:p>
            <a:pPr marL="137160" indent="0">
              <a:buNone/>
            </a:pPr>
            <a:r>
              <a:rPr lang="es-ES_tradnl" sz="8000" dirty="0"/>
              <a:t>GWNMM @ $ 5.00 / Miembros iniciados  							$ _______</a:t>
            </a:r>
          </a:p>
          <a:p>
            <a:pPr marL="137160" indent="0">
              <a:buNone/>
            </a:pPr>
            <a:r>
              <a:rPr lang="es-ES_tradnl" sz="8000" dirty="0"/>
              <a:t>Sesión Anual  de la Gran Logia (gastos)	 							$ _______</a:t>
            </a:r>
          </a:p>
          <a:p>
            <a:pPr marL="137160" indent="0">
              <a:buNone/>
            </a:pPr>
            <a:r>
              <a:rPr lang="es-ES_tradnl" sz="8000" dirty="0"/>
              <a:t>Salarios</a:t>
            </a:r>
          </a:p>
          <a:p>
            <a:pPr marL="137160" indent="0">
              <a:buNone/>
            </a:pPr>
            <a:r>
              <a:rPr lang="es-ES_tradnl" sz="8000" dirty="0"/>
              <a:t>Secretario. 																	$ _______</a:t>
            </a:r>
          </a:p>
          <a:p>
            <a:pPr marL="137160" indent="0">
              <a:buNone/>
            </a:pPr>
            <a:r>
              <a:rPr lang="es-ES_tradnl" sz="8000" dirty="0"/>
              <a:t>Tesorero. 																		$ _______</a:t>
            </a:r>
          </a:p>
          <a:p>
            <a:pPr marL="137160" indent="0">
              <a:buNone/>
            </a:pPr>
            <a:r>
              <a:rPr lang="es-ES_tradnl" sz="8000" dirty="0"/>
              <a:t>Meriendas. 																	$ _______</a:t>
            </a:r>
          </a:p>
          <a:p>
            <a:pPr marL="137160" indent="0">
              <a:buNone/>
            </a:pPr>
            <a:r>
              <a:rPr lang="es-ES_tradnl" sz="8000" dirty="0"/>
              <a:t>Franqueo.																		$ _______</a:t>
            </a:r>
          </a:p>
          <a:p>
            <a:pPr marL="137160" indent="0">
              <a:buNone/>
            </a:pPr>
            <a:r>
              <a:rPr lang="es-ES_tradnl" sz="8000" dirty="0"/>
              <a:t>Suministros  de oficina  													$ _______</a:t>
            </a:r>
          </a:p>
          <a:p>
            <a:pPr marL="137160" indent="0">
              <a:buNone/>
            </a:pPr>
            <a:r>
              <a:rPr lang="es-ES_tradnl" sz="8000" dirty="0"/>
              <a:t>Boletín (imprimir y servicio postal) 									$ _______</a:t>
            </a:r>
          </a:p>
          <a:p>
            <a:pPr marL="137160" indent="0">
              <a:buNone/>
            </a:pPr>
            <a:endParaRPr lang="es-ES_tradnl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0D52D-64B4-844E-B111-25A237A46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3387"/>
            <a:ext cx="8534400" cy="1070187"/>
          </a:xfrm>
        </p:spPr>
        <p:txBody>
          <a:bodyPr/>
          <a:lstStyle/>
          <a:p>
            <a:r>
              <a:rPr lang="es-ES_tradnl" dirty="0"/>
              <a:t>Ejemplo de Presupuesto,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AC7FB-E18A-3045-8695-7002DD089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983" y="1058333"/>
            <a:ext cx="8608217" cy="5799667"/>
          </a:xfrm>
        </p:spPr>
        <p:txBody>
          <a:bodyPr>
            <a:normAutofit fontScale="25000" lnSpcReduction="20000"/>
          </a:bodyPr>
          <a:lstStyle/>
          <a:p>
            <a:pPr marL="137160" indent="0">
              <a:buNone/>
            </a:pPr>
            <a:r>
              <a:rPr lang="es-ES_tradnl" sz="7200" dirty="0"/>
              <a:t>Utilidades		</a:t>
            </a:r>
          </a:p>
          <a:p>
            <a:pPr marL="137160" indent="0">
              <a:buNone/>
            </a:pPr>
            <a:r>
              <a:rPr lang="es-ES_tradnl" sz="7200" dirty="0"/>
              <a:t>   Electricidad																	$ ______</a:t>
            </a:r>
          </a:p>
          <a:p>
            <a:pPr marL="137160" indent="0">
              <a:buNone/>
            </a:pPr>
            <a:r>
              <a:rPr lang="es-ES_tradnl" sz="7200" dirty="0"/>
              <a:t>   Gas 																			$ ______</a:t>
            </a:r>
          </a:p>
          <a:p>
            <a:pPr marL="137160" indent="0">
              <a:buNone/>
            </a:pPr>
            <a:r>
              <a:rPr lang="es-ES_tradnl" sz="7200" dirty="0"/>
              <a:t>   Teléfono 																		$ ______</a:t>
            </a:r>
          </a:p>
          <a:p>
            <a:pPr marL="137160" indent="0">
              <a:buNone/>
            </a:pPr>
            <a:r>
              <a:rPr lang="es-ES_tradnl" sz="7200" dirty="0"/>
              <a:t>Mantenimiento de Edificios (cortar el césped) 								$ ______</a:t>
            </a:r>
          </a:p>
          <a:p>
            <a:pPr marL="137160" indent="0">
              <a:buNone/>
            </a:pPr>
            <a:r>
              <a:rPr lang="es-ES_tradnl" sz="7200" dirty="0"/>
              <a:t>Suministros Masónicos		</a:t>
            </a:r>
          </a:p>
          <a:p>
            <a:pPr marL="137160" indent="0">
              <a:buNone/>
            </a:pPr>
            <a:r>
              <a:rPr lang="es-ES_tradnl" sz="7200" dirty="0"/>
              <a:t>   De la Gran Logia 															$ ______</a:t>
            </a:r>
          </a:p>
          <a:p>
            <a:pPr marL="137160" indent="0">
              <a:buNone/>
            </a:pPr>
            <a:r>
              <a:rPr lang="es-ES_tradnl" sz="7200" dirty="0"/>
              <a:t>   De Suministros Fraternales 												$ ______</a:t>
            </a:r>
          </a:p>
          <a:p>
            <a:pPr marL="137160" indent="0">
              <a:buNone/>
            </a:pPr>
            <a:r>
              <a:rPr lang="es-ES_tradnl" sz="7200" dirty="0"/>
              <a:t>Flores 																			$ ______</a:t>
            </a:r>
          </a:p>
          <a:p>
            <a:pPr marL="137160" indent="0">
              <a:buNone/>
            </a:pPr>
            <a:r>
              <a:rPr lang="es-ES_tradnl" sz="7200" dirty="0"/>
              <a:t>Donaciones en memoria														$ ______</a:t>
            </a:r>
          </a:p>
          <a:p>
            <a:pPr marL="0" indent="0">
              <a:buNone/>
            </a:pPr>
            <a:r>
              <a:rPr lang="es-ES_tradnl" sz="7200" dirty="0"/>
              <a:t>  Excursiones de la Logia 														$ ______</a:t>
            </a:r>
          </a:p>
          <a:p>
            <a:pPr marL="0" indent="0">
              <a:buNone/>
            </a:pPr>
            <a:r>
              <a:rPr lang="en-US" sz="7200" dirty="0"/>
              <a:t>  Logia de Mesa </a:t>
            </a:r>
            <a:r>
              <a:rPr lang="es-ES_tradnl" sz="7200" dirty="0"/>
              <a:t>																	$ ______</a:t>
            </a:r>
            <a:endParaRPr lang="en-US" sz="7200" dirty="0"/>
          </a:p>
          <a:p>
            <a:pPr marL="0" indent="0">
              <a:buNone/>
            </a:pPr>
            <a:r>
              <a:rPr lang="es-ES_tradnl" sz="7200" dirty="0"/>
              <a:t>  Banquete Anual 																$ ______</a:t>
            </a:r>
          </a:p>
          <a:p>
            <a:pPr marL="0" indent="0">
              <a:buNone/>
            </a:pPr>
            <a:r>
              <a:rPr lang="es-ES_tradnl" sz="7200" dirty="0"/>
              <a:t>  Seguros																			$ ______</a:t>
            </a:r>
          </a:p>
          <a:p>
            <a:pPr marL="0" indent="0">
              <a:buNone/>
            </a:pPr>
            <a:r>
              <a:rPr lang="es-ES_tradnl" sz="7200" dirty="0"/>
              <a:t>  Fiesta de Navidad																$ ______</a:t>
            </a:r>
          </a:p>
          <a:p>
            <a:pPr marL="0" indent="0">
              <a:buNone/>
            </a:pPr>
            <a:r>
              <a:rPr lang="es-ES_tradn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85163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Ejemplo de Presupuesto, cont.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931BBF-9675-1748-B7C0-3427DFCE6040}"/>
              </a:ext>
            </a:extLst>
          </p:cNvPr>
          <p:cNvSpPr/>
          <p:nvPr/>
        </p:nvSpPr>
        <p:spPr>
          <a:xfrm>
            <a:off x="0" y="106680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indent="0">
              <a:buNone/>
            </a:pPr>
            <a:r>
              <a:rPr lang="es-ES_tradnl" dirty="0"/>
              <a:t>Organizaciones</a:t>
            </a:r>
            <a:r>
              <a:rPr lang="en-US" dirty="0"/>
              <a:t> Juveniles</a:t>
            </a:r>
            <a:endParaRPr lang="es-ES_tradnl" dirty="0"/>
          </a:p>
          <a:p>
            <a:pPr marL="137160" indent="0">
              <a:buNone/>
            </a:pPr>
            <a:r>
              <a:rPr lang="es-ES_tradnl" dirty="0"/>
              <a:t>	</a:t>
            </a:r>
            <a:r>
              <a:rPr lang="en-US" dirty="0"/>
              <a:t>Job’s Daughters  					$ _______</a:t>
            </a:r>
            <a:endParaRPr lang="es-ES_tradnl" dirty="0"/>
          </a:p>
          <a:p>
            <a:pPr marL="137160" indent="0">
              <a:buNone/>
            </a:pPr>
            <a:r>
              <a:rPr lang="en-US" dirty="0"/>
              <a:t>	De </a:t>
            </a:r>
            <a:r>
              <a:rPr lang="en-US" dirty="0" err="1"/>
              <a:t>Molay</a:t>
            </a:r>
            <a:r>
              <a:rPr lang="en-US" dirty="0"/>
              <a:t>			 			$ _______</a:t>
            </a:r>
            <a:endParaRPr lang="es-ES_tradnl" dirty="0"/>
          </a:p>
          <a:p>
            <a:pPr marL="137160" indent="0">
              <a:buNone/>
            </a:pPr>
            <a:r>
              <a:rPr lang="en-US" dirty="0"/>
              <a:t>	Rainbow 						$ _______</a:t>
            </a:r>
            <a:endParaRPr lang="es-ES_tradnl" dirty="0"/>
          </a:p>
          <a:p>
            <a:pPr marL="137160" indent="0">
              <a:buNone/>
            </a:pPr>
            <a:r>
              <a:rPr lang="es-ES_tradnl" dirty="0"/>
              <a:t>Viudas y Huérfanos Almuerzo/Cena  				$ _______</a:t>
            </a:r>
          </a:p>
          <a:p>
            <a:pPr marL="137160" indent="0">
              <a:buNone/>
            </a:pPr>
            <a:r>
              <a:rPr lang="es-ES_tradnl" dirty="0"/>
              <a:t>Fiesta Comunitaria de Halloween  				$ _______</a:t>
            </a:r>
          </a:p>
          <a:p>
            <a:pPr marL="137160" indent="0">
              <a:buNone/>
            </a:pPr>
            <a:r>
              <a:rPr lang="es-ES_tradnl" dirty="0"/>
              <a:t>Regalos para los Oradores Invitados				$ _______</a:t>
            </a:r>
          </a:p>
          <a:p>
            <a:pPr marL="137160" indent="0">
              <a:buNone/>
            </a:pPr>
            <a:r>
              <a:rPr lang="es-ES_tradnl" dirty="0"/>
              <a:t>Asociación Maestros y Vigilantes				$ _______</a:t>
            </a:r>
          </a:p>
          <a:p>
            <a:pPr marL="137160" indent="0">
              <a:buNone/>
            </a:pPr>
            <a:r>
              <a:rPr lang="es-ES_tradnl" dirty="0"/>
              <a:t>Recepción de Instalación de Oficiales 				$ _______</a:t>
            </a:r>
          </a:p>
          <a:p>
            <a:pPr marL="137160" indent="0">
              <a:buNone/>
            </a:pPr>
            <a:r>
              <a:rPr lang="es-ES_tradnl" dirty="0"/>
              <a:t>Recepción del DGMD					$ _______</a:t>
            </a:r>
          </a:p>
          <a:p>
            <a:pPr marL="137160" indent="0">
              <a:buNone/>
            </a:pPr>
            <a:r>
              <a:rPr lang="es-ES_tradnl" dirty="0"/>
              <a:t>Visita Oficial al Distrito del Gran Maestro 			$ _______</a:t>
            </a:r>
          </a:p>
          <a:p>
            <a:pPr marL="137160" indent="0">
              <a:buNone/>
            </a:pPr>
            <a:r>
              <a:rPr lang="es-ES_tradnl" dirty="0"/>
              <a:t>Mandil de Pasado Maestro 					$ _______</a:t>
            </a:r>
          </a:p>
          <a:p>
            <a:pPr marL="137160" indent="0">
              <a:buNone/>
            </a:pPr>
            <a:r>
              <a:rPr lang="es-ES_tradnl" dirty="0"/>
              <a:t>Fondo de Becas 						$ _______</a:t>
            </a:r>
          </a:p>
          <a:p>
            <a:pPr marL="137160" indent="0">
              <a:buNone/>
            </a:pPr>
            <a:r>
              <a:rPr lang="es-ES_tradnl" dirty="0"/>
              <a:t>Biblias para los Candidatos  					$ _______</a:t>
            </a:r>
          </a:p>
          <a:p>
            <a:pPr marL="137160" indent="0">
              <a:buNone/>
            </a:pPr>
            <a:r>
              <a:rPr lang="es-ES_tradnl" dirty="0"/>
              <a:t>Código de la Ley Masónica de Florida (para Nuevos Oficiales)	$ _______  </a:t>
            </a:r>
          </a:p>
          <a:p>
            <a:pPr marL="137160" indent="0">
              <a:buNone/>
            </a:pPr>
            <a:r>
              <a:rPr lang="es-ES_tradnl" dirty="0"/>
              <a:t>Misceláneas						$ _______</a:t>
            </a:r>
          </a:p>
          <a:p>
            <a:pPr marL="137160" indent="0">
              <a:buNone/>
            </a:pPr>
            <a:r>
              <a:rPr lang="es-ES_tradnl" dirty="0"/>
              <a:t>ESTIMADO TOTAL DE EGRESOS				$ _______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C69870-7366-7A41-985F-7F8FC5C0C987}"/>
              </a:ext>
            </a:extLst>
          </p:cNvPr>
          <p:cNvSpPr txBox="1"/>
          <p:nvPr/>
        </p:nvSpPr>
        <p:spPr>
          <a:xfrm>
            <a:off x="2377440" y="6360160"/>
            <a:ext cx="971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Balance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3840162"/>
          </a:xfrm>
        </p:spPr>
        <p:txBody>
          <a:bodyPr>
            <a:normAutofit/>
          </a:bodyPr>
          <a:lstStyle/>
          <a:p>
            <a:r>
              <a:rPr lang="es-ES_tradnl" sz="6600" dirty="0"/>
              <a:t>Presupuesto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Preguntas</a:t>
            </a:r>
            <a:r>
              <a:rPr lang="en-US" dirty="0"/>
              <a:t>  o  </a:t>
            </a:r>
            <a:r>
              <a:rPr lang="es-ES_tradnl" dirty="0"/>
              <a:t>Sugerencias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_tradnl" dirty="0"/>
              <a:t>Cierre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6934200" cy="3428999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Aft>
                <a:spcPts val="0"/>
              </a:spcAft>
              <a:defRPr/>
            </a:pPr>
            <a:r>
              <a:rPr lang="es-ES_tradnl" dirty="0"/>
              <a:t>Asegúrese de obtener su Registro de Finalización Firmado y Fechado
Gracias por asistir!!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9067800" cy="1143000"/>
          </a:xfrm>
        </p:spPr>
        <p:txBody>
          <a:bodyPr>
            <a:noAutofit/>
          </a:bodyPr>
          <a:lstStyle/>
          <a:p>
            <a:r>
              <a:rPr lang="es-ES_tradnl" dirty="0"/>
              <a:t>Presupuesto - Orientación – Organización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7253" y="1600200"/>
            <a:ext cx="8229600" cy="4724400"/>
          </a:xfrm>
        </p:spPr>
        <p:txBody>
          <a:bodyPr>
            <a:normAutofit/>
          </a:bodyPr>
          <a:lstStyle/>
          <a:p>
            <a:r>
              <a:rPr lang="es-ES_tradnl" sz="2800" dirty="0"/>
              <a:t>La planificación financiera es crucial para las metas y objetivos de la Logia</a:t>
            </a:r>
          </a:p>
          <a:p>
            <a:r>
              <a:rPr lang="es-ES_tradnl" sz="2800" dirty="0"/>
              <a:t>El Aplazamiento sólo empeora la situación y complican el problema</a:t>
            </a:r>
          </a:p>
          <a:p>
            <a:r>
              <a:rPr lang="es-ES_tradnl" sz="2800" dirty="0"/>
              <a:t>No tenga miedo de ser "el Venerable Maestro que aumentó las cuotas" o "podemos pasar  este año, pero el año que viene es dudoso"</a:t>
            </a:r>
          </a:p>
          <a:p>
            <a:r>
              <a:rPr lang="es-ES_tradnl" sz="2800" dirty="0"/>
              <a:t>Sea el equipo de Oficiales que vio el problema, estudio las alternativas, estableció las metas financieras y buscaron las soluciones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6705600" cy="4800600"/>
          </a:xfrm>
        </p:spPr>
        <p:txBody>
          <a:bodyPr>
            <a:normAutofit/>
          </a:bodyPr>
          <a:lstStyle/>
          <a:p>
            <a:r>
              <a:rPr lang="es-ES_tradnl" sz="2800" dirty="0"/>
              <a:t>Uno de los menos comprendidos y más temidos  principios de administración es la preparación de un presupuesto</a:t>
            </a:r>
          </a:p>
          <a:p>
            <a:r>
              <a:rPr lang="es-ES_tradnl" sz="2800" dirty="0"/>
              <a:t>Su presupuesto es un mapa de guía para la planificación de los programas y actividades de su Logia para todo el año</a:t>
            </a:r>
          </a:p>
          <a:p>
            <a:r>
              <a:rPr lang="es-ES_tradnl" sz="2800" dirty="0"/>
              <a:t>El proceso es sencillo</a:t>
            </a:r>
          </a:p>
          <a:p>
            <a:r>
              <a:rPr lang="es-ES_tradnl" sz="2800" dirty="0"/>
              <a:t>Los Comités de Presupuesto y Finanzas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FB6F41E-DF14-48B9-A46E-1B75FCE1A622}"/>
              </a:ext>
            </a:extLst>
          </p:cNvPr>
          <p:cNvSpPr txBox="1">
            <a:spLocks/>
          </p:cNvSpPr>
          <p:nvPr/>
        </p:nvSpPr>
        <p:spPr>
          <a:xfrm>
            <a:off x="0" y="76200"/>
            <a:ext cx="906780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rgbClr val="FFC000"/>
                </a:solidFill>
                <a:effectLst/>
                <a:latin typeface="Lucida Sans" panose="020B0602030504020204" pitchFamily="34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_tradnl" dirty="0"/>
              <a:t>Presupuesto - Orientación – Organización Cont.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 fontScale="90000"/>
          </a:bodyPr>
          <a:lstStyle/>
          <a:p>
            <a:br>
              <a:rPr lang="es-ES_tradnl" sz="4000" dirty="0"/>
            </a:br>
            <a:r>
              <a:rPr lang="es-ES_tradnl" sz="4000" dirty="0"/>
              <a:t>Presupuesto- términos del Código 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867400"/>
          </a:xfrm>
        </p:spPr>
        <p:txBody>
          <a:bodyPr>
            <a:normAutofit fontScale="70000" lnSpcReduction="20000"/>
          </a:bodyPr>
          <a:lstStyle/>
          <a:p>
            <a:r>
              <a:rPr lang="es-ES" b="1" dirty="0"/>
              <a:t>10.01</a:t>
            </a:r>
            <a:r>
              <a:rPr lang="es-ES" dirty="0"/>
              <a:t> Comités de la Logia.- Deberá haber los siguientes Comités permanentes: Finanzas, Vigilancia, Solicitudes, Educación Masónica, Auxilio Masónico, Caridad y Propiedad de la Logia. (2010)</a:t>
            </a:r>
            <a:endParaRPr lang="en-US" dirty="0"/>
          </a:p>
          <a:p>
            <a:r>
              <a:rPr lang="es-ES" b="1" dirty="0"/>
              <a:t>10.02</a:t>
            </a:r>
            <a:r>
              <a:rPr lang="es-ES" dirty="0"/>
              <a:t> Comité de Finanzas.-El Comité de Finanzas estará compuesto por el Primer Vigilante y hasta seis (6) miembros, incluyendo un Pasado Maestro de la Logia, designado por el Maestro, cuyo deber será examinar e informar sobre todos los asuntos relacionados o pertenecientes a las preocupaciones financieras de la Logia, que pueden ser colocadas en sus manos por la Logia</a:t>
            </a:r>
            <a:r>
              <a:rPr lang="es-ES" dirty="0">
                <a:solidFill>
                  <a:srgbClr val="00B050"/>
                </a:solidFill>
              </a:rPr>
              <a:t>,</a:t>
            </a:r>
            <a:r>
              <a:rPr lang="es-ES" dirty="0"/>
              <a:t> cualquier miembro de esta, u otra persona. También examinarán cuidadosa y exhaustivamente, e informarán por escrito dentro de los treinta (30) días posteriores al cierre del año Masónico, todos los libros, cuentas, registros y comprobantes del Tesorero y el Secretario, o harán que todo lo mismo sea realizado por alguna persona competente recomendada por el Comité y aprobada por la Logia. (2003)</a:t>
            </a:r>
            <a:r>
              <a:rPr lang="en-US" sz="2400" dirty="0"/>
              <a:t> </a:t>
            </a:r>
          </a:p>
          <a:p>
            <a:r>
              <a:rPr lang="es-ES_tradnl" dirty="0"/>
              <a:t>Revise y conozca las regulaciones de su Logia en relación con el presupuesto y las finanzas.</a:t>
            </a:r>
            <a:endParaRPr lang="es-ES_tradnl" sz="29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9067800" cy="1143000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Presupuesto- Orientación- Apoyo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43400"/>
          </a:xfrm>
        </p:spPr>
        <p:txBody>
          <a:bodyPr>
            <a:normAutofit/>
          </a:bodyPr>
          <a:lstStyle/>
          <a:p>
            <a:r>
              <a:rPr lang="es-ES_tradnl" sz="2400" dirty="0"/>
              <a:t>Para que el presupuesto reciba un mayor apoyo debe incluir algo más que un documento preparado por el Venerable Maestro</a:t>
            </a:r>
          </a:p>
          <a:p>
            <a:r>
              <a:rPr lang="es-ES_tradnl" sz="2400" dirty="0"/>
              <a:t>El Comité de Finanzas puede valorar las fuentes de información usadas en el presupuesto</a:t>
            </a:r>
          </a:p>
          <a:p>
            <a:r>
              <a:rPr lang="es-ES_tradnl" sz="2400" dirty="0"/>
              <a:t>Involucre a un número apropiado de Miembros respetados y con conocimientos para asegurar la consideración de las preocupaciones presupuestarias</a:t>
            </a:r>
          </a:p>
          <a:p>
            <a:r>
              <a:rPr lang="es-ES_tradnl" sz="2400" dirty="0"/>
              <a:t>Este comité debe reunirse por lo menos cada tres meses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9067800" cy="1143000"/>
          </a:xfrm>
        </p:spPr>
        <p:txBody>
          <a:bodyPr>
            <a:noAutofit/>
          </a:bodyPr>
          <a:lstStyle/>
          <a:p>
            <a:r>
              <a:rPr lang="es-ES_tradnl" sz="4000" dirty="0"/>
              <a:t>Presupuesto – Orientación- Limites </a:t>
            </a:r>
            <a:endParaRPr lang="en-US" sz="40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43400"/>
          </a:xfrm>
        </p:spPr>
        <p:txBody>
          <a:bodyPr>
            <a:normAutofit/>
          </a:bodyPr>
          <a:lstStyle/>
          <a:p>
            <a:r>
              <a:rPr lang="es-ES_tradnl" sz="2400" dirty="0"/>
              <a:t>El Informe de Presupuesto refleja los ingresos, gastos y ahorros de la Logia </a:t>
            </a:r>
          </a:p>
          <a:p>
            <a:r>
              <a:rPr lang="es-ES_tradnl" sz="2400" dirty="0"/>
              <a:t>Publique el presupuesto a la Membresía</a:t>
            </a:r>
          </a:p>
          <a:p>
            <a:r>
              <a:rPr lang="es-ES_tradnl" sz="2400" dirty="0"/>
              <a:t>En la primera Tenida Regular del año nuevo proporcione copias adicionales y dirija la exposición</a:t>
            </a:r>
          </a:p>
          <a:p>
            <a:r>
              <a:rPr lang="es-ES_tradnl" sz="2400" dirty="0"/>
              <a:t>Aprueben el presupuesto y al hacerlo se convierte en el plan de gastos de ellos, no el suyo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>
            <a:noAutofit/>
          </a:bodyPr>
          <a:lstStyle/>
          <a:p>
            <a:r>
              <a:rPr lang="es-ES_tradnl" sz="4000" dirty="0"/>
              <a:t>Presupuesto – Orientación- Limites  Cont.</a:t>
            </a:r>
            <a:endParaRPr lang="en-US" sz="40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s-ES_tradnl" sz="2400" dirty="0"/>
              <a:t>Permanezca dentro de su presupuesto</a:t>
            </a:r>
          </a:p>
          <a:p>
            <a:r>
              <a:rPr lang="es-ES_tradnl" sz="2400" dirty="0"/>
              <a:t>Si usted puede sumar, restar y decir "NO" usted puede controlar el presupuesto</a:t>
            </a:r>
          </a:p>
          <a:p>
            <a:r>
              <a:rPr lang="es-ES_tradnl" sz="2400" dirty="0"/>
              <a:t>Entienda la línea de tiempo, recuerde que el presupuesto es para el año</a:t>
            </a:r>
          </a:p>
          <a:p>
            <a:r>
              <a:rPr lang="es-ES_tradnl" sz="2400" dirty="0"/>
              <a:t>Manejo de gastos inesperados; ensamblar el Comité de Finanzas primero y evaluar el resto del año</a:t>
            </a:r>
          </a:p>
          <a:p>
            <a:r>
              <a:rPr lang="es-ES_tradnl" sz="2400" dirty="0"/>
              <a:t>Límites de Presupuesto; cada categoría debe tener límites, los ajustes son parte de todos los presupuestos</a:t>
            </a:r>
          </a:p>
          <a:p>
            <a:r>
              <a:rPr lang="es-ES_tradnl" sz="2400" dirty="0"/>
              <a:t>Los gastos autorizados; Asegure conformidad con la Gran Logia y aprobación de la Membresía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Autofit/>
          </a:bodyPr>
          <a:lstStyle/>
          <a:p>
            <a:r>
              <a:rPr lang="es-ES_tradnl" sz="4000" dirty="0"/>
              <a:t>Presupuesto – Orientación-Ingresos</a:t>
            </a:r>
            <a:endParaRPr lang="en-US" sz="40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4495800"/>
          </a:xfrm>
        </p:spPr>
        <p:txBody>
          <a:bodyPr>
            <a:normAutofit/>
          </a:bodyPr>
          <a:lstStyle/>
          <a:p>
            <a:r>
              <a:rPr lang="es-ES_tradnl" sz="2800" dirty="0"/>
              <a:t>Fuente primaria Cuotas</a:t>
            </a:r>
          </a:p>
          <a:p>
            <a:r>
              <a:rPr lang="es-ES_tradnl" sz="2800" dirty="0"/>
              <a:t>Notifique con tiempo </a:t>
            </a:r>
          </a:p>
          <a:p>
            <a:r>
              <a:rPr lang="es-ES_tradnl" sz="2800" dirty="0"/>
              <a:t>Formar comité de cuotas atrasadas</a:t>
            </a:r>
            <a:r>
              <a:rPr lang="es-ES_tradnl" sz="2800" dirty="0">
                <a:solidFill>
                  <a:srgbClr val="00B050"/>
                </a:solidFill>
              </a:rPr>
              <a:t> </a:t>
            </a:r>
            <a:r>
              <a:rPr lang="es-ES_tradnl" sz="2800" dirty="0"/>
              <a:t>para revisar trimestralmente y ayudar Secretario</a:t>
            </a:r>
          </a:p>
          <a:p>
            <a:r>
              <a:rPr lang="es-ES_tradnl" sz="2800" dirty="0"/>
              <a:t>No sea tímido en recordar el pago de cuotas</a:t>
            </a:r>
          </a:p>
          <a:p>
            <a:r>
              <a:rPr lang="es-ES_tradnl" sz="2800" dirty="0"/>
              <a:t>Antes  de suspender hagan contacto personalmente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LT Template2.potx" id="{53E129EA-BDF7-43F1-8DED-4B9D7306FC4B}" vid="{A11571EF-874F-4F96-B7AF-A5BEEFF2BD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MLT Template2</Template>
  <TotalTime>320</TotalTime>
  <Words>1983</Words>
  <Application>Microsoft Office PowerPoint</Application>
  <PresentationFormat>On-screen Show (4:3)</PresentationFormat>
  <Paragraphs>186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Book Antiqua</vt:lpstr>
      <vt:lpstr>Calibri</vt:lpstr>
      <vt:lpstr>Lucida Sans</vt:lpstr>
      <vt:lpstr>Celestial</vt:lpstr>
      <vt:lpstr>Entrenamiento de Liderazgo Masónico </vt:lpstr>
      <vt:lpstr>Presupuesto</vt:lpstr>
      <vt:lpstr>Presupuesto - Orientación – Organización</vt:lpstr>
      <vt:lpstr>PowerPoint Presentation</vt:lpstr>
      <vt:lpstr> Presupuesto- términos del Código  </vt:lpstr>
      <vt:lpstr>Presupuesto- Orientación- Apoyo</vt:lpstr>
      <vt:lpstr>Presupuesto – Orientación- Limites </vt:lpstr>
      <vt:lpstr>Presupuesto – Orientación- Limites  Cont.</vt:lpstr>
      <vt:lpstr>Presupuesto – Orientación-Ingresos</vt:lpstr>
      <vt:lpstr>Presupuesto – Orientación-Ingresos Cont.</vt:lpstr>
      <vt:lpstr>Presupuesto – Orientación-Ingresos Cont.</vt:lpstr>
      <vt:lpstr>Presupuesto - Orientación – Cómo </vt:lpstr>
      <vt:lpstr>Presupuesto - Orientación – Cómo  cont.</vt:lpstr>
      <vt:lpstr>Presupuesto - Orientación – Cómo cont.</vt:lpstr>
      <vt:lpstr>Budgeting – Guidance – How to</vt:lpstr>
      <vt:lpstr>Ejemplo de Presupuesto</vt:lpstr>
      <vt:lpstr>Ejemplo de Presupuesto, cont.</vt:lpstr>
      <vt:lpstr>Ejemplo de Presupuesto, cont.</vt:lpstr>
      <vt:lpstr>Ejemplo de Presupuesto, cont.</vt:lpstr>
      <vt:lpstr>Preguntas  o  Sugerencias</vt:lpstr>
      <vt:lpstr>Cierre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Masonic Leadership Training</dc:title>
  <dc:creator>Jay Cebollero</dc:creator>
  <cp:lastModifiedBy>Luis Rivera</cp:lastModifiedBy>
  <cp:revision>24</cp:revision>
  <dcterms:created xsi:type="dcterms:W3CDTF">2020-06-02T13:46:56Z</dcterms:created>
  <dcterms:modified xsi:type="dcterms:W3CDTF">2022-02-01T17:21:34Z</dcterms:modified>
</cp:coreProperties>
</file>